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0000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6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734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/>
            </a:p>
          </p:txBody>
        </p:sp>
        <p:grpSp>
          <p:nvGrpSpPr>
            <p:cNvPr id="57348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57349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ru-RU" sz="2400"/>
              </a:p>
            </p:txBody>
          </p:sp>
          <p:sp>
            <p:nvSpPr>
              <p:cNvPr id="57350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ru-RU" sz="2400"/>
              </a:p>
            </p:txBody>
          </p:sp>
          <p:sp>
            <p:nvSpPr>
              <p:cNvPr id="57351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7352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57353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ru-RU" sz="2400"/>
              </a:p>
            </p:txBody>
          </p:sp>
          <p:sp>
            <p:nvSpPr>
              <p:cNvPr id="57354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735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735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BE29E4C-86E4-4A7E-87BD-E87647A31D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ED6E76-50E5-4C0D-B315-82CEAE612A8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33DC22-F499-4241-9272-21A936F8FE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27F901-E460-4D05-A659-284230867D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F5FC9E-9827-4FEB-B4EB-70D3DFC3724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2ECBFE-1353-4F76-8C86-53FFB7D93E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599BA1-1145-4F52-A547-87C9C6A1C6B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1F2EA-E864-450C-A5B8-FACDE6E2CBB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B32BC2-32A2-4137-A7BA-A52E805423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AA5F49-C794-4FC7-BEFE-7261679E9E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DCCEA5-3470-4F10-B3FE-70125AF4EA9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spli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277813"/>
            <a:ext cx="77724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7B9A882-E747-49E7-871B-8C6DB1E8B0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563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/>
            </a:p>
          </p:txBody>
        </p:sp>
        <p:grpSp>
          <p:nvGrpSpPr>
            <p:cNvPr id="5632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56325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ru-RU" sz="2400"/>
              </a:p>
            </p:txBody>
          </p:sp>
          <p:sp>
            <p:nvSpPr>
              <p:cNvPr id="5632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63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63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63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fld id="{73F4D9F3-B3AF-4C70-9FC7-72ECEF68FCA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transition spd="slow" advClick="0">
    <p:split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im0-tub-ru.yandex.net/i?id=97e58f8c8237ac5c854193094dbcb757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2714620"/>
            <a:ext cx="2643238" cy="2343093"/>
          </a:xfrm>
          <a:prstGeom prst="rect">
            <a:avLst/>
          </a:prstGeom>
          <a:noFill/>
        </p:spPr>
      </p:pic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971550" y="836613"/>
            <a:ext cx="7488238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9933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Великая Отечественная война</a:t>
            </a:r>
          </a:p>
        </p:txBody>
      </p:sp>
      <p:sp>
        <p:nvSpPr>
          <p:cNvPr id="2053" name="WordArt 5"/>
          <p:cNvSpPr>
            <a:spLocks noChangeArrowheads="1" noChangeShapeType="1" noTextEdit="1"/>
          </p:cNvSpPr>
          <p:nvPr/>
        </p:nvSpPr>
        <p:spPr bwMode="auto">
          <a:xfrm>
            <a:off x="3348038" y="4149725"/>
            <a:ext cx="2663825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1941 - 1945</a:t>
            </a: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420938"/>
            <a:ext cx="2376488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48038" y="2492375"/>
            <a:ext cx="28575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77813"/>
            <a:ext cx="8064500" cy="1143000"/>
          </a:xfrm>
        </p:spPr>
        <p:txBody>
          <a:bodyPr/>
          <a:lstStyle/>
          <a:p>
            <a:pPr algn="ctr"/>
            <a:r>
              <a:rPr lang="ru-RU" sz="2400" b="1">
                <a:solidFill>
                  <a:srgbClr val="0000FF"/>
                </a:solidFill>
              </a:rPr>
              <a:t>22 июня 1941 года мирная жизнь советских людей была нарушена. Началась Великая Отечественная война.</a:t>
            </a:r>
            <a:r>
              <a:rPr lang="ru-RU" sz="2400" b="1"/>
              <a:t> 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4752975" cy="1800225"/>
          </a:xfrm>
        </p:spPr>
        <p:txBody>
          <a:bodyPr/>
          <a:lstStyle/>
          <a:p>
            <a:pPr>
              <a:buNone/>
            </a:pP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</a:rPr>
              <a:t>        </a:t>
            </a:r>
            <a:r>
              <a:rPr lang="ru-RU" sz="2000" dirty="0" smtClean="0">
                <a:solidFill>
                  <a:srgbClr val="CC0000"/>
                </a:solidFill>
              </a:rPr>
              <a:t>Ранним утром в воскресенье, 22 июня 1941 года, нацистская Германия и ее союзники обрушили на советскую страну военный удар невиданной силы.</a:t>
            </a:r>
            <a:endParaRPr lang="ru-RU" sz="2000" b="1" i="1" dirty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3455988" y="3644900"/>
            <a:ext cx="568801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 dirty="0" smtClean="0"/>
              <a:t>В результате неблагоприятного исхода приграничных сражений немецко-фашистские войска в течение нескольких недель продвинулись на 350–600 километров, захватили территорию Латвии, Литвы, часть Эстонии, Украины, почти всю Белоруссию и Молдавию, часть территории РСФСР, вышли к Ленинграду, Смоленску и Киеву.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1713" y="1916112"/>
            <a:ext cx="2579287" cy="172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018" y="3789362"/>
            <a:ext cx="2806045" cy="1854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64050" y="1714488"/>
            <a:ext cx="4679950" cy="3671887"/>
          </a:xfrm>
        </p:spPr>
        <p:txBody>
          <a:bodyPr/>
          <a:lstStyle/>
          <a:p>
            <a:r>
              <a:rPr lang="ru-RU" sz="2000" b="1" i="1" dirty="0">
                <a:solidFill>
                  <a:srgbClr val="FF0000"/>
                </a:solidFill>
              </a:rPr>
              <a:t>      </a:t>
            </a:r>
            <a:r>
              <a:rPr lang="ru-RU" sz="2000" b="1" i="1" dirty="0">
                <a:solidFill>
                  <a:srgbClr val="CC0000"/>
                </a:solidFill>
              </a:rPr>
              <a:t>От бескрайней равнины сибирской</a:t>
            </a:r>
            <a:br>
              <a:rPr lang="ru-RU" sz="2000" b="1" i="1" dirty="0">
                <a:solidFill>
                  <a:srgbClr val="CC0000"/>
                </a:solidFill>
              </a:rPr>
            </a:br>
            <a:r>
              <a:rPr lang="ru-RU" sz="2000" b="1" i="1" dirty="0">
                <a:solidFill>
                  <a:srgbClr val="CC0000"/>
                </a:solidFill>
              </a:rPr>
              <a:t>      До </a:t>
            </a:r>
            <a:r>
              <a:rPr lang="ru-RU" sz="2000" b="1" i="1" dirty="0" err="1">
                <a:solidFill>
                  <a:srgbClr val="CC0000"/>
                </a:solidFill>
              </a:rPr>
              <a:t>Полесских</a:t>
            </a:r>
            <a:r>
              <a:rPr lang="ru-RU" sz="2000" b="1" i="1" dirty="0">
                <a:solidFill>
                  <a:srgbClr val="CC0000"/>
                </a:solidFill>
              </a:rPr>
              <a:t> лесов и болот </a:t>
            </a:r>
            <a:br>
              <a:rPr lang="ru-RU" sz="2000" b="1" i="1" dirty="0">
                <a:solidFill>
                  <a:srgbClr val="CC0000"/>
                </a:solidFill>
              </a:rPr>
            </a:br>
            <a:r>
              <a:rPr lang="ru-RU" sz="2000" b="1" i="1" dirty="0">
                <a:solidFill>
                  <a:srgbClr val="CC0000"/>
                </a:solidFill>
              </a:rPr>
              <a:t>      Поднимался народ богатырский,</a:t>
            </a:r>
            <a:br>
              <a:rPr lang="ru-RU" sz="2000" b="1" i="1" dirty="0">
                <a:solidFill>
                  <a:srgbClr val="CC0000"/>
                </a:solidFill>
              </a:rPr>
            </a:br>
            <a:r>
              <a:rPr lang="ru-RU" sz="2000" b="1" i="1" dirty="0">
                <a:solidFill>
                  <a:srgbClr val="CC0000"/>
                </a:solidFill>
              </a:rPr>
              <a:t>      Наш великий, могучий народ!</a:t>
            </a:r>
            <a:br>
              <a:rPr lang="ru-RU" sz="2000" b="1" i="1" dirty="0">
                <a:solidFill>
                  <a:srgbClr val="CC0000"/>
                </a:solidFill>
              </a:rPr>
            </a:br>
            <a:r>
              <a:rPr lang="ru-RU" sz="2000" b="1" i="1" dirty="0">
                <a:solidFill>
                  <a:srgbClr val="CC0000"/>
                </a:solidFill>
              </a:rPr>
              <a:t>      Выходил он: свободный и правый,</a:t>
            </a:r>
            <a:br>
              <a:rPr lang="ru-RU" sz="2000" b="1" i="1" dirty="0">
                <a:solidFill>
                  <a:srgbClr val="CC0000"/>
                </a:solidFill>
              </a:rPr>
            </a:br>
            <a:r>
              <a:rPr lang="ru-RU" sz="2000" b="1" i="1" dirty="0">
                <a:solidFill>
                  <a:srgbClr val="CC0000"/>
                </a:solidFill>
              </a:rPr>
              <a:t>      Отвечая войной на войну,</a:t>
            </a:r>
            <a:br>
              <a:rPr lang="ru-RU" sz="2000" b="1" i="1" dirty="0">
                <a:solidFill>
                  <a:srgbClr val="CC0000"/>
                </a:solidFill>
              </a:rPr>
            </a:br>
            <a:r>
              <a:rPr lang="ru-RU" sz="2000" b="1" i="1" dirty="0">
                <a:solidFill>
                  <a:srgbClr val="CC0000"/>
                </a:solidFill>
              </a:rPr>
              <a:t>      Постоять за родную державу,</a:t>
            </a:r>
            <a:br>
              <a:rPr lang="ru-RU" sz="2000" b="1" i="1" dirty="0">
                <a:solidFill>
                  <a:srgbClr val="CC0000"/>
                </a:solidFill>
              </a:rPr>
            </a:br>
            <a:r>
              <a:rPr lang="ru-RU" sz="2000" b="1" i="1" dirty="0">
                <a:solidFill>
                  <a:srgbClr val="CC0000"/>
                </a:solidFill>
              </a:rPr>
              <a:t>      За могучую нашу страну!</a:t>
            </a:r>
          </a:p>
        </p:txBody>
      </p:sp>
      <p:pic>
        <p:nvPicPr>
          <p:cNvPr id="59396" name="Picture 4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71538" y="2000240"/>
            <a:ext cx="3455675" cy="2980026"/>
          </a:xfrm>
          <a:noFill/>
        </p:spPr>
      </p:pic>
      <p:sp>
        <p:nvSpPr>
          <p:cNvPr id="59399" name="WordArt 7"/>
          <p:cNvSpPr>
            <a:spLocks noChangeArrowheads="1" noChangeShapeType="1" noTextEdit="1"/>
          </p:cNvSpPr>
          <p:nvPr/>
        </p:nvSpPr>
        <p:spPr bwMode="auto">
          <a:xfrm>
            <a:off x="1619250" y="620713"/>
            <a:ext cx="6408738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Всё для фронта!</a:t>
            </a:r>
          </a:p>
        </p:txBody>
      </p:sp>
    </p:spTree>
  </p:cSld>
  <p:clrMapOvr>
    <a:masterClrMapping/>
  </p:clrMapOvr>
  <p:transition spd="slow" advClick="0"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>
                <a:solidFill>
                  <a:srgbClr val="0000FF"/>
                </a:solidFill>
              </a:rPr>
              <a:t>В ходе войны было несколько битв, которые определили ее исход. Курская, Сталинградская, Ленинградская и, конечно, битва под Москвой</a:t>
            </a:r>
          </a:p>
        </p:txBody>
      </p:sp>
      <p:pic>
        <p:nvPicPr>
          <p:cNvPr id="13314" name="Picture 2" descr="https://im0-tub-ru.yandex.net/i?id=b9796071a8d5256b61d8f71ba10f9310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643050"/>
            <a:ext cx="5629595" cy="494278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0"/>
            <a:ext cx="7929618" cy="1523989"/>
          </a:xfrm>
        </p:spPr>
        <p:txBody>
          <a:bodyPr/>
          <a:lstStyle/>
          <a:p>
            <a:r>
              <a:rPr lang="ru-RU" sz="2000" dirty="0" smtClean="0">
                <a:solidFill>
                  <a:srgbClr val="0070C0"/>
                </a:solidFill>
              </a:rPr>
              <a:t>Первостепенной задачей для советского правительства явилось формирование органов военно-политического управления, способных осуществить эффективное руководство вооруженной борьбой и организовать работу фронта и тыла</a:t>
            </a:r>
            <a:r>
              <a:rPr lang="ru-RU" sz="2000" dirty="0" smtClean="0"/>
              <a:t>.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8625" y="2205038"/>
            <a:ext cx="3081338" cy="38544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000">
                <a:solidFill>
                  <a:srgbClr val="FF0000"/>
                </a:solidFill>
                <a:latin typeface="Times New Roman" pitchFamily="18" charset="0"/>
              </a:rPr>
              <a:t>Под столицей впервые был остановлен вал фашисткой агрессии. Москва не утратила блеска своего даже в труднейшую военную годину благодаря стойкости воинов, возвестивших миру “Велика Россия, а отступать некуда – позади Москва” .</a:t>
            </a:r>
            <a:r>
              <a:rPr lang="ru-RU"/>
              <a:t> </a:t>
            </a:r>
          </a:p>
        </p:txBody>
      </p:sp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2205038"/>
            <a:ext cx="2125662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49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2205038"/>
            <a:ext cx="21336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497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1550" y="4292600"/>
            <a:ext cx="20955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498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63938" y="4292600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124075" y="3933825"/>
            <a:ext cx="5472113" cy="2430463"/>
          </a:xfrm>
        </p:spPr>
        <p:txBody>
          <a:bodyPr/>
          <a:lstStyle/>
          <a:p>
            <a:r>
              <a:rPr lang="ru-RU" sz="2400" b="1" i="1" dirty="0">
                <a:solidFill>
                  <a:srgbClr val="0070C0"/>
                </a:solidFill>
              </a:rPr>
              <a:t>О, Москва!</a:t>
            </a:r>
            <a:br>
              <a:rPr lang="ru-RU" sz="2400" b="1" i="1" dirty="0">
                <a:solidFill>
                  <a:srgbClr val="0070C0"/>
                </a:solidFill>
              </a:rPr>
            </a:br>
            <a:r>
              <a:rPr lang="ru-RU" sz="2400" b="1" i="1" dirty="0">
                <a:solidFill>
                  <a:srgbClr val="0070C0"/>
                </a:solidFill>
              </a:rPr>
              <a:t>Ты сердце всей России;</a:t>
            </a:r>
            <a:br>
              <a:rPr lang="ru-RU" sz="2400" b="1" i="1" dirty="0">
                <a:solidFill>
                  <a:srgbClr val="0070C0"/>
                </a:solidFill>
              </a:rPr>
            </a:br>
            <a:r>
              <a:rPr lang="ru-RU" sz="2400" b="1" i="1" dirty="0">
                <a:solidFill>
                  <a:srgbClr val="0070C0"/>
                </a:solidFill>
              </a:rPr>
              <a:t>Из очей твоих струится свет,</a:t>
            </a:r>
            <a:br>
              <a:rPr lang="ru-RU" sz="2400" b="1" i="1" dirty="0">
                <a:solidFill>
                  <a:srgbClr val="0070C0"/>
                </a:solidFill>
              </a:rPr>
            </a:br>
            <a:r>
              <a:rPr lang="ru-RU" sz="2400" b="1" i="1" dirty="0">
                <a:solidFill>
                  <a:srgbClr val="0070C0"/>
                </a:solidFill>
              </a:rPr>
              <a:t>Живы мы, хоть нас свинцом косили, </a:t>
            </a:r>
            <a:br>
              <a:rPr lang="ru-RU" sz="2400" b="1" i="1" dirty="0">
                <a:solidFill>
                  <a:srgbClr val="0070C0"/>
                </a:solidFill>
              </a:rPr>
            </a:br>
            <a:r>
              <a:rPr lang="ru-RU" sz="2400" b="1" i="1" dirty="0">
                <a:solidFill>
                  <a:srgbClr val="0070C0"/>
                </a:solidFill>
              </a:rPr>
              <a:t>Без тебя, Москва,</a:t>
            </a:r>
            <a:br>
              <a:rPr lang="ru-RU" sz="2400" b="1" i="1" dirty="0">
                <a:solidFill>
                  <a:srgbClr val="0070C0"/>
                </a:solidFill>
              </a:rPr>
            </a:br>
            <a:r>
              <a:rPr lang="ru-RU" sz="2400" b="1" i="1" dirty="0">
                <a:solidFill>
                  <a:srgbClr val="0070C0"/>
                </a:solidFill>
              </a:rPr>
              <a:t>Нам жизни нет!</a:t>
            </a:r>
          </a:p>
        </p:txBody>
      </p:sp>
      <p:pic>
        <p:nvPicPr>
          <p:cNvPr id="64518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08175" y="476250"/>
            <a:ext cx="5889625" cy="3167063"/>
          </a:xfrm>
          <a:noFill/>
        </p:spPr>
      </p:pic>
    </p:spTree>
  </p:cSld>
  <p:clrMapOvr>
    <a:masterClrMapping/>
  </p:clrMapOvr>
  <p:transition spd="slow" advClick="0"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142852"/>
            <a:ext cx="8572528" cy="1350963"/>
          </a:xfrm>
        </p:spPr>
        <p:txBody>
          <a:bodyPr/>
          <a:lstStyle/>
          <a:p>
            <a:pPr algn="ctr"/>
            <a:r>
              <a:rPr lang="ru-RU" sz="1800" dirty="0" smtClean="0"/>
              <a:t>Чтобы объединить усилия всех государственных и партийных органов, общественных организаций, 30 июня 1941 года совместным решением ЦК ВКП(б), Президиума Верховного совета СССР и Совета народных комиссаров Союза ССР был создан Государственный комитет обороны (ГКО), в руках которого сосредоточилась вся полнота власти в государстве.</a:t>
            </a:r>
            <a:endParaRPr lang="ru-RU" sz="1800" b="1" dirty="0">
              <a:solidFill>
                <a:srgbClr val="FF0000"/>
              </a:solidFill>
            </a:endParaRPr>
          </a:p>
        </p:txBody>
      </p:sp>
      <p:pic>
        <p:nvPicPr>
          <p:cNvPr id="10242" name="Picture 2" descr="https://im0-tub-ru.yandex.net/i?id=dadd4c3fcf62e4f454cd515ed43d0fdf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643050"/>
            <a:ext cx="7286676" cy="485778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2276475"/>
            <a:ext cx="4032250" cy="4824413"/>
          </a:xfrm>
        </p:spPr>
        <p:txBody>
          <a:bodyPr/>
          <a:lstStyle/>
          <a:p>
            <a:r>
              <a:rPr lang="ru-RU" sz="1800" b="1" dirty="0">
                <a:solidFill>
                  <a:srgbClr val="FF0000"/>
                </a:solidFill>
              </a:rPr>
              <a:t>Дети войны – и веет холодом.</a:t>
            </a:r>
            <a:br>
              <a:rPr lang="ru-RU" sz="1800" b="1" dirty="0">
                <a:solidFill>
                  <a:srgbClr val="FF0000"/>
                </a:solidFill>
              </a:rPr>
            </a:br>
            <a:r>
              <a:rPr lang="ru-RU" sz="1800" b="1" dirty="0">
                <a:solidFill>
                  <a:srgbClr val="FF0000"/>
                </a:solidFill>
              </a:rPr>
              <a:t>Дети войны – и пахнет голодом</a:t>
            </a:r>
            <a:br>
              <a:rPr lang="ru-RU" sz="1800" b="1" dirty="0">
                <a:solidFill>
                  <a:srgbClr val="FF0000"/>
                </a:solidFill>
              </a:rPr>
            </a:br>
            <a:r>
              <a:rPr lang="ru-RU" sz="1800" b="1" dirty="0">
                <a:solidFill>
                  <a:srgbClr val="FF0000"/>
                </a:solidFill>
              </a:rPr>
              <a:t>Дети войны – и дыбом волосы:</a:t>
            </a:r>
            <a:br>
              <a:rPr lang="ru-RU" sz="1800" b="1" dirty="0">
                <a:solidFill>
                  <a:srgbClr val="FF0000"/>
                </a:solidFill>
              </a:rPr>
            </a:br>
            <a:r>
              <a:rPr lang="ru-RU" sz="1800" b="1" dirty="0">
                <a:solidFill>
                  <a:srgbClr val="FF0000"/>
                </a:solidFill>
              </a:rPr>
              <a:t>На челках детских…седые полосы.</a:t>
            </a:r>
            <a:br>
              <a:rPr lang="ru-RU" sz="1800" b="1" dirty="0">
                <a:solidFill>
                  <a:srgbClr val="FF0000"/>
                </a:solidFill>
              </a:rPr>
            </a:br>
            <a:r>
              <a:rPr lang="ru-RU" sz="1800" b="1" dirty="0">
                <a:solidFill>
                  <a:srgbClr val="FF0000"/>
                </a:solidFill>
              </a:rPr>
              <a:t>Глаза девчонки семилетней,</a:t>
            </a:r>
            <a:br>
              <a:rPr lang="ru-RU" sz="1800" b="1" dirty="0">
                <a:solidFill>
                  <a:srgbClr val="FF0000"/>
                </a:solidFill>
              </a:rPr>
            </a:br>
            <a:r>
              <a:rPr lang="ru-RU" sz="1800" b="1" dirty="0">
                <a:solidFill>
                  <a:srgbClr val="FF0000"/>
                </a:solidFill>
              </a:rPr>
              <a:t>Как два померкших огонька.</a:t>
            </a:r>
            <a:br>
              <a:rPr lang="ru-RU" sz="1800" b="1" dirty="0">
                <a:solidFill>
                  <a:srgbClr val="FF0000"/>
                </a:solidFill>
              </a:rPr>
            </a:br>
            <a:r>
              <a:rPr lang="ru-RU" sz="1800" b="1" dirty="0">
                <a:solidFill>
                  <a:srgbClr val="FF0000"/>
                </a:solidFill>
              </a:rPr>
              <a:t>На детском личике заметней</a:t>
            </a:r>
            <a:br>
              <a:rPr lang="ru-RU" sz="1800" b="1" dirty="0">
                <a:solidFill>
                  <a:srgbClr val="FF0000"/>
                </a:solidFill>
              </a:rPr>
            </a:br>
            <a:r>
              <a:rPr lang="ru-RU" sz="1800" b="1" dirty="0">
                <a:solidFill>
                  <a:srgbClr val="FF0000"/>
                </a:solidFill>
              </a:rPr>
              <a:t>Большая, тяжкая тоска.</a:t>
            </a:r>
            <a:br>
              <a:rPr lang="ru-RU" sz="1800" b="1" dirty="0">
                <a:solidFill>
                  <a:srgbClr val="FF0000"/>
                </a:solidFill>
              </a:rPr>
            </a:br>
            <a:r>
              <a:rPr lang="ru-RU" sz="1800" b="1" dirty="0">
                <a:solidFill>
                  <a:srgbClr val="FF0000"/>
                </a:solidFill>
              </a:rPr>
              <a:t>Она молчит, о чем ни спросишь,</a:t>
            </a:r>
            <a:br>
              <a:rPr lang="ru-RU" sz="1800" b="1" dirty="0">
                <a:solidFill>
                  <a:srgbClr val="FF0000"/>
                </a:solidFill>
              </a:rPr>
            </a:br>
            <a:r>
              <a:rPr lang="ru-RU" sz="1800" b="1" dirty="0">
                <a:solidFill>
                  <a:srgbClr val="FF0000"/>
                </a:solidFill>
              </a:rPr>
              <a:t>Пошутишь с ней – молчит в ответ,</a:t>
            </a:r>
            <a:br>
              <a:rPr lang="ru-RU" sz="1800" b="1" dirty="0">
                <a:solidFill>
                  <a:srgbClr val="FF0000"/>
                </a:solidFill>
              </a:rPr>
            </a:br>
            <a:r>
              <a:rPr lang="ru-RU" sz="1800" b="1" dirty="0">
                <a:solidFill>
                  <a:srgbClr val="FF0000"/>
                </a:solidFill>
              </a:rPr>
              <a:t>Как будто ей не семь, не восемь,</a:t>
            </a:r>
            <a:br>
              <a:rPr lang="ru-RU" sz="1800" b="1" dirty="0">
                <a:solidFill>
                  <a:srgbClr val="FF0000"/>
                </a:solidFill>
              </a:rPr>
            </a:br>
            <a:r>
              <a:rPr lang="ru-RU" sz="1800" b="1" dirty="0">
                <a:solidFill>
                  <a:srgbClr val="FF0000"/>
                </a:solidFill>
              </a:rPr>
              <a:t>А много, много горьких лет.</a:t>
            </a:r>
          </a:p>
        </p:txBody>
      </p:sp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325" y="549275"/>
            <a:ext cx="2447925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404813"/>
            <a:ext cx="2305050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7" name="Picture 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219700" y="3068638"/>
            <a:ext cx="3395663" cy="3024187"/>
          </a:xfrm>
          <a:noFill/>
        </p:spPr>
      </p:pic>
      <p:pic>
        <p:nvPicPr>
          <p:cNvPr id="66568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08400" y="476250"/>
            <a:ext cx="194468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Grp="1" noChangeArrowheads="1"/>
          </p:cNvSpPr>
          <p:nvPr>
            <p:ph type="title"/>
          </p:nvPr>
        </p:nvSpPr>
        <p:spPr>
          <a:xfrm>
            <a:off x="5143472" y="1643050"/>
            <a:ext cx="4000528" cy="4572032"/>
          </a:xfrm>
        </p:spPr>
        <p:txBody>
          <a:bodyPr/>
          <a:lstStyle/>
          <a:p>
            <a:pPr algn="ctr"/>
            <a:r>
              <a:rPr lang="ru-RU" sz="2000" dirty="0" smtClean="0"/>
              <a:t>На второй день после начала войны постановлением СНК СССР и ЦК ВКП(б) для руководства всей боевой деятельностью Вооруженных сил СССР была создана Ставка главного командования. 10 июля она была преобразована в Ставку Верховного Главнокомандующего (председатель – И. В. Сталин).</a:t>
            </a:r>
            <a:endParaRPr lang="ru-RU" sz="2000" dirty="0">
              <a:solidFill>
                <a:srgbClr val="0000FF"/>
              </a:solidFill>
            </a:endParaRPr>
          </a:p>
        </p:txBody>
      </p:sp>
      <p:pic>
        <p:nvPicPr>
          <p:cNvPr id="8194" name="Picture 2" descr="https://im0-tub-ru.yandex.net/i?id=3143826dad06580d595a3d8d0fbf115a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00174"/>
            <a:ext cx="4548198" cy="454819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m0-tub-ru.yandex.net/i?id=728c29bb12a23d59cbb100eff6ae1a62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297"/>
            <a:ext cx="9540513" cy="5500703"/>
          </a:xfrm>
          <a:prstGeom prst="rect">
            <a:avLst/>
          </a:prstGeom>
          <a:noFill/>
        </p:spPr>
      </p:pic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1538" y="1643050"/>
            <a:ext cx="7929618" cy="2428892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1800" dirty="0" smtClean="0">
                <a:solidFill>
                  <a:schemeClr val="bg1"/>
                </a:solidFill>
                <a:latin typeface="+mj-lt"/>
              </a:rPr>
              <a:t>      </a:t>
            </a:r>
            <a:r>
              <a:rPr lang="ru-RU" sz="2400" dirty="0" smtClean="0">
                <a:solidFill>
                  <a:schemeClr val="bg1"/>
                </a:solidFill>
                <a:latin typeface="+mj-lt"/>
              </a:rPr>
              <a:t>Первым </a:t>
            </a:r>
            <a:r>
              <a:rPr lang="ru-RU" sz="2400" dirty="0" smtClean="0">
                <a:solidFill>
                  <a:schemeClr val="bg1"/>
                </a:solidFill>
                <a:latin typeface="+mj-lt"/>
              </a:rPr>
              <a:t>крупным сражением, </a:t>
            </a:r>
            <a:r>
              <a:rPr lang="ru-RU" sz="2400" dirty="0" smtClean="0">
                <a:solidFill>
                  <a:schemeClr val="bg1"/>
                </a:solidFill>
                <a:latin typeface="+mj-lt"/>
              </a:rPr>
              <a:t>в ходе которого </a:t>
            </a:r>
            <a:r>
              <a:rPr lang="ru-RU" sz="2400" dirty="0" smtClean="0">
                <a:solidFill>
                  <a:schemeClr val="bg1"/>
                </a:solidFill>
                <a:latin typeface="+mj-lt"/>
              </a:rPr>
              <a:t>были разбиты нацистские войска, явилась Битва за Москву. Она продолжалась с 30 сентября 1941 по 20 апреля 1942 года. В ней с обеих сторон участвовало 3 миллиона человек. В результате советские войска отбросили противника на 100–350 километров от Москвы, но стратегическая инициатива продолжала оставаться за Германией</a:t>
            </a:r>
            <a:r>
              <a:rPr lang="ru-RU" sz="1800" dirty="0" smtClean="0">
                <a:solidFill>
                  <a:schemeClr val="bg1"/>
                </a:solidFill>
                <a:latin typeface="+mj-lt"/>
              </a:rPr>
              <a:t>.</a:t>
            </a:r>
            <a:endParaRPr lang="ru-RU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Московская битва</a:t>
            </a:r>
            <a:endParaRPr lang="ru-RU" dirty="0"/>
          </a:p>
        </p:txBody>
      </p:sp>
    </p:spTree>
  </p:cSld>
  <p:clrMapOvr>
    <a:masterClrMapping/>
  </p:clrMapOvr>
  <p:transition spd="slow" advClick="0">
    <p:spli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8" y="1500174"/>
            <a:ext cx="7772400" cy="2133600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CC0000"/>
                </a:solidFill>
              </a:rPr>
              <a:t>Они, матери и жены, невесты и сестры умели ждать. Ждать, надеяться, любить. И вселять надежду в того, кто на фронте, на передовой. Кто на войне. Но просто ждать и надеяться они не могли. Матери, жены, сестры, невесты – все, кто не на фронте – это есть тыл. Тыл должен работать на фронт: ведь победа ковалась не только на фронте, но и в тылу врага.</a:t>
            </a:r>
          </a:p>
        </p:txBody>
      </p:sp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7" y="4286256"/>
            <a:ext cx="1811163" cy="215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39" name="Picture 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500826" y="3571876"/>
            <a:ext cx="2376487" cy="2116137"/>
          </a:xfrm>
          <a:noFill/>
        </p:spPr>
      </p:pic>
      <p:pic>
        <p:nvPicPr>
          <p:cNvPr id="69641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714752"/>
            <a:ext cx="316655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>
    <p:spli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2133600"/>
            <a:ext cx="3802062" cy="453072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0000FF"/>
                </a:solidFill>
                <a:latin typeface="Times New Roman" pitchFamily="18" charset="0"/>
              </a:rPr>
              <a:t>… Да разве об этом расскажешь –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0000FF"/>
                </a:solidFill>
                <a:latin typeface="Times New Roman" pitchFamily="18" charset="0"/>
              </a:rPr>
              <a:t>В какие ты годы жила!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0000FF"/>
                </a:solidFill>
                <a:latin typeface="Times New Roman" pitchFamily="18" charset="0"/>
              </a:rPr>
              <a:t>Какая безмерная тяжесть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0000FF"/>
                </a:solidFill>
                <a:latin typeface="Times New Roman" pitchFamily="18" charset="0"/>
              </a:rPr>
              <a:t>На женские плечи легла!..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0000FF"/>
                </a:solidFill>
                <a:latin typeface="Times New Roman" pitchFamily="18" charset="0"/>
              </a:rPr>
              <a:t>В то утро простился с тобою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0000FF"/>
                </a:solidFill>
                <a:latin typeface="Times New Roman" pitchFamily="18" charset="0"/>
              </a:rPr>
              <a:t>Твой муж, или брат, или сын,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0000FF"/>
                </a:solidFill>
                <a:latin typeface="Times New Roman" pitchFamily="18" charset="0"/>
              </a:rPr>
              <a:t>И ты со своею судьбою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0000FF"/>
                </a:solidFill>
                <a:latin typeface="Times New Roman" pitchFamily="18" charset="0"/>
              </a:rPr>
              <a:t>Осталась один на один…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0000FF"/>
                </a:solidFill>
                <a:latin typeface="Times New Roman" pitchFamily="18" charset="0"/>
              </a:rPr>
              <a:t>Ты шла, затаив свое горе,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0000FF"/>
                </a:solidFill>
                <a:latin typeface="Times New Roman" pitchFamily="18" charset="0"/>
              </a:rPr>
              <a:t>Суровым путем трудовым.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0000FF"/>
                </a:solidFill>
                <a:latin typeface="Times New Roman" pitchFamily="18" charset="0"/>
              </a:rPr>
              <a:t>Весь фронт, что от моря до моря,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0000FF"/>
                </a:solidFill>
                <a:latin typeface="Times New Roman" pitchFamily="18" charset="0"/>
              </a:rPr>
              <a:t>Кормила ты хлебом своим.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0000FF"/>
                </a:solidFill>
                <a:latin typeface="Times New Roman" pitchFamily="18" charset="0"/>
              </a:rPr>
              <a:t>В холодные зимы, в метели,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0000FF"/>
                </a:solidFill>
                <a:latin typeface="Times New Roman" pitchFamily="18" charset="0"/>
              </a:rPr>
              <a:t>У той у далекой черты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0000FF"/>
                </a:solidFill>
                <a:latin typeface="Times New Roman" pitchFamily="18" charset="0"/>
              </a:rPr>
              <a:t>Солдат согревали шинели,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0000FF"/>
                </a:solidFill>
                <a:latin typeface="Times New Roman" pitchFamily="18" charset="0"/>
              </a:rPr>
              <a:t>Что сшила заботливо ты. </a:t>
            </a: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5013325"/>
            <a:ext cx="22669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852738"/>
            <a:ext cx="1439862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6688" y="3068638"/>
            <a:ext cx="18954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63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3800" y="260350"/>
            <a:ext cx="360045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64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00113" y="404813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66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32138" y="404813"/>
            <a:ext cx="15906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000">
                <a:solidFill>
                  <a:srgbClr val="0000FF"/>
                </a:solidFill>
                <a:latin typeface="Times New Roman" pitchFamily="18" charset="0"/>
              </a:rPr>
              <a:t>И, всё-таки наступил в войне переломный момент и началось освобождение оккупированных территорий. Очистив от фашистов территорию нашей страны, наши воины освободили от фашистского ига народы Европы. </a:t>
            </a:r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971550" y="3789363"/>
            <a:ext cx="5002213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 b="1" i="1" dirty="0">
                <a:solidFill>
                  <a:srgbClr val="FF0000"/>
                </a:solidFill>
              </a:rPr>
              <a:t>И мы пошли освобождать Европу.</a:t>
            </a:r>
          </a:p>
          <a:p>
            <a:r>
              <a:rPr lang="ru-RU" sz="2000" b="1" i="1" dirty="0">
                <a:solidFill>
                  <a:srgbClr val="FF0000"/>
                </a:solidFill>
              </a:rPr>
              <a:t>Солдаты наши в блиндажах, в окопах, </a:t>
            </a:r>
          </a:p>
          <a:p>
            <a:r>
              <a:rPr lang="ru-RU" sz="2000" b="1" i="1" dirty="0">
                <a:solidFill>
                  <a:srgbClr val="FF0000"/>
                </a:solidFill>
              </a:rPr>
              <a:t>В землянках, танках, дотах, дзотах,</a:t>
            </a:r>
          </a:p>
          <a:p>
            <a:r>
              <a:rPr lang="ru-RU" sz="2000" b="1" i="1" dirty="0">
                <a:solidFill>
                  <a:srgbClr val="FF0000"/>
                </a:solidFill>
              </a:rPr>
              <a:t>На кораблях и в самолетах…</a:t>
            </a:r>
          </a:p>
          <a:p>
            <a:r>
              <a:rPr lang="ru-RU" sz="2000" b="1" i="1" dirty="0">
                <a:solidFill>
                  <a:srgbClr val="FF0000"/>
                </a:solidFill>
              </a:rPr>
              <a:t>Фашистских оккупантов побеждали.</a:t>
            </a:r>
          </a:p>
          <a:p>
            <a:r>
              <a:rPr lang="ru-RU" sz="2000" b="1" i="1" dirty="0">
                <a:solidFill>
                  <a:srgbClr val="FF0000"/>
                </a:solidFill>
              </a:rPr>
              <a:t>До самого Берлина немцев гнали.</a:t>
            </a:r>
          </a:p>
          <a:p>
            <a:r>
              <a:rPr lang="ru-RU" sz="2000" b="1" i="1" dirty="0">
                <a:solidFill>
                  <a:srgbClr val="FF0000"/>
                </a:solidFill>
              </a:rPr>
              <a:t>Был взят Берлин, и на рейхстаг</a:t>
            </a:r>
          </a:p>
          <a:p>
            <a:r>
              <a:rPr lang="ru-RU" sz="2000" b="1" i="1" dirty="0">
                <a:solidFill>
                  <a:srgbClr val="FF0000"/>
                </a:solidFill>
              </a:rPr>
              <a:t>Был гордо водружен наш флаг.</a:t>
            </a:r>
          </a:p>
        </p:txBody>
      </p:sp>
      <p:pic>
        <p:nvPicPr>
          <p:cNvPr id="7373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3789363"/>
            <a:ext cx="2232025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3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1643050"/>
            <a:ext cx="347888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>
    <p:spli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900113" y="1668463"/>
            <a:ext cx="78486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 i="1">
                <a:solidFill>
                  <a:srgbClr val="FF0000"/>
                </a:solidFill>
              </a:rPr>
              <a:t>Победа в войне – это ликование и скорбь. Время их не приглушает. А мы с вами должны эту память о самой страшной войне, которая коснулась каждой семьи, передавать из поколения в поколение. День Победы был, есть и должен оставаться самым святым праздником. Ведь те, кто заплатил за него своей жизнью, дали нам возможность жить сейчас. Мы обязаны помнить об этом всегда. Память павших и не доживших до сегодняшнего дня почтим минутой молчания…</a:t>
            </a:r>
          </a:p>
        </p:txBody>
      </p:sp>
      <p:pic>
        <p:nvPicPr>
          <p:cNvPr id="7578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3575" y="4365625"/>
            <a:ext cx="259238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578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4581525"/>
            <a:ext cx="20097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578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9925" y="260350"/>
            <a:ext cx="15430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5784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27763" y="4581525"/>
            <a:ext cx="2286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5785" name="WordArt 9"/>
          <p:cNvSpPr>
            <a:spLocks noChangeArrowheads="1" noChangeShapeType="1" noTextEdit="1"/>
          </p:cNvSpPr>
          <p:nvPr/>
        </p:nvSpPr>
        <p:spPr bwMode="auto">
          <a:xfrm>
            <a:off x="1692275" y="260350"/>
            <a:ext cx="4967288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Помним!</a:t>
            </a:r>
          </a:p>
        </p:txBody>
      </p:sp>
    </p:spTree>
  </p:cSld>
  <p:clrMapOvr>
    <a:masterClrMapping/>
  </p:clrMapOvr>
  <p:transition spd="slow" advClick="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75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3419475" y="3357563"/>
            <a:ext cx="5329238" cy="33115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sz="1600">
              <a:solidFill>
                <a:srgbClr val="0000FF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sz="1600" i="1">
                <a:solidFill>
                  <a:srgbClr val="0000FF"/>
                </a:solidFill>
                <a:latin typeface="Times New Roman" pitchFamily="18" charset="0"/>
              </a:rPr>
              <a:t>“Нет!” – заявляем мы войне, всем злым и чёрным силам…</a:t>
            </a:r>
          </a:p>
          <a:p>
            <a:pPr>
              <a:buFont typeface="Wingdings" pitchFamily="2" charset="2"/>
              <a:buNone/>
            </a:pPr>
            <a:r>
              <a:rPr lang="ru-RU" sz="1600" i="1">
                <a:solidFill>
                  <a:srgbClr val="0000FF"/>
                </a:solidFill>
                <a:latin typeface="Times New Roman" pitchFamily="18" charset="0"/>
              </a:rPr>
              <a:t>Должна трава зелёной быть, а небо синим-синим!..</a:t>
            </a:r>
          </a:p>
          <a:p>
            <a:pPr>
              <a:buFont typeface="Wingdings" pitchFamily="2" charset="2"/>
              <a:buNone/>
            </a:pPr>
            <a:r>
              <a:rPr lang="ru-RU" sz="1600" i="1">
                <a:solidFill>
                  <a:srgbClr val="0000FF"/>
                </a:solidFill>
                <a:latin typeface="Times New Roman" pitchFamily="18" charset="0"/>
              </a:rPr>
              <a:t>Ты слышишь, друг, звенят ручьи, поют на ветках птицы.</a:t>
            </a:r>
          </a:p>
          <a:p>
            <a:pPr>
              <a:buFont typeface="Wingdings" pitchFamily="2" charset="2"/>
              <a:buNone/>
            </a:pPr>
            <a:r>
              <a:rPr lang="ru-RU" sz="1600" i="1">
                <a:solidFill>
                  <a:srgbClr val="0000FF"/>
                </a:solidFill>
                <a:latin typeface="Times New Roman" pitchFamily="18" charset="0"/>
              </a:rPr>
              <a:t>На замечательной земле нам довелось родиться.</a:t>
            </a:r>
          </a:p>
          <a:p>
            <a:pPr>
              <a:buFont typeface="Wingdings" pitchFamily="2" charset="2"/>
              <a:buNone/>
            </a:pPr>
            <a:r>
              <a:rPr lang="ru-RU" sz="1600" i="1">
                <a:solidFill>
                  <a:srgbClr val="0000FF"/>
                </a:solidFill>
                <a:latin typeface="Times New Roman" pitchFamily="18" charset="0"/>
              </a:rPr>
              <a:t>Так пусть она цветёт всегда, пускай шумит садами.</a:t>
            </a:r>
          </a:p>
          <a:p>
            <a:pPr>
              <a:buFont typeface="Wingdings" pitchFamily="2" charset="2"/>
              <a:buNone/>
            </a:pPr>
            <a:r>
              <a:rPr lang="ru-RU" sz="1600" i="1">
                <a:solidFill>
                  <a:srgbClr val="0000FF"/>
                </a:solidFill>
                <a:latin typeface="Times New Roman" pitchFamily="18" charset="0"/>
              </a:rPr>
              <a:t>Пусть люди смотрят на неё влюблёнными глазами!</a:t>
            </a:r>
          </a:p>
          <a:p>
            <a:pPr>
              <a:buFont typeface="Wingdings" pitchFamily="2" charset="2"/>
              <a:buNone/>
            </a:pPr>
            <a:r>
              <a:rPr lang="ru-RU" sz="1600" i="1">
                <a:solidFill>
                  <a:srgbClr val="0000FF"/>
                </a:solidFill>
                <a:latin typeface="Times New Roman" pitchFamily="18" charset="0"/>
              </a:rPr>
              <a:t>Сегодня праздник входит в каждый дом.</a:t>
            </a:r>
          </a:p>
          <a:p>
            <a:pPr>
              <a:buFont typeface="Wingdings" pitchFamily="2" charset="2"/>
              <a:buNone/>
            </a:pPr>
            <a:r>
              <a:rPr lang="ru-RU" sz="1600" i="1">
                <a:solidFill>
                  <a:srgbClr val="0000FF"/>
                </a:solidFill>
                <a:latin typeface="Times New Roman" pitchFamily="18" charset="0"/>
              </a:rPr>
              <a:t>И радость к людям с ним приходит следом.</a:t>
            </a:r>
          </a:p>
          <a:p>
            <a:pPr>
              <a:buFont typeface="Wingdings" pitchFamily="2" charset="2"/>
              <a:buNone/>
            </a:pPr>
            <a:r>
              <a:rPr lang="ru-RU" sz="1600" i="1">
                <a:solidFill>
                  <a:srgbClr val="0000FF"/>
                </a:solidFill>
                <a:latin typeface="Times New Roman" pitchFamily="18" charset="0"/>
              </a:rPr>
              <a:t>Мы поздравляем вас с великим днем,</a:t>
            </a:r>
          </a:p>
          <a:p>
            <a:pPr>
              <a:buFont typeface="Wingdings" pitchFamily="2" charset="2"/>
              <a:buNone/>
            </a:pPr>
            <a:r>
              <a:rPr lang="ru-RU" sz="1600" i="1">
                <a:solidFill>
                  <a:srgbClr val="0000FF"/>
                </a:solidFill>
                <a:latin typeface="Times New Roman" pitchFamily="18" charset="0"/>
              </a:rPr>
              <a:t>С днем нашей славы!  С Днем Победы!</a:t>
            </a:r>
            <a:r>
              <a:rPr lang="ru-RU" sz="1600" i="1">
                <a:solidFill>
                  <a:srgbClr val="FF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76809" name="WordArt 9"/>
          <p:cNvSpPr>
            <a:spLocks noChangeArrowheads="1" noChangeShapeType="1" noTextEdit="1"/>
          </p:cNvSpPr>
          <p:nvPr/>
        </p:nvSpPr>
        <p:spPr bwMode="auto">
          <a:xfrm>
            <a:off x="1116013" y="404813"/>
            <a:ext cx="7272337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 Днём Победы!</a:t>
            </a:r>
          </a:p>
        </p:txBody>
      </p:sp>
      <p:pic>
        <p:nvPicPr>
          <p:cNvPr id="76810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2349500"/>
            <a:ext cx="2376487" cy="3240088"/>
          </a:xfrm>
          <a:noFill/>
        </p:spPr>
      </p:pic>
      <p:pic>
        <p:nvPicPr>
          <p:cNvPr id="76811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1341438"/>
            <a:ext cx="3384550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9" grpId="0" animBg="1"/>
    </p:bldLst>
  </p:timing>
</p:sld>
</file>

<file path=ppt/theme/theme1.xml><?xml version="1.0" encoding="utf-8"?>
<a:theme xmlns:a="http://schemas.openxmlformats.org/drawingml/2006/main" name="Слои">
  <a:themeElements>
    <a:clrScheme name="Слои 10">
      <a:dk1>
        <a:srgbClr val="000000"/>
      </a:dk1>
      <a:lt1>
        <a:srgbClr val="FFFFFF"/>
      </a:lt1>
      <a:dk2>
        <a:srgbClr val="660033"/>
      </a:dk2>
      <a:lt2>
        <a:srgbClr val="666699"/>
      </a:lt2>
      <a:accent1>
        <a:srgbClr val="95A3D1"/>
      </a:accent1>
      <a:accent2>
        <a:srgbClr val="FFFF66"/>
      </a:accent2>
      <a:accent3>
        <a:srgbClr val="FFFFFF"/>
      </a:accent3>
      <a:accent4>
        <a:srgbClr val="000000"/>
      </a:accent4>
      <a:accent5>
        <a:srgbClr val="C8CEE5"/>
      </a:accent5>
      <a:accent6>
        <a:srgbClr val="E7E75C"/>
      </a:accent6>
      <a:hlink>
        <a:srgbClr val="5A84D8"/>
      </a:hlink>
      <a:folHlink>
        <a:srgbClr val="CCCC99"/>
      </a:folHlink>
    </a:clrScheme>
    <a:fontScheme name="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391</TotalTime>
  <Words>794</Words>
  <Application>Microsoft Office PowerPoint</Application>
  <PresentationFormat>Экран (4:3)</PresentationFormat>
  <Paragraphs>56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Слои</vt:lpstr>
      <vt:lpstr>Слайд 1</vt:lpstr>
      <vt:lpstr>22 июня 1941 года мирная жизнь советских людей была нарушена. Началась Великая Отечественная война. </vt:lpstr>
      <vt:lpstr>      От бескрайней равнины сибирской       До Полесских лесов и болот        Поднимался народ богатырский,       Наш великий, могучий народ!       Выходил он: свободный и правый,       Отвечая войной на войну,       Постоять за родную державу,       За могучую нашу страну!</vt:lpstr>
      <vt:lpstr>В ходе войны было несколько битв, которые определили ее исход. Курская, Сталинградская, Ленинградская и, конечно, битва под Москвой</vt:lpstr>
      <vt:lpstr>Первостепенной задачей для советского правительства явилось формирование органов военно-политического управления, способных осуществить эффективное руководство вооруженной борьбой и организовать работу фронта и тыла.</vt:lpstr>
      <vt:lpstr>О, Москва! Ты сердце всей России; Из очей твоих струится свет, Живы мы, хоть нас свинцом косили,  Без тебя, Москва, Нам жизни нет!</vt:lpstr>
      <vt:lpstr>Чтобы объединить усилия всех государственных и партийных органов, общественных организаций, 30 июня 1941 года совместным решением ЦК ВКП(б), Президиума Верховного совета СССР и Совета народных комиссаров Союза ССР был создан Государственный комитет обороны (ГКО), в руках которого сосредоточилась вся полнота власти в государстве.</vt:lpstr>
      <vt:lpstr>Дети войны – и веет холодом. Дети войны – и пахнет голодом Дети войны – и дыбом волосы: На челках детских…седые полосы. Глаза девчонки семилетней, Как два померкших огонька. На детском личике заметней Большая, тяжкая тоска. Она молчит, о чем ни спросишь, Пошутишь с ней – молчит в ответ, Как будто ей не семь, не восемь, А много, много горьких лет.</vt:lpstr>
      <vt:lpstr>На второй день после начала войны постановлением СНК СССР и ЦК ВКП(б) для руководства всей боевой деятельностью Вооруженных сил СССР была создана Ставка главного командования. 10 июля она была преобразована в Ставку Верховного Главнокомандующего (председатель – И. В. Сталин).</vt:lpstr>
      <vt:lpstr>Московская битва</vt:lpstr>
      <vt:lpstr>Они, матери и жены, невесты и сестры умели ждать. Ждать, надеяться, любить. И вселять надежду в того, кто на фронте, на передовой. Кто на войне. Но просто ждать и надеяться они не могли. Матери, жены, сестры, невесты – все, кто не на фронте – это есть тыл. Тыл должен работать на фронт: ведь победа ковалась не только на фронте, но и в тылу врага.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Танюша</dc:creator>
  <cp:lastModifiedBy>Дмитрий</cp:lastModifiedBy>
  <cp:revision>14</cp:revision>
  <dcterms:created xsi:type="dcterms:W3CDTF">2003-08-13T20:04:45Z</dcterms:created>
  <dcterms:modified xsi:type="dcterms:W3CDTF">2019-03-30T19:34:20Z</dcterms:modified>
</cp:coreProperties>
</file>