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9" r:id="rId3"/>
    <p:sldId id="261" r:id="rId4"/>
    <p:sldId id="262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6" r:id="rId32"/>
    <p:sldId id="29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63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7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7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7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1239FD9-C1F0-4DBF-90ED-7F8887435BAF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61FA976-B884-443B-A11E-7770F241F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advClick="0" advTm="7000">
    <p:push dir="u"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60648"/>
            <a:ext cx="7670086" cy="3024336"/>
          </a:xfrm>
        </p:spPr>
        <p:txBody>
          <a:bodyPr>
            <a:normAutofit/>
          </a:bodyPr>
          <a:lstStyle/>
          <a:p>
            <a:pPr algn="ctr"/>
            <a:r>
              <a:rPr lang="ru-RU" sz="48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«Помним  и чтим героев</a:t>
            </a:r>
          </a:p>
          <a:p>
            <a:pPr algn="ctr"/>
            <a:r>
              <a:rPr lang="ru-RU" sz="48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Великой Отечественной Войны».</a:t>
            </a:r>
            <a:endParaRPr lang="ru-RU" sz="4800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User\Desktop\cb7769d2760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5445224"/>
            <a:ext cx="3402019" cy="1034290"/>
          </a:xfrm>
          <a:prstGeom prst="rect">
            <a:avLst/>
          </a:prstGeom>
          <a:noFill/>
        </p:spPr>
      </p:pic>
      <p:pic>
        <p:nvPicPr>
          <p:cNvPr id="3076" name="Picture 4" descr="C:\Users\User\Desktop\2836139-a62eb246f0b7449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25144"/>
            <a:ext cx="2321372" cy="193834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218258"/>
          </a:xfrm>
        </p:spPr>
        <p:txBody>
          <a:bodyPr>
            <a:normAutofit/>
          </a:bodyPr>
          <a:lstStyle/>
          <a:p>
            <a:pPr algn="ctr"/>
            <a:r>
              <a:rPr lang="ru-RU" sz="31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Великая  Отечественная война</a:t>
            </a: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 июня 1941года – </a:t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мая 1945 года.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User\Desktop\100437397_Lenta__2_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941168"/>
            <a:ext cx="4680520" cy="1361226"/>
          </a:xfrm>
          <a:prstGeom prst="rect">
            <a:avLst/>
          </a:prstGeom>
          <a:noFill/>
        </p:spPr>
      </p:pic>
      <p:pic>
        <p:nvPicPr>
          <p:cNvPr id="2051" name="Picture 3" descr="C:\Users\User\Desktop\1368030928_vo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7855" y="0"/>
            <a:ext cx="1296145" cy="130366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827584" y="2780928"/>
            <a:ext cx="71700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 </a:t>
            </a:r>
            <a:r>
              <a:rPr lang="ru-RU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—беспощадное </a:t>
            </a:r>
            <a:r>
              <a:rPr lang="ru-RU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 тяжелое время, которое </a:t>
            </a:r>
            <a:r>
              <a:rPr lang="ru-RU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уносит </a:t>
            </a:r>
            <a:r>
              <a:rPr lang="ru-RU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жизни многих </a:t>
            </a:r>
            <a:r>
              <a:rPr lang="ru-RU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людей</a:t>
            </a:r>
            <a:r>
              <a:rPr lang="ru-RU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Курская Битва.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User\Desktop\100437397_Lenta__2_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5053170"/>
            <a:ext cx="4104456" cy="914793"/>
          </a:xfrm>
          <a:prstGeom prst="rect">
            <a:avLst/>
          </a:prstGeom>
          <a:noFill/>
        </p:spPr>
      </p:pic>
      <p:pic>
        <p:nvPicPr>
          <p:cNvPr id="2051" name="Picture 3" descr="C:\Users\User\Desktop\1368030928_vo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186647" cy="112879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39552" y="1484784"/>
            <a:ext cx="75608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июля -23 августа 1943 года. Победа на Курской дуге стала началом массового изгнания фашистов с советской земли. Битва стала коренным переломом в войне.</a:t>
            </a:r>
            <a:endParaRPr lang="ru-RU" sz="3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01272" cy="14450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</a:rPr>
              <a:t>Главнокомандующие </a:t>
            </a:r>
            <a:br>
              <a:rPr lang="ru-RU" sz="4000" b="1" dirty="0" smtClean="0">
                <a:solidFill>
                  <a:srgbClr val="FFFF00"/>
                </a:solidFill>
              </a:rPr>
            </a:br>
            <a:r>
              <a:rPr lang="ru-RU" sz="4000" b="1" dirty="0" smtClean="0">
                <a:solidFill>
                  <a:srgbClr val="FFFF00"/>
                </a:solidFill>
              </a:rPr>
              <a:t>Курской битвы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Picture 2" descr="C:\Users\User\Desktop\100437397_Lenta__2_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941168"/>
            <a:ext cx="3096344" cy="97521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27584" y="1340768"/>
            <a:ext cx="7272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 smtClean="0">
                <a:solidFill>
                  <a:srgbClr val="FFC000"/>
                </a:solidFill>
              </a:rPr>
              <a:t>В битве на Курской дуге войсками Центрального и Воронежского фронтов командовали опытнейшие генералы </a:t>
            </a:r>
            <a:r>
              <a:rPr lang="ru-RU" sz="2400" u="sng" dirty="0" smtClean="0">
                <a:solidFill>
                  <a:srgbClr val="FFC000"/>
                </a:solidFill>
              </a:rPr>
              <a:t>К.К. Рокоссовский </a:t>
            </a:r>
            <a:r>
              <a:rPr lang="ru-RU" sz="2400" dirty="0" smtClean="0">
                <a:solidFill>
                  <a:srgbClr val="FFC000"/>
                </a:solidFill>
              </a:rPr>
              <a:t>и </a:t>
            </a:r>
          </a:p>
          <a:p>
            <a:pPr fontAlgn="base"/>
            <a:r>
              <a:rPr lang="ru-RU" sz="2400" u="sng" dirty="0" smtClean="0">
                <a:solidFill>
                  <a:srgbClr val="FFC000"/>
                </a:solidFill>
              </a:rPr>
              <a:t>Н.Ф. Ватутин</a:t>
            </a:r>
            <a:r>
              <a:rPr lang="ru-RU" sz="2400" dirty="0" smtClean="0">
                <a:solidFill>
                  <a:srgbClr val="FFC000"/>
                </a:solidFill>
              </a:rPr>
              <a:t>.</a:t>
            </a:r>
          </a:p>
          <a:p>
            <a:pPr fontAlgn="base"/>
            <a:r>
              <a:rPr lang="ru-RU" sz="2400" dirty="0" smtClean="0">
                <a:solidFill>
                  <a:srgbClr val="FFC000"/>
                </a:solidFill>
              </a:rPr>
              <a:t>За их войсками стояли армии Степного фронта генерала </a:t>
            </a:r>
            <a:r>
              <a:rPr lang="ru-RU" sz="2400" u="sng" dirty="0" smtClean="0">
                <a:solidFill>
                  <a:srgbClr val="FFC000"/>
                </a:solidFill>
              </a:rPr>
              <a:t>И.С. Конева</a:t>
            </a:r>
            <a:r>
              <a:rPr lang="ru-RU" sz="2400" dirty="0" smtClean="0">
                <a:solidFill>
                  <a:srgbClr val="FFC000"/>
                </a:solidFill>
              </a:rPr>
              <a:t>.</a:t>
            </a:r>
          </a:p>
          <a:p>
            <a:pPr fontAlgn="base"/>
            <a:r>
              <a:rPr lang="ru-RU" sz="2400" dirty="0" smtClean="0">
                <a:solidFill>
                  <a:srgbClr val="FFC000"/>
                </a:solidFill>
              </a:rPr>
              <a:t>Координацию действий фронтов осуществляли маршалы </a:t>
            </a:r>
            <a:r>
              <a:rPr lang="ru-RU" sz="2400" u="sng" dirty="0" smtClean="0">
                <a:solidFill>
                  <a:srgbClr val="FFC000"/>
                </a:solidFill>
              </a:rPr>
              <a:t>Г.К. Жуков</a:t>
            </a:r>
            <a:r>
              <a:rPr lang="ru-RU" sz="2400" dirty="0" smtClean="0">
                <a:solidFill>
                  <a:srgbClr val="FFC000"/>
                </a:solidFill>
              </a:rPr>
              <a:t>  и  </a:t>
            </a:r>
            <a:r>
              <a:rPr lang="ru-RU" sz="2400" u="sng" dirty="0" smtClean="0">
                <a:solidFill>
                  <a:srgbClr val="FFC000"/>
                </a:solidFill>
              </a:rPr>
              <a:t>А.М. Василевский</a:t>
            </a:r>
            <a:r>
              <a:rPr lang="ru-RU" sz="2400" dirty="0" smtClean="0">
                <a:solidFill>
                  <a:srgbClr val="FFC000"/>
                </a:solidFill>
              </a:rPr>
              <a:t>. </a:t>
            </a:r>
            <a:endParaRPr lang="ru-RU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Стена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-53794"/>
            <a:ext cx="9036496" cy="691179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WAR.ee Ватутин Николай Фёдорови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8756" y="0"/>
            <a:ext cx="9272756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Открытка с жетоном &quot;Маршал Советского Союза Константин Константинович Рокоссовский&quot;, Россия - Лот 1747 - Аукцион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67687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200" dirty="0" smtClean="0">
                <a:solidFill>
                  <a:srgbClr val="FFFF00"/>
                </a:solidFill>
              </a:rPr>
              <a:t>5 июля 1943 года на землях четырех областей Российской Федерации и Украины разыгралась одна из крупнейших битв Великой Отечественной  и Второй мировой войны. Она продолжалась пятьдесят дней и ночей и отличалась исключительной напряженностью и ожесточенностью борьбы.</a:t>
            </a:r>
          </a:p>
          <a:p>
            <a:pPr fontAlgn="base"/>
            <a:r>
              <a:rPr lang="ru-RU" sz="2200" dirty="0" smtClean="0">
                <a:solidFill>
                  <a:srgbClr val="FFFF00"/>
                </a:solidFill>
              </a:rPr>
              <a:t>Это колоссальная битва стала поистине войной моторов. Танковые бои шли на полях между Орлом и Белгородом, в небе над Курском сражались  самолеты.</a:t>
            </a:r>
          </a:p>
          <a:p>
            <a:pPr fontAlgn="base"/>
            <a:r>
              <a:rPr lang="ru-RU" sz="2200" dirty="0" smtClean="0">
                <a:solidFill>
                  <a:srgbClr val="FFFF00"/>
                </a:solidFill>
              </a:rPr>
              <a:t>В этой страшной схватке на Курской дуге фашистская Германия окончательно потеряла надежду на успех.</a:t>
            </a:r>
            <a:endParaRPr lang="ru-RU" sz="2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17" y="0"/>
            <a:ext cx="9146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4048" y="1412776"/>
            <a:ext cx="36724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C000"/>
                </a:solidFill>
              </a:rPr>
              <a:t>Двадцатый век - год сорок третий.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Июль, в разгаре знойном лето.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И третий год войны кровавой,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Овеянной недоброй славой.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На Курской огненной дуге</a:t>
            </a:r>
          </a:p>
          <a:p>
            <a:r>
              <a:rPr lang="ru-RU" sz="2000" dirty="0" smtClean="0">
                <a:solidFill>
                  <a:srgbClr val="FFC000"/>
                </a:solidFill>
              </a:rPr>
              <a:t>Горит земля и небо в мгле.</a:t>
            </a:r>
          </a:p>
        </p:txBody>
      </p:sp>
      <p:pic>
        <p:nvPicPr>
          <p:cNvPr id="47108" name="Picture 4" descr="http://politobzor.3dn.ru/_nw/2/s033053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4048" cy="6858000"/>
          </a:xfrm>
          <a:prstGeom prst="rect">
            <a:avLst/>
          </a:prstGeom>
          <a:noFill/>
        </p:spPr>
      </p:pic>
      <p:pic>
        <p:nvPicPr>
          <p:cNvPr id="6" name="Picture 2" descr="C:\Users\User\Desktop\100437397_Lenta__2_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653136"/>
            <a:ext cx="3312368" cy="122413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Танковое сражение под Прохоровкой.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User\Desktop\100437397_Lenta__2_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5619923"/>
            <a:ext cx="4357718" cy="1238077"/>
          </a:xfrm>
          <a:prstGeom prst="rect">
            <a:avLst/>
          </a:prstGeom>
          <a:noFill/>
        </p:spPr>
      </p:pic>
      <p:pic>
        <p:nvPicPr>
          <p:cNvPr id="2051" name="Picture 3" descr="C:\Users\User\Desktop\1368030928_vo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404664"/>
            <a:ext cx="1078313" cy="102574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619672" y="1844824"/>
            <a:ext cx="53285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12июля 1943 года.</a:t>
            </a:r>
          </a:p>
          <a:p>
            <a:r>
              <a:rPr lang="ru-RU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Восточный фронт были переброшены 50 дивизий из стран Европы- союзников Гитлера.</a:t>
            </a:r>
            <a:endParaRPr lang="ru-RU" sz="3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698477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</a:rPr>
              <a:t> </a:t>
            </a:r>
            <a:r>
              <a:rPr lang="ru-RU" sz="2800" dirty="0" smtClean="0">
                <a:solidFill>
                  <a:srgbClr val="FFC000"/>
                </a:solidFill>
              </a:rPr>
              <a:t>Во время сражений на Курской дуге, у деревни Прохоровка произошло крупнейшее в истории танковое сражение. В бою сошлись по 800 танков с каждой стороны. Это было впечатляющее зрелище. На поле боя были лучшие танковые модели второй мировой войны. </a:t>
            </a:r>
          </a:p>
          <a:p>
            <a:r>
              <a:rPr lang="ru-RU" sz="2800" dirty="0" smtClean="0">
                <a:solidFill>
                  <a:srgbClr val="FFC000"/>
                </a:solidFill>
              </a:rPr>
              <a:t>Советский  Т – 34 схлестнулся с немецким «Тигром». Так же в том сражение был опробован «Зверобой». 57-ми миллиметровая пушка, пробивавшая броню «Тигра».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70648" cy="1143000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Советский танк Т- 34.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1746" name="Picture 2" descr="Танк T-34/76 Mod.1941 Cast Turret .Dragon. сборная модель для склеива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830" y="1700808"/>
            <a:ext cx="6730482" cy="451858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70648" cy="114300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lang="ru-RU" dirty="0" smtClean="0"/>
              <a:t>Немецкий танк «ТИГР».</a:t>
            </a:r>
            <a:endParaRPr lang="ru-RU" dirty="0"/>
          </a:p>
        </p:txBody>
      </p:sp>
      <p:pic>
        <p:nvPicPr>
          <p:cNvPr id="34818" name="Picture 2" descr="картинки танка тигр - Всемирная схемотехн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623" y="1484784"/>
            <a:ext cx="6549509" cy="46085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64896" cy="114300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Немецкий танк «ФЕРДИНАНД».</a:t>
            </a:r>
            <a:endParaRPr lang="ru-RU" dirty="0"/>
          </a:p>
        </p:txBody>
      </p:sp>
      <p:pic>
        <p:nvPicPr>
          <p:cNvPr id="57346" name="Picture 2" descr="Танки ми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7820025" cy="474345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64896" cy="114300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Немецкий танк «Пантера».</a:t>
            </a:r>
            <a:endParaRPr lang="ru-RU" dirty="0"/>
          </a:p>
        </p:txBody>
      </p:sp>
      <p:pic>
        <p:nvPicPr>
          <p:cNvPr id="66562" name="Picture 2" descr="https://im0-tub-ru.yandex.net/i?id=bcf29ab3e589e54f8815bfaa11f5e833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00808"/>
            <a:ext cx="6696744" cy="446449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70648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«Зверобой»--57-ти миллиметровая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 пушка, пробивавшая броню «Тигра».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Picture 4" descr="Противотанковое оружие QuickiWik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00808"/>
            <a:ext cx="6345632" cy="472010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107560" cy="99412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Курская Битва.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User\Desktop\100437397_Lenta__2_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5949280"/>
            <a:ext cx="2664296" cy="9087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86000" y="26903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268760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На небольшом участке местности с обеих сторон одновременно в бою участвовало свыше 1200 танков, значительное число артиллерии и крупные силы авиации. Только за один день потери с обеих сторон составили свыше 700 танков.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5058" name="Picture 2" descr="Wall V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9584" y="2564904"/>
            <a:ext cx="3744416" cy="3240360"/>
          </a:xfrm>
          <a:prstGeom prst="rect">
            <a:avLst/>
          </a:prstGeom>
          <a:noFill/>
        </p:spPr>
      </p:pic>
      <p:pic>
        <p:nvPicPr>
          <p:cNvPr id="45060" name="Picture 4" descr="Репортаж из окопа - реконструкция по 1941 году под Гатчино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64904"/>
            <a:ext cx="5940152" cy="324218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battle-kursk.narod.ru/Images/kursk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52528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88024" y="980729"/>
            <a:ext cx="41044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</a:rPr>
              <a:t>В течение апреля-июня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в районе Курского выступа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было оборудовано 8 оборонительных рубежей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общей глубиной до 300 км. Первые шесть рубежей занимали Центральный и Воронежский фронты.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Седьмой рубеж подготовили войска Степного округа,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а восьмой, государственный рубеж был оборудован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по левому берегу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р. Дон.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/>
            </a:r>
            <a:br>
              <a:rPr lang="ru-RU" sz="2000" dirty="0" smtClean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тюша празднует 70-летний юбилей. Политика Новости сейчас: It's Now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3834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52736"/>
            <a:ext cx="89644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Специалисты Горьковского автозавода отреставрировали легендарный гвардейский миномет «Катюша БМ-13». Боевой машине заняла место в Аллее Славы в Нижегородском кремле.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</a:rPr>
              <a:t>Система залпового огня «Катюша БМ-13»— одна из главных заслуг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советских инженеров, сыгравшая немалую роль в победе советских войск над гитлеровской Германией. Специалисты Горьковского автозавода буквально по винтику воссоздали боевую машину по сохранившейся конструкторской документации.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" name="Picture 2" descr="C:\Users\User\Desktop\100437397_Lenta__2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5229200"/>
            <a:ext cx="3672408" cy="86409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Курская Битва.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User\Desktop\100437397_Lenta__2_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5085184"/>
            <a:ext cx="3672408" cy="864097"/>
          </a:xfrm>
          <a:prstGeom prst="rect">
            <a:avLst/>
          </a:prstGeom>
          <a:noFill/>
        </p:spPr>
      </p:pic>
      <p:pic>
        <p:nvPicPr>
          <p:cNvPr id="2051" name="Picture 3" descr="C:\Users\User\Desktop\1368030928_vo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188640"/>
            <a:ext cx="1186647" cy="112879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19672" y="1628800"/>
            <a:ext cx="5310336" cy="3108543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Цель фашистов – овладеть городами Курском, Орлом, Белгородом была сорвана мужеством, стойкостью, силой духа и высочайшим патриотизмом советских солдат и офицеров.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Герои Курской битвы</a:t>
            </a:r>
            <a:r>
              <a:rPr lang="ru-RU" sz="3600" dirty="0" smtClean="0">
                <a:solidFill>
                  <a:srgbClr val="FFFF00"/>
                </a:solidFill>
              </a:rPr>
              <a:t/>
            </a:r>
            <a:br>
              <a:rPr lang="ru-RU" sz="3600" dirty="0" smtClean="0">
                <a:solidFill>
                  <a:srgbClr val="FFFF00"/>
                </a:solidFill>
              </a:rPr>
            </a:b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7776864" cy="3312368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Величие подвига героев битвы на Курской дуге состоит в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том, что они выстояли против мощного танкового натиска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врага и тем самым определили окончательный провал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июльского наступления немцев на  </a:t>
            </a:r>
            <a:r>
              <a:rPr lang="ru-RU" sz="2000" dirty="0" err="1" smtClean="0">
                <a:solidFill>
                  <a:srgbClr val="FFC000"/>
                </a:solidFill>
              </a:rPr>
              <a:t>белгородско</a:t>
            </a:r>
            <a:r>
              <a:rPr lang="ru-RU" sz="2000" dirty="0" smtClean="0">
                <a:solidFill>
                  <a:srgbClr val="FFC000"/>
                </a:solidFill>
              </a:rPr>
              <a:t> - курском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направлении.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Бои на Курской дуге покрыли неувядаемой славой целые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подразделения, части и соединения. Многие воины были</a:t>
            </a:r>
          </a:p>
          <a:p>
            <a:pPr fontAlgn="base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удостоены звания Героя Советского Союза. </a:t>
            </a:r>
            <a:endParaRPr lang="ru-RU" sz="2000" dirty="0">
              <a:solidFill>
                <a:srgbClr val="FFC000"/>
              </a:solidFill>
            </a:endParaRPr>
          </a:p>
        </p:txBody>
      </p:sp>
      <p:pic>
        <p:nvPicPr>
          <p:cNvPr id="4" name="Picture 2" descr="C:\Users\User\Desktop\100437397_Lenta__2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437112"/>
            <a:ext cx="3672408" cy="86409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User\Desktop\536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FF00"/>
                </a:solidFill>
              </a:rPr>
              <a:t>Подвиги танкистов.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7920880" cy="424847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Чудеса мужества и отваги совершили советские танкисты.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 Вот что сообщает о подвиге одного молодого танкиста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</a:rPr>
              <a:t>Шаландина</a:t>
            </a:r>
            <a:r>
              <a:rPr lang="ru-RU" sz="2000" dirty="0" smtClean="0">
                <a:solidFill>
                  <a:srgbClr val="FFC000"/>
                </a:solidFill>
              </a:rPr>
              <a:t> В.С.  и его боевых товарищей «История Великой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Отечественной войны Советского Союза 1941—1945»: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«...Яростная атака была отбита. Но тут же почти без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передышки, началась вторая атака, за ней третья и четвертая.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Количество немецких танков, участвовавших в наступлении,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непрерывно возрастало. В воздухе над узеньким клочком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земли у села Яковлева все время висели десятки немецких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самолетов. И все-таки гвардейцы выстояли... </a:t>
            </a:r>
          </a:p>
        </p:txBody>
      </p:sp>
      <p:pic>
        <p:nvPicPr>
          <p:cNvPr id="4" name="Picture 2" descr="C:\Users\User\Desktop\100437397_Lenta__2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5733256"/>
            <a:ext cx="4138618" cy="93861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Подвиги танкистов.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700808"/>
            <a:ext cx="7632848" cy="36724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В этом бою девятнадцатилетний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лейтенант комсорг роты Ю. М. Соколов уничтожил огнем 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своего танка один «Тигр» и один средний танк. 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Его друг лейтенант В. С. </a:t>
            </a:r>
            <a:r>
              <a:rPr lang="ru-RU" sz="2000" dirty="0" err="1" smtClean="0">
                <a:solidFill>
                  <a:srgbClr val="FFC000"/>
                </a:solidFill>
              </a:rPr>
              <a:t>Шаландин</a:t>
            </a:r>
            <a:r>
              <a:rPr lang="ru-RU" sz="2000" dirty="0" smtClean="0">
                <a:solidFill>
                  <a:srgbClr val="FFC000"/>
                </a:solidFill>
              </a:rPr>
              <a:t> ,  сражавшийся рядом,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 подбил два «тигра» и два средних танка. 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Лейтенант Б. А. </a:t>
            </a:r>
            <a:r>
              <a:rPr lang="ru-RU" sz="2000" dirty="0" err="1" smtClean="0">
                <a:solidFill>
                  <a:srgbClr val="FFC000"/>
                </a:solidFill>
              </a:rPr>
              <a:t>Можаров</a:t>
            </a:r>
            <a:r>
              <a:rPr lang="ru-RU" sz="2000" dirty="0" smtClean="0">
                <a:solidFill>
                  <a:srgbClr val="FFC000"/>
                </a:solidFill>
              </a:rPr>
              <a:t>  уничтожил также два «Тигра». 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Все трое погибли, но не отступили ни на шаг...»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 </a:t>
            </a:r>
            <a:r>
              <a:rPr lang="ru-RU" sz="2000" dirty="0" err="1" smtClean="0">
                <a:solidFill>
                  <a:srgbClr val="FFC000"/>
                </a:solidFill>
              </a:rPr>
              <a:t>Вольдемару</a:t>
            </a:r>
            <a:r>
              <a:rPr lang="ru-RU" sz="2000" dirty="0" smtClean="0">
                <a:solidFill>
                  <a:srgbClr val="FFC000"/>
                </a:solidFill>
              </a:rPr>
              <a:t>   </a:t>
            </a:r>
            <a:r>
              <a:rPr lang="ru-RU" sz="2000" dirty="0" err="1" smtClean="0">
                <a:solidFill>
                  <a:srgbClr val="FFC000"/>
                </a:solidFill>
              </a:rPr>
              <a:t>Шаландину</a:t>
            </a:r>
            <a:r>
              <a:rPr lang="ru-RU" sz="2000" dirty="0" smtClean="0">
                <a:solidFill>
                  <a:srgbClr val="FFC000"/>
                </a:solidFill>
              </a:rPr>
              <a:t>  посмертно было присвоено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звание Героя Советского Союза.</a:t>
            </a:r>
            <a:endParaRPr lang="ru-RU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User\Desktop\100437397_Lenta__2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157192"/>
            <a:ext cx="4138618" cy="93861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Библиотека в библиотеке FictionBoo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58728"/>
            <a:ext cx="3793604" cy="5260466"/>
          </a:xfrm>
          <a:prstGeom prst="rect">
            <a:avLst/>
          </a:prstGeom>
          <a:noFill/>
        </p:spPr>
      </p:pic>
      <p:pic>
        <p:nvPicPr>
          <p:cNvPr id="38916" name="Picture 4" descr="Почтовая марка Герой Советского Союза гвардии лейтенант В. С. Шаландин (1924-1943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1" y="3573016"/>
            <a:ext cx="2301395" cy="1800200"/>
          </a:xfrm>
          <a:prstGeom prst="rect">
            <a:avLst/>
          </a:prstGeom>
          <a:noFill/>
        </p:spPr>
      </p:pic>
      <p:pic>
        <p:nvPicPr>
          <p:cNvPr id="38918" name="Picture 6" descr="Московские Зарисовки - Мемориальные доски 1941-194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7" y="241711"/>
            <a:ext cx="3586940" cy="311528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11144" cy="114300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«ЯКОВЛЕВО» Н. </a:t>
            </a:r>
            <a:r>
              <a:rPr lang="ru-RU" dirty="0" err="1" smtClean="0">
                <a:solidFill>
                  <a:srgbClr val="FFFF00"/>
                </a:solidFill>
              </a:rPr>
              <a:t>Молчан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772816"/>
            <a:ext cx="6377136" cy="32403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Яковлево и под Ивней,</a:t>
            </a:r>
          </a:p>
          <a:p>
            <a:pPr>
              <a:buNone/>
            </a:pPr>
            <a:r>
              <a:rPr lang="ru-RU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Где хлеб дымился на корню,</a:t>
            </a:r>
          </a:p>
          <a:p>
            <a:pPr>
              <a:buNone/>
            </a:pPr>
            <a:r>
              <a:rPr lang="ru-RU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Сломали гитлеровцы бивни</a:t>
            </a:r>
          </a:p>
          <a:p>
            <a:pPr>
              <a:buNone/>
            </a:pPr>
            <a:r>
              <a:rPr lang="ru-RU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нашу русскую броню.</a:t>
            </a:r>
            <a:endParaRPr lang="ru-RU" sz="3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User\Desktop\100437397_Lenta__2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5619923"/>
            <a:ext cx="4357718" cy="123807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Архив материалов - МОУ СОШ с. Бузовле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836" y="620688"/>
            <a:ext cx="4027326" cy="554461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0" y="1052736"/>
            <a:ext cx="3960440" cy="4647426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dirty="0" smtClean="0">
                <a:solidFill>
                  <a:srgbClr val="FFFF00"/>
                </a:solidFill>
              </a:rPr>
              <a:t>Где кровь на землю пролилась из горячей раны 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По весне расцветают маки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Величественно и багряно.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Терпкое материнское молоко - 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В их тонких зеленых жилах. 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Они пламенеют, 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Как факелы. Значит, павшие живы!.. 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Я видел, как степи весной цветут 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Там, где когда-то гремели атаки.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Идешь - и на сколько хватает глаз: </a:t>
            </a:r>
            <a:r>
              <a:rPr lang="ru-RU" sz="3200" dirty="0" smtClean="0"/>
              <a:t>Маки. Маки. Маки!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Значение Курской Битвы.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7"/>
            <a:ext cx="8208912" cy="417646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dirty="0" smtClean="0">
                <a:solidFill>
                  <a:srgbClr val="FFC000"/>
                </a:solidFill>
              </a:rPr>
              <a:t>Победный исход Курской битвы ускорил развал гитлеровского блока. Назревал выход из войны Италии, пошатнулся авторитет фашистского руководства в Румынии и Венгрии, усилилась изоляция Германии, диктатор Испании Франко отозвал с советско-германского фронта свою «Голубую дивизию».</a:t>
            </a:r>
          </a:p>
          <a:p>
            <a:pPr>
              <a:buNone/>
            </a:pPr>
            <a:r>
              <a:rPr lang="ru-RU" dirty="0" smtClean="0">
                <a:solidFill>
                  <a:srgbClr val="FFC000"/>
                </a:solidFill>
              </a:rPr>
              <a:t>      В результате разгрома фашистских войск под Курском активизировалось движение сопротивления в странах Европы.</a:t>
            </a:r>
          </a:p>
          <a:p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Picture 2" descr="C:\Users\User\Desktop\100437397_Lenta__2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5661248"/>
            <a:ext cx="4066610" cy="92228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620688"/>
            <a:ext cx="4878288" cy="480131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Павшим – вечная слава! </a:t>
            </a:r>
          </a:p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  Вспомним всех поименно, </a:t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Горем вспомним своим.</a:t>
            </a:r>
          </a:p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Это нужно не мертвым, </a:t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Это нужно живым. </a:t>
            </a:r>
          </a:p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Люди Земли! Убейте войну!</a:t>
            </a:r>
          </a:p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Прокляните войну! </a:t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Мечту пронесите через года</a:t>
            </a:r>
          </a:p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И жизнью наполните!</a:t>
            </a:r>
          </a:p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Но о тех, кто уже не придет никогда, – заклинаю, –</a:t>
            </a:r>
          </a:p>
          <a:p>
            <a:pPr algn="ctr"/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 ПОМНИТЕ!</a:t>
            </a:r>
          </a:p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Picture 4" descr="C:\Users\User\Desktop\2836139-a62eb246f0b7449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714884"/>
            <a:ext cx="2321372" cy="1938346"/>
          </a:xfrm>
          <a:prstGeom prst="rect">
            <a:avLst/>
          </a:prstGeom>
          <a:noFill/>
        </p:spPr>
      </p:pic>
      <p:pic>
        <p:nvPicPr>
          <p:cNvPr id="4" name="Picture 2" descr="C:\Users\User\Desktop\cb7769d2760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5500702"/>
            <a:ext cx="3402019" cy="1034290"/>
          </a:xfrm>
          <a:prstGeom prst="rect">
            <a:avLst/>
          </a:prstGeom>
          <a:noFill/>
        </p:spPr>
      </p:pic>
      <p:pic>
        <p:nvPicPr>
          <p:cNvPr id="5" name="Picture 3" descr="C:\Users\User\Desktop\cb7769d2760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905777" y="2477356"/>
            <a:ext cx="3616333" cy="8047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Салат печеночный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20888"/>
            <a:ext cx="6400800" cy="197167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100</TotalTime>
  <Words>646</Words>
  <Application>Microsoft Office PowerPoint</Application>
  <PresentationFormat>Экран (4:3)</PresentationFormat>
  <Paragraphs>103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Техническая</vt:lpstr>
      <vt:lpstr>Слайд 1</vt:lpstr>
      <vt:lpstr>Великая  Отечественная война   22 июня 1941года –  9 мая 1945 года.</vt:lpstr>
      <vt:lpstr>Курская Битва.</vt:lpstr>
      <vt:lpstr>Главнокомандующие  Курской битвы </vt:lpstr>
      <vt:lpstr>Слайд 5</vt:lpstr>
      <vt:lpstr>Слайд 6</vt:lpstr>
      <vt:lpstr>Слайд 7</vt:lpstr>
      <vt:lpstr>Слайд 8</vt:lpstr>
      <vt:lpstr>Слайд 9</vt:lpstr>
      <vt:lpstr>Слайд 10</vt:lpstr>
      <vt:lpstr>Танковое сражение под Прохоровкой.</vt:lpstr>
      <vt:lpstr>Слайд 12</vt:lpstr>
      <vt:lpstr>Советский танк Т- 34.</vt:lpstr>
      <vt:lpstr>Немецкий танк «ТИГР».</vt:lpstr>
      <vt:lpstr>Немецкий танк «ФЕРДИНАНД».</vt:lpstr>
      <vt:lpstr>Немецкий танк «Пантера».</vt:lpstr>
      <vt:lpstr>«Зверобой»--57-ти миллиметровая  пушка, пробивавшая броню «Тигра».</vt:lpstr>
      <vt:lpstr>Курская Битва.</vt:lpstr>
      <vt:lpstr>Слайд 19</vt:lpstr>
      <vt:lpstr>Слайд 20</vt:lpstr>
      <vt:lpstr>Слайд 21</vt:lpstr>
      <vt:lpstr>Курская Битва.</vt:lpstr>
      <vt:lpstr>Герои Курской битвы </vt:lpstr>
      <vt:lpstr>Слайд 24</vt:lpstr>
      <vt:lpstr>Подвиги танкистов.</vt:lpstr>
      <vt:lpstr>Подвиги танкистов.</vt:lpstr>
      <vt:lpstr>Слайд 27</vt:lpstr>
      <vt:lpstr>«ЯКОВЛЕВО» Н. Молчан</vt:lpstr>
      <vt:lpstr>Слайд 29</vt:lpstr>
      <vt:lpstr>Значение Курской Битвы.</vt:lpstr>
      <vt:lpstr>Слайд 31</vt:lpstr>
      <vt:lpstr>Слайд 32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 70-летию Победы в ВОВ.  Автор  работы:  Кузнецова С.И.</dc:title>
  <dc:creator>1</dc:creator>
  <cp:lastModifiedBy>Дмитрий</cp:lastModifiedBy>
  <cp:revision>18</cp:revision>
  <dcterms:created xsi:type="dcterms:W3CDTF">2015-04-29T15:34:42Z</dcterms:created>
  <dcterms:modified xsi:type="dcterms:W3CDTF">2019-04-01T13:08:43Z</dcterms:modified>
</cp:coreProperties>
</file>