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sldIdLst>
    <p:sldId id="256" r:id="rId2"/>
    <p:sldId id="275" r:id="rId3"/>
    <p:sldId id="272" r:id="rId4"/>
    <p:sldId id="258" r:id="rId5"/>
    <p:sldId id="263" r:id="rId6"/>
    <p:sldId id="262" r:id="rId7"/>
    <p:sldId id="259" r:id="rId8"/>
    <p:sldId id="261" r:id="rId9"/>
    <p:sldId id="268" r:id="rId10"/>
    <p:sldId id="266" r:id="rId11"/>
    <p:sldId id="269" r:id="rId12"/>
    <p:sldId id="260" r:id="rId13"/>
    <p:sldId id="264" r:id="rId14"/>
    <p:sldId id="265" r:id="rId15"/>
    <p:sldId id="271" r:id="rId16"/>
    <p:sldId id="267" r:id="rId17"/>
    <p:sldId id="270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91" autoAdjust="0"/>
    <p:restoredTop sz="94660"/>
  </p:normalViewPr>
  <p:slideViewPr>
    <p:cSldViewPr>
      <p:cViewPr varScale="1">
        <p:scale>
          <a:sx n="81" d="100"/>
          <a:sy n="81" d="100"/>
        </p:scale>
        <p:origin x="-9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D9B04-3F1E-4964-9F27-93DE4AE4A1FE}" type="datetimeFigureOut">
              <a:rPr lang="ru-RU" smtClean="0"/>
              <a:t>07.04.2019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313A8-A26E-4EF5-A5A7-90CDD25EF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52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4AFEC1D-A541-4691-B775-C690DD461E1C}" type="datetime1">
              <a:rPr lang="ru-RU" smtClean="0"/>
              <a:t>07.04.2019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E2A8A34-85CC-4922-B76F-445C0B75B8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B2F8-3B5D-4196-B55B-CC552845F877}" type="datetime1">
              <a:rPr lang="ru-RU" smtClean="0"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DC467-955C-4A84-8DE2-BCA288B84F3F}" type="datetime1">
              <a:rPr lang="ru-RU" smtClean="0"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BDB18-251F-4114-9A24-B2A2B7628D7E}" type="datetime1">
              <a:rPr lang="ru-RU" smtClean="0"/>
              <a:t>07.04.2019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A601A3-3FAD-4CE7-A78B-2EA61ADD8902}" type="datetime1">
              <a:rPr lang="ru-RU" smtClean="0"/>
              <a:t>07.04.2019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E2A8A34-85CC-4922-B76F-445C0B75B821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1ABA4DD-1551-4D6B-AB0D-D99536A6E60F}" type="datetime1">
              <a:rPr lang="ru-RU" smtClean="0"/>
              <a:t>07.04.2019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E2A8A34-85CC-4922-B76F-445C0B75B8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360B-A9FA-4E78-B482-1AEA44306BA2}" type="datetime1">
              <a:rPr lang="ru-RU" smtClean="0"/>
              <a:t>07.04.2019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5588-BCE2-4F93-AC6A-CE8BCC441B6C}" type="datetime1">
              <a:rPr lang="ru-RU" smtClean="0"/>
              <a:t>07.04.2019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7A19-CAE2-49A2-8E36-F230ECA68399}" type="datetime1">
              <a:rPr lang="ru-RU" smtClean="0"/>
              <a:t>07.04.2019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DD931-FB69-4AB3-BE1F-00590BE68669}" type="datetime1">
              <a:rPr lang="ru-RU" smtClean="0"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3097F-E6B7-41D1-A1E1-CC2E8384F77C}" type="datetime1">
              <a:rPr lang="ru-RU" smtClean="0"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6A6D6D7-80BC-4F4E-929E-EE66A59D4F5A}" type="datetime1">
              <a:rPr lang="ru-RU" smtClean="0"/>
              <a:t>07.04.2019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E2A8A34-85CC-4922-B76F-445C0B75B82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1.wdp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5.wdp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7.wdp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8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0.wdp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microsoft.com/office/2007/relationships/hdphoto" Target="../media/hdphoto23.wdp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microsoft.com/office/2007/relationships/hdphoto" Target="../media/hdphoto23.wdp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84785"/>
            <a:ext cx="8447856" cy="172819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Презентация «Картины русских живописцев» изо 5-6 классы.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Составитель: Королева Г.П. педагог МБОУ СОШ №86           г. Екатеринбург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Цель: формирование </a:t>
            </a:r>
            <a:r>
              <a:rPr lang="ru-RU" sz="2800" dirty="0"/>
              <a:t>интереса и уважительного отношения к культурному наследию </a:t>
            </a:r>
            <a:r>
              <a:rPr lang="ru-RU" sz="2800" dirty="0" smtClean="0"/>
              <a:t>России.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Задачи:</a:t>
            </a:r>
          </a:p>
          <a:p>
            <a:pPr marL="68580" indent="0">
              <a:buNone/>
            </a:pPr>
            <a:r>
              <a:rPr lang="ru-RU" sz="2400" dirty="0" smtClean="0"/>
              <a:t>знакомство </a:t>
            </a:r>
            <a:r>
              <a:rPr lang="ru-RU" sz="2400" dirty="0"/>
              <a:t>с выдающимися портретистами прошлого и их произведениями;</a:t>
            </a:r>
          </a:p>
          <a:p>
            <a:pPr marL="68580" indent="0">
              <a:buNone/>
            </a:pPr>
            <a:r>
              <a:rPr lang="ru-RU" sz="2400" dirty="0"/>
              <a:t>развитие потребности в общении с произведениями искусства, освоение практических умений и навыков восприятия, интерпретации;</a:t>
            </a:r>
          </a:p>
          <a:p>
            <a:pPr marL="68580" indent="0">
              <a:buNone/>
            </a:pPr>
            <a:r>
              <a:rPr lang="ru-RU" sz="2400" dirty="0"/>
              <a:t>определение жанра произведения изобразительного искусства.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87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Узнай произведение и его автора. 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Назови </a:t>
            </a:r>
            <a:r>
              <a:rPr lang="ru-RU" sz="3200" dirty="0">
                <a:solidFill>
                  <a:srgbClr val="002060"/>
                </a:solidFill>
              </a:rPr>
              <a:t>жанр изобразительного искусства.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47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4</a:t>
            </a:fld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089508"/>
            <a:ext cx="6874485" cy="5116420"/>
          </a:xfrm>
          <a:ln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49705" y="6205928"/>
            <a:ext cx="75066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«Тройка» Василий Перов – </a:t>
            </a:r>
            <a:r>
              <a:rPr lang="ru-RU" sz="2000" dirty="0" smtClean="0">
                <a:solidFill>
                  <a:srgbClr val="002060"/>
                </a:solidFill>
              </a:rPr>
              <a:t>бытовой жанр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440160" cy="18697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5249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548680"/>
            <a:ext cx="4141005" cy="61411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197763" y="3362561"/>
            <a:ext cx="36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«Снегурочка» В. Васнецов – </a:t>
            </a:r>
            <a:r>
              <a:rPr lang="ru-RU" sz="2000" dirty="0" smtClean="0">
                <a:solidFill>
                  <a:srgbClr val="002060"/>
                </a:solidFill>
              </a:rPr>
              <a:t>мифологический (сказочно-былинный)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764" y="432989"/>
            <a:ext cx="1684796" cy="213191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857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5542"/>
            <a:ext cx="4464496" cy="6060554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6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5" y="620688"/>
            <a:ext cx="1802747" cy="2028091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364088" y="3505819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«Опять двойка» Ф. Решетников – </a:t>
            </a:r>
            <a:r>
              <a:rPr lang="ru-RU" sz="2000" dirty="0" smtClean="0">
                <a:solidFill>
                  <a:srgbClr val="002060"/>
                </a:solidFill>
              </a:rPr>
              <a:t>бытовой жанр.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13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99859"/>
            <a:ext cx="4155922" cy="6240123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36" y="309887"/>
            <a:ext cx="2109108" cy="262001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58636" y="4077072"/>
            <a:ext cx="3837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«Богатырь» М.А. Врубель – </a:t>
            </a:r>
            <a:r>
              <a:rPr lang="ru-RU" sz="2000" dirty="0" smtClean="0">
                <a:solidFill>
                  <a:srgbClr val="002060"/>
                </a:solidFill>
              </a:rPr>
              <a:t>мифологический (сказочно-былинный)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7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570179"/>
            <a:ext cx="6516128" cy="5343225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1919111" cy="2594971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555776" y="5963913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«Март» И.И. Левитан - </a:t>
            </a:r>
            <a:r>
              <a:rPr lang="ru-RU" sz="2000" dirty="0" smtClean="0">
                <a:solidFill>
                  <a:srgbClr val="002060"/>
                </a:solidFill>
              </a:rPr>
              <a:t>пейзаж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0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954" y="332656"/>
            <a:ext cx="7397518" cy="56183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9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6672"/>
            <a:ext cx="1529160" cy="1876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259632" y="6021288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«Сирень в корзине» П.П. Кончаловский </a:t>
            </a:r>
            <a:r>
              <a:rPr lang="ru-RU" sz="2000" dirty="0" smtClean="0">
                <a:solidFill>
                  <a:srgbClr val="002060"/>
                </a:solidFill>
              </a:rPr>
              <a:t>– натюрморт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96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54439"/>
            <a:ext cx="4836345" cy="6264696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10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764704"/>
            <a:ext cx="1800200" cy="1597528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292080" y="3284984"/>
            <a:ext cx="36724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Иллюстрация к сказке «Царевна – лягушка»       И.Я. </a:t>
            </a:r>
            <a:r>
              <a:rPr lang="ru-RU" sz="2000" dirty="0" err="1" smtClean="0">
                <a:solidFill>
                  <a:srgbClr val="C00000"/>
                </a:solidFill>
              </a:rPr>
              <a:t>Билибин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– мифологический                    (сказочно-былинный)	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09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11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52" y="1052736"/>
            <a:ext cx="8754256" cy="4228306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79512" y="5445224"/>
            <a:ext cx="875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«Утро в сосновом лесу» И.И. Шишкин, К.А. Савицкий </a:t>
            </a:r>
            <a:r>
              <a:rPr lang="ru-RU" sz="2000" dirty="0" smtClean="0"/>
              <a:t>– 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пейзаж, анималистический жанр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8678"/>
            <a:ext cx="1296144" cy="17782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548678"/>
            <a:ext cx="1330927" cy="1776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9404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819" y="648601"/>
            <a:ext cx="7620000" cy="5539740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12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1407"/>
            <a:ext cx="1650275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67544" y="6237312"/>
            <a:ext cx="855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«Богатыри» </a:t>
            </a:r>
            <a:r>
              <a:rPr lang="ru-RU" sz="2000" dirty="0" err="1" smtClean="0">
                <a:solidFill>
                  <a:srgbClr val="C00000"/>
                </a:solidFill>
              </a:rPr>
              <a:t>В.Васнецов</a:t>
            </a:r>
            <a:r>
              <a:rPr lang="ru-RU" sz="2000" dirty="0" smtClean="0">
                <a:solidFill>
                  <a:srgbClr val="C00000"/>
                </a:solidFill>
              </a:rPr>
              <a:t> – </a:t>
            </a:r>
            <a:r>
              <a:rPr lang="ru-RU" sz="2000" dirty="0" smtClean="0">
                <a:solidFill>
                  <a:srgbClr val="002060"/>
                </a:solidFill>
              </a:rPr>
              <a:t>мифологический (сказочно-былинный)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3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692696"/>
            <a:ext cx="4433959" cy="590407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13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8680"/>
            <a:ext cx="1512168" cy="1916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51520" y="3356992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«Попрыгунья» И.Е. Репин -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- портрет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77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4663"/>
            <a:ext cx="4810133" cy="626595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14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548680"/>
            <a:ext cx="1440160" cy="2161978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565708" y="3537642"/>
            <a:ext cx="33987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«Грачи прилетели»           А. Саврасов </a:t>
            </a:r>
            <a:r>
              <a:rPr lang="ru-RU" sz="2000" dirty="0" smtClean="0">
                <a:solidFill>
                  <a:srgbClr val="002060"/>
                </a:solidFill>
              </a:rPr>
              <a:t>– пейзаж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04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15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18779"/>
            <a:ext cx="5740112" cy="597928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618779"/>
            <a:ext cx="1691545" cy="1946125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300192" y="4005064"/>
            <a:ext cx="2592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«Купчиха за чаем» Б.М. Кустодиев – </a:t>
            </a:r>
            <a:r>
              <a:rPr lang="ru-RU" sz="2000" dirty="0" smtClean="0">
                <a:solidFill>
                  <a:srgbClr val="002060"/>
                </a:solidFill>
              </a:rPr>
              <a:t>бытовой жанр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77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16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58708"/>
            <a:ext cx="7632848" cy="54345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6093296"/>
            <a:ext cx="7128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«Девятый вал» И.К.  Айвазовский    </a:t>
            </a:r>
            <a:r>
              <a:rPr lang="ru-RU" sz="2000" dirty="0" smtClean="0"/>
              <a:t>-  </a:t>
            </a:r>
            <a:r>
              <a:rPr lang="ru-RU" sz="2000" dirty="0" smtClean="0">
                <a:solidFill>
                  <a:srgbClr val="002060"/>
                </a:solidFill>
              </a:rPr>
              <a:t>марина.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31" y="429220"/>
            <a:ext cx="1495137" cy="1692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0032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17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141" y="476672"/>
            <a:ext cx="6900276" cy="51752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90" y="476672"/>
            <a:ext cx="1952896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221673" y="5651878"/>
            <a:ext cx="8797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«Царевна – Лебедь» М.А. Врубель </a:t>
            </a:r>
            <a:r>
              <a:rPr lang="ru-RU" sz="2000" dirty="0" smtClean="0">
                <a:solidFill>
                  <a:srgbClr val="FF0000"/>
                </a:solidFill>
              </a:rPr>
              <a:t>– </a:t>
            </a:r>
            <a:r>
              <a:rPr lang="ru-RU" sz="2000" dirty="0" smtClean="0">
                <a:solidFill>
                  <a:srgbClr val="002060"/>
                </a:solidFill>
              </a:rPr>
              <a:t>мифологический (сказочно-былинный)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56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91264" cy="1008112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И</a:t>
            </a:r>
            <a:r>
              <a:rPr lang="ru-RU" sz="3200" dirty="0" smtClean="0">
                <a:solidFill>
                  <a:srgbClr val="C00000"/>
                </a:solidFill>
              </a:rPr>
              <a:t>з списка художников выбери автора  произведения!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18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328" y="1807084"/>
            <a:ext cx="2437580" cy="164146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700" y="1775471"/>
            <a:ext cx="2657954" cy="16612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06024" y="4149080"/>
            <a:ext cx="79264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И.И. Левитан</a:t>
            </a:r>
          </a:p>
          <a:p>
            <a:pPr algn="ctr"/>
            <a:r>
              <a:rPr lang="ru-RU" sz="2400" dirty="0" smtClean="0"/>
              <a:t>Б.М. Кустодиев</a:t>
            </a:r>
          </a:p>
          <a:p>
            <a:pPr algn="ctr"/>
            <a:r>
              <a:rPr lang="ru-RU" sz="2400" dirty="0" smtClean="0"/>
              <a:t>М.А. Врубель</a:t>
            </a:r>
          </a:p>
          <a:p>
            <a:pPr algn="ctr"/>
            <a:r>
              <a:rPr lang="ru-RU" sz="2400" dirty="0" smtClean="0"/>
              <a:t>В. А. Васнецов</a:t>
            </a:r>
          </a:p>
          <a:p>
            <a:pPr algn="ctr"/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80729" y="3478654"/>
            <a:ext cx="1022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1.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1840" y="3478654"/>
            <a:ext cx="5402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2.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16217" y="3414285"/>
            <a:ext cx="824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3.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28" y="1719965"/>
            <a:ext cx="1456273" cy="1815709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421150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91264" cy="100811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Правильный ответ: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A8A34-85CC-4922-B76F-445C0B75B821}" type="slidenum">
              <a:rPr lang="ru-RU" smtClean="0"/>
              <a:t>19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328" y="1807084"/>
            <a:ext cx="2437580" cy="164146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700" y="1775471"/>
            <a:ext cx="2657954" cy="16612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952287" y="4149080"/>
            <a:ext cx="72082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И.И. Левитан</a:t>
            </a:r>
          </a:p>
          <a:p>
            <a:pPr algn="ctr"/>
            <a:r>
              <a:rPr lang="ru-RU" sz="2400" dirty="0" smtClean="0"/>
              <a:t>Б.М. Кустодиев</a:t>
            </a:r>
          </a:p>
          <a:p>
            <a:pPr algn="ctr"/>
            <a:r>
              <a:rPr lang="ru-RU" sz="2400" dirty="0" smtClean="0"/>
              <a:t>М.А. Врубель</a:t>
            </a:r>
          </a:p>
          <a:p>
            <a:pPr algn="ctr"/>
            <a:r>
              <a:rPr lang="ru-RU" sz="2400" dirty="0" smtClean="0"/>
              <a:t>В. А. Васнецов</a:t>
            </a:r>
          </a:p>
          <a:p>
            <a:pPr algn="ctr"/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80729" y="3478654"/>
            <a:ext cx="1022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1.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1840" y="3478654"/>
            <a:ext cx="5402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2.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16217" y="3414285"/>
            <a:ext cx="824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3.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28" y="1719965"/>
            <a:ext cx="1456273" cy="1815709"/>
          </a:xfrm>
          <a:prstGeom prst="rect">
            <a:avLst/>
          </a:prstGeom>
          <a:ln>
            <a:solidFill>
              <a:srgbClr val="0070C0"/>
            </a:solidFill>
          </a:ln>
        </p:spPr>
      </p:pic>
      <p:cxnSp>
        <p:nvCxnSpPr>
          <p:cNvPr id="12" name="Прямая со стрелкой 11"/>
          <p:cNvCxnSpPr/>
          <p:nvPr/>
        </p:nvCxnSpPr>
        <p:spPr>
          <a:xfrm flipH="1" flipV="1">
            <a:off x="1837001" y="3814395"/>
            <a:ext cx="1564978" cy="910749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3995936" y="3614340"/>
            <a:ext cx="216024" cy="53474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5724128" y="3814395"/>
            <a:ext cx="1617009" cy="1630829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51520" y="5661248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Назови произведения автора, чья фамилия в списке была лишней 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0008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271</TotalTime>
  <Words>305</Words>
  <Application>Microsoft Office PowerPoint</Application>
  <PresentationFormat>Экран (4:3)</PresentationFormat>
  <Paragraphs>61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Городская</vt:lpstr>
      <vt:lpstr> Презентация «Картины русских живописцев» изо 5-6 классы.</vt:lpstr>
      <vt:lpstr>Цель: формирование интереса и уважительного отношения к культурному наследию России.</vt:lpstr>
      <vt:lpstr>Задание: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 списка художников выбери автора  произведения!</vt:lpstr>
      <vt:lpstr>Правильный ответ: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Картины русских живописцев</dc:title>
  <dc:creator>Пользователь Windows</dc:creator>
  <cp:lastModifiedBy>Пользователь Windows</cp:lastModifiedBy>
  <cp:revision>26</cp:revision>
  <dcterms:created xsi:type="dcterms:W3CDTF">2019-03-31T10:14:33Z</dcterms:created>
  <dcterms:modified xsi:type="dcterms:W3CDTF">2019-04-07T13:52:31Z</dcterms:modified>
</cp:coreProperties>
</file>