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20" r:id="rId1"/>
  </p:sldMasterIdLst>
  <p:notesMasterIdLst>
    <p:notesMasterId r:id="rId33"/>
  </p:notesMasterIdLst>
  <p:sldIdLst>
    <p:sldId id="256" r:id="rId2"/>
    <p:sldId id="262" r:id="rId3"/>
    <p:sldId id="286" r:id="rId4"/>
    <p:sldId id="257" r:id="rId5"/>
    <p:sldId id="283" r:id="rId6"/>
    <p:sldId id="288" r:id="rId7"/>
    <p:sldId id="282" r:id="rId8"/>
    <p:sldId id="289" r:id="rId9"/>
    <p:sldId id="258" r:id="rId10"/>
    <p:sldId id="291" r:id="rId11"/>
    <p:sldId id="259" r:id="rId12"/>
    <p:sldId id="260" r:id="rId13"/>
    <p:sldId id="263" r:id="rId14"/>
    <p:sldId id="293" r:id="rId15"/>
    <p:sldId id="267" r:id="rId16"/>
    <p:sldId id="268" r:id="rId17"/>
    <p:sldId id="269" r:id="rId18"/>
    <p:sldId id="292" r:id="rId19"/>
    <p:sldId id="270" r:id="rId20"/>
    <p:sldId id="272" r:id="rId21"/>
    <p:sldId id="273" r:id="rId22"/>
    <p:sldId id="274" r:id="rId23"/>
    <p:sldId id="275" r:id="rId24"/>
    <p:sldId id="277" r:id="rId25"/>
    <p:sldId id="278" r:id="rId26"/>
    <p:sldId id="279" r:id="rId27"/>
    <p:sldId id="280" r:id="rId28"/>
    <p:sldId id="294" r:id="rId29"/>
    <p:sldId id="295" r:id="rId30"/>
    <p:sldId id="296" r:id="rId31"/>
    <p:sldId id="297" r:id="rId3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77" d="100"/>
          <a:sy n="77" d="100"/>
        </p:scale>
        <p:origin x="-1176"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116DA25-565C-497A-AEB9-7A20C4E615CA}" type="datetimeFigureOut">
              <a:rPr lang="ru-RU" smtClean="0"/>
              <a:pPr/>
              <a:t>06.12.2018</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21F3998-D79E-4CA5-9869-80592D3BBD99}"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721F3998-D79E-4CA5-9869-80592D3BBD99}" type="slidenum">
              <a:rPr lang="ru-RU" smtClean="0"/>
              <a:pPr/>
              <a:t>5</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Заголовок 28"/>
          <p:cNvSpPr>
            <a:spLocks noGrp="1"/>
          </p:cNvSpPr>
          <p:nvPr>
            <p:ph type="ctrTitle"/>
          </p:nvPr>
        </p:nvSpPr>
        <p:spPr>
          <a:xfrm>
            <a:off x="381000" y="4853411"/>
            <a:ext cx="8458200" cy="1222375"/>
          </a:xfrm>
        </p:spPr>
        <p:txBody>
          <a:bodyPr anchor="t"/>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16" name="Дата 15"/>
          <p:cNvSpPr>
            <a:spLocks noGrp="1"/>
          </p:cNvSpPr>
          <p:nvPr>
            <p:ph type="dt" sz="half" idx="10"/>
          </p:nvPr>
        </p:nvSpPr>
        <p:spPr/>
        <p:txBody>
          <a:bodyPr/>
          <a:lstStyle/>
          <a:p>
            <a:fld id="{DD755254-0EDA-4ACF-9441-95708EED914B}" type="datetimeFigureOut">
              <a:rPr lang="ru-RU" smtClean="0"/>
              <a:pPr/>
              <a:t>06.12.2018</a:t>
            </a:fld>
            <a:endParaRPr lang="ru-RU"/>
          </a:p>
        </p:txBody>
      </p:sp>
      <p:sp>
        <p:nvSpPr>
          <p:cNvPr id="2" name="Нижний колонтитул 1"/>
          <p:cNvSpPr>
            <a:spLocks noGrp="1"/>
          </p:cNvSpPr>
          <p:nvPr>
            <p:ph type="ftr" sz="quarter" idx="11"/>
          </p:nvPr>
        </p:nvSpPr>
        <p:spPr/>
        <p:txBody>
          <a:bodyPr/>
          <a:lstStyle/>
          <a:p>
            <a:endParaRPr lang="ru-RU"/>
          </a:p>
        </p:txBody>
      </p:sp>
      <p:sp>
        <p:nvSpPr>
          <p:cNvPr id="15" name="Номер слайда 14"/>
          <p:cNvSpPr>
            <a:spLocks noGrp="1"/>
          </p:cNvSpPr>
          <p:nvPr>
            <p:ph type="sldNum" sz="quarter" idx="12"/>
          </p:nvPr>
        </p:nvSpPr>
        <p:spPr>
          <a:xfrm>
            <a:off x="8229600" y="6473952"/>
            <a:ext cx="758952" cy="246888"/>
          </a:xfrm>
        </p:spPr>
        <p:txBody>
          <a:bodyPr/>
          <a:lstStyle/>
          <a:p>
            <a:fld id="{F0DF4D23-2F01-4EB7-8A73-6FF2E5C50DDA}"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2" name="Заголовок 21"/>
          <p:cNvSpPr>
            <a:spLocks noGrp="1"/>
          </p:cNvSpPr>
          <p:nvPr>
            <p:ph type="title"/>
          </p:nvPr>
        </p:nvSpPr>
        <p:spPr/>
        <p:txBody>
          <a:bodyPr/>
          <a:lstStyle/>
          <a:p>
            <a:r>
              <a:rPr kumimoji="0" lang="ru-RU" smtClean="0"/>
              <a:t>Образец заголовка</a:t>
            </a:r>
            <a:endParaRPr kumimoji="0" lang="en-US"/>
          </a:p>
        </p:txBody>
      </p:sp>
      <p:sp>
        <p:nvSpPr>
          <p:cNvPr id="27" name="Содержимое 26"/>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DD755254-0EDA-4ACF-9441-95708EED914B}" type="datetimeFigureOut">
              <a:rPr lang="ru-RU" smtClean="0"/>
              <a:pPr/>
              <a:t>06.12.2018</a:t>
            </a:fld>
            <a:endParaRPr lang="ru-RU"/>
          </a:p>
        </p:txBody>
      </p:sp>
      <p:sp>
        <p:nvSpPr>
          <p:cNvPr id="19" name="Нижний колонтитул 18"/>
          <p:cNvSpPr>
            <a:spLocks noGrp="1"/>
          </p:cNvSpPr>
          <p:nvPr>
            <p:ph type="ftr" sz="quarter" idx="11"/>
          </p:nvPr>
        </p:nvSpPr>
        <p:spPr>
          <a:xfrm>
            <a:off x="3581400" y="76200"/>
            <a:ext cx="2895600" cy="288925"/>
          </a:xfrm>
        </p:spPr>
        <p:txBody>
          <a:bodyPr/>
          <a:lstStyle/>
          <a:p>
            <a:endParaRPr lang="ru-RU"/>
          </a:p>
        </p:txBody>
      </p:sp>
      <p:sp>
        <p:nvSpPr>
          <p:cNvPr id="16" name="Номер слайда 15"/>
          <p:cNvSpPr>
            <a:spLocks noGrp="1"/>
          </p:cNvSpPr>
          <p:nvPr>
            <p:ph type="sldNum" sz="quarter" idx="12"/>
          </p:nvPr>
        </p:nvSpPr>
        <p:spPr>
          <a:xfrm>
            <a:off x="8229600" y="6473952"/>
            <a:ext cx="758952" cy="246888"/>
          </a:xfrm>
        </p:spPr>
        <p:txBody>
          <a:bodyPr/>
          <a:lstStyle/>
          <a:p>
            <a:fld id="{F0DF4D23-2F01-4EB7-8A73-6FF2E5C50DDA}"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Текст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19" name="Дата 18"/>
          <p:cNvSpPr>
            <a:spLocks noGrp="1"/>
          </p:cNvSpPr>
          <p:nvPr>
            <p:ph type="dt" sz="half" idx="10"/>
          </p:nvPr>
        </p:nvSpPr>
        <p:spPr/>
        <p:txBody>
          <a:bodyPr/>
          <a:lstStyle/>
          <a:p>
            <a:fld id="{DD755254-0EDA-4ACF-9441-95708EED914B}" type="datetimeFigureOut">
              <a:rPr lang="ru-RU" smtClean="0"/>
              <a:pPr/>
              <a:t>06.12.2018</a:t>
            </a:fld>
            <a:endParaRPr lang="ru-RU"/>
          </a:p>
        </p:txBody>
      </p:sp>
      <p:sp>
        <p:nvSpPr>
          <p:cNvPr id="11" name="Нижний колонтитул 10"/>
          <p:cNvSpPr>
            <a:spLocks noGrp="1"/>
          </p:cNvSpPr>
          <p:nvPr>
            <p:ph type="ftr" sz="quarter" idx="11"/>
          </p:nvPr>
        </p:nvSpPr>
        <p:spPr/>
        <p:txBody>
          <a:bodyPr/>
          <a:lstStyle/>
          <a:p>
            <a:endParaRPr lang="ru-RU"/>
          </a:p>
        </p:txBody>
      </p:sp>
      <p:sp>
        <p:nvSpPr>
          <p:cNvPr id="16" name="Номер слайда 15"/>
          <p:cNvSpPr>
            <a:spLocks noGrp="1"/>
          </p:cNvSpPr>
          <p:nvPr>
            <p:ph type="sldNum" sz="quarter" idx="12"/>
          </p:nvPr>
        </p:nvSpPr>
        <p:spPr/>
        <p:txBody>
          <a:bodyPr/>
          <a:lstStyle/>
          <a:p>
            <a:fld id="{F0DF4D23-2F01-4EB7-8A73-6FF2E5C50DDA}" type="slidenum">
              <a:rPr lang="ru-RU" smtClean="0"/>
              <a:pPr/>
              <a:t>‹#›</a:t>
            </a:fld>
            <a:endParaRPr lang="ru-RU"/>
          </a:p>
        </p:txBody>
      </p:sp>
      <p:sp>
        <p:nvSpPr>
          <p:cNvPr id="8" name="Заголовок 7"/>
          <p:cNvSpPr>
            <a:spLocks noGrp="1"/>
          </p:cNvSpPr>
          <p:nvPr>
            <p:ph type="title"/>
          </p:nvPr>
        </p:nvSpPr>
        <p:spPr>
          <a:xfrm>
            <a:off x="180475" y="2947085"/>
            <a:ext cx="8686800" cy="1184825"/>
          </a:xfrm>
        </p:spPr>
        <p:txBody>
          <a:bodyPr rtlCol="0" anchor="t"/>
          <a:lstStyle>
            <a:lvl1pPr algn="r">
              <a:defRPr/>
            </a:lvl1pPr>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0" name="Заголовок 1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4" name="Содержимое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0"/>
          </p:nvPr>
        </p:nvSpPr>
        <p:spPr/>
        <p:txBody>
          <a:bodyPr/>
          <a:lstStyle/>
          <a:p>
            <a:fld id="{DD755254-0EDA-4ACF-9441-95708EED914B}" type="datetimeFigureOut">
              <a:rPr lang="ru-RU" smtClean="0"/>
              <a:pPr/>
              <a:t>06.12.2018</a:t>
            </a:fld>
            <a:endParaRPr lang="ru-RU"/>
          </a:p>
        </p:txBody>
      </p:sp>
      <p:sp>
        <p:nvSpPr>
          <p:cNvPr id="10" name="Нижний колонтитул 9"/>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F0DF4D23-2F01-4EB7-8A73-6FF2E5C50DDA}"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9" name="Заголовок 28"/>
          <p:cNvSpPr>
            <a:spLocks noGrp="1"/>
          </p:cNvSpPr>
          <p:nvPr>
            <p:ph type="title"/>
          </p:nvPr>
        </p:nvSpPr>
        <p:spPr>
          <a:xfrm>
            <a:off x="304800" y="5410200"/>
            <a:ext cx="8610600" cy="882650"/>
          </a:xfrm>
        </p:spPr>
        <p:txBody>
          <a:bodyPr anchor="ctr"/>
          <a:lstStyle>
            <a:lvl1pPr>
              <a:defRPr/>
            </a:lvl1pPr>
          </a:lstStyle>
          <a:p>
            <a:r>
              <a:rPr kumimoji="0" lang="ru-RU" smtClean="0"/>
              <a:t>Образец заголовка</a:t>
            </a:r>
            <a:endParaRPr kumimoji="0" lang="en-US"/>
          </a:p>
        </p:txBody>
      </p:sp>
      <p:sp>
        <p:nvSpPr>
          <p:cNvPr id="13" name="Текст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25" name="Текст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Содержимое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8" name="Содержимое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Дата 9"/>
          <p:cNvSpPr>
            <a:spLocks noGrp="1"/>
          </p:cNvSpPr>
          <p:nvPr>
            <p:ph type="dt" sz="half" idx="10"/>
          </p:nvPr>
        </p:nvSpPr>
        <p:spPr/>
        <p:txBody>
          <a:bodyPr/>
          <a:lstStyle/>
          <a:p>
            <a:fld id="{DD755254-0EDA-4ACF-9441-95708EED914B}" type="datetimeFigureOut">
              <a:rPr lang="ru-RU" smtClean="0"/>
              <a:pPr/>
              <a:t>06.12.2018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229600" y="6477000"/>
            <a:ext cx="762000" cy="246888"/>
          </a:xfrm>
        </p:spPr>
        <p:txBody>
          <a:bodyPr/>
          <a:lstStyle/>
          <a:p>
            <a:fld id="{F0DF4D23-2F01-4EB7-8A73-6FF2E5C50DDA}" type="slidenum">
              <a:rPr lang="ru-RU" smtClean="0"/>
              <a:pPr/>
              <a:t>‹#›</a:t>
            </a:fld>
            <a:endParaRPr lang="ru-RU"/>
          </a:p>
        </p:txBody>
      </p:sp>
      <p:sp>
        <p:nvSpPr>
          <p:cNvPr id="11" name="Прямая соединительная линия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0" name="Заголовок 2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2" name="Дата 11"/>
          <p:cNvSpPr>
            <a:spLocks noGrp="1"/>
          </p:cNvSpPr>
          <p:nvPr>
            <p:ph type="dt" sz="half" idx="10"/>
          </p:nvPr>
        </p:nvSpPr>
        <p:spPr/>
        <p:txBody>
          <a:bodyPr/>
          <a:lstStyle/>
          <a:p>
            <a:fld id="{DD755254-0EDA-4ACF-9441-95708EED914B}" type="datetimeFigureOut">
              <a:rPr lang="ru-RU" smtClean="0"/>
              <a:pPr/>
              <a:t>06.12.2018</a:t>
            </a:fld>
            <a:endParaRPr lang="ru-RU"/>
          </a:p>
        </p:txBody>
      </p:sp>
      <p:sp>
        <p:nvSpPr>
          <p:cNvPr id="21" name="Нижний колонтитул 20"/>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0DF4D23-2F01-4EB7-8A73-6FF2E5C50DDA}"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DD755254-0EDA-4ACF-9441-95708EED914B}" type="datetimeFigureOut">
              <a:rPr lang="ru-RU" smtClean="0"/>
              <a:pPr/>
              <a:t>06.12.2018</a:t>
            </a:fld>
            <a:endParaRPr lang="ru-RU"/>
          </a:p>
        </p:txBody>
      </p:sp>
      <p:sp>
        <p:nvSpPr>
          <p:cNvPr id="24" name="Нижний колонтитул 23"/>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0DF4D23-2F01-4EB7-8A73-6FF2E5C50DDA}"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Прямая соединительная линия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Заголовок 11"/>
          <p:cNvSpPr>
            <a:spLocks noGrp="1"/>
          </p:cNvSpPr>
          <p:nvPr>
            <p:ph type="title"/>
          </p:nvPr>
        </p:nvSpPr>
        <p:spPr>
          <a:xfrm>
            <a:off x="457200" y="5486400"/>
            <a:ext cx="8458200" cy="520700"/>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14" name="Содержимое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DD755254-0EDA-4ACF-9441-95708EED914B}" type="datetimeFigureOut">
              <a:rPr lang="ru-RU" smtClean="0"/>
              <a:pPr/>
              <a:t>06.12.2018</a:t>
            </a:fld>
            <a:endParaRPr lang="ru-RU"/>
          </a:p>
        </p:txBody>
      </p:sp>
      <p:sp>
        <p:nvSpPr>
          <p:cNvPr id="29" name="Нижний колонтитул 28"/>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0DF4D23-2F01-4EB7-8A73-6FF2E5C50DDA}"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3" name="Рисунок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ru-RU" smtClean="0"/>
              <a:t>Вставка рисунка</a:t>
            </a:r>
            <a:endParaRPr kumimoji="0" lang="en-US" dirty="0"/>
          </a:p>
        </p:txBody>
      </p:sp>
      <p:sp>
        <p:nvSpPr>
          <p:cNvPr id="7" name="Дата 6"/>
          <p:cNvSpPr>
            <a:spLocks noGrp="1"/>
          </p:cNvSpPr>
          <p:nvPr>
            <p:ph type="dt" sz="half" idx="10"/>
          </p:nvPr>
        </p:nvSpPr>
        <p:spPr/>
        <p:txBody>
          <a:bodyPr/>
          <a:lstStyle/>
          <a:p>
            <a:fld id="{DD755254-0EDA-4ACF-9441-95708EED914B}" type="datetimeFigureOut">
              <a:rPr lang="ru-RU" smtClean="0"/>
              <a:pPr/>
              <a:t>06.12.2018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F0DF4D23-2F01-4EB7-8A73-6FF2E5C50DDA}" type="slidenum">
              <a:rPr lang="ru-RU" smtClean="0"/>
              <a:pPr/>
              <a:t>‹#›</a:t>
            </a:fld>
            <a:endParaRPr lang="ru-RU"/>
          </a:p>
        </p:txBody>
      </p:sp>
      <p:sp>
        <p:nvSpPr>
          <p:cNvPr id="17" name="Заголовок 16"/>
          <p:cNvSpPr>
            <a:spLocks noGrp="1"/>
          </p:cNvSpPr>
          <p:nvPr>
            <p:ph type="title"/>
          </p:nvPr>
        </p:nvSpPr>
        <p:spPr>
          <a:xfrm>
            <a:off x="381000" y="4993760"/>
            <a:ext cx="5867400" cy="522288"/>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DD755254-0EDA-4ACF-9441-95708EED914B}" type="datetimeFigureOut">
              <a:rPr lang="ru-RU" smtClean="0"/>
              <a:pPr/>
              <a:t>06.12.2018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0DF4D23-2F01-4EB7-8A73-6FF2E5C50DDA}"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549276"/>
            <a:ext cx="18288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549276"/>
            <a:ext cx="62484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DD755254-0EDA-4ACF-9441-95708EED914B}" type="datetimeFigureOut">
              <a:rPr lang="ru-RU" smtClean="0"/>
              <a:pPr/>
              <a:t>06.12.2018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0DF4D23-2F01-4EB7-8A73-6FF2E5C50DDA}"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Текст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1" name="Дата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DD755254-0EDA-4ACF-9441-95708EED914B}" type="datetimeFigureOut">
              <a:rPr lang="ru-RU" smtClean="0"/>
              <a:pPr/>
              <a:t>06.12.2018</a:t>
            </a:fld>
            <a:endParaRPr lang="ru-RU"/>
          </a:p>
        </p:txBody>
      </p:sp>
      <p:sp>
        <p:nvSpPr>
          <p:cNvPr id="28" name="Нижний колонтитул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ru-RU"/>
          </a:p>
        </p:txBody>
      </p:sp>
      <p:sp>
        <p:nvSpPr>
          <p:cNvPr id="5" name="Номер слайда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F0DF4D23-2F01-4EB7-8A73-6FF2E5C50DDA}" type="slidenum">
              <a:rPr lang="ru-RU" smtClean="0"/>
              <a:pPr/>
              <a:t>‹#›</a:t>
            </a:fld>
            <a:endParaRPr lang="ru-RU"/>
          </a:p>
        </p:txBody>
      </p:sp>
      <p:sp>
        <p:nvSpPr>
          <p:cNvPr id="10" name="Заголовок 9"/>
          <p:cNvSpPr>
            <a:spLocks noGrp="1"/>
          </p:cNvSpPr>
          <p:nvPr>
            <p:ph type="title"/>
          </p:nvPr>
        </p:nvSpPr>
        <p:spPr>
          <a:xfrm>
            <a:off x="304800" y="457200"/>
            <a:ext cx="8686800" cy="838200"/>
          </a:xfrm>
          <a:prstGeom prst="rect">
            <a:avLst/>
          </a:prstGeom>
        </p:spPr>
        <p:txBody>
          <a:bodyPr vert="horz" anchor="ctr">
            <a:normAutofit/>
          </a:bodyPr>
          <a:lstStyle/>
          <a:p>
            <a:r>
              <a:rPr kumimoji="0" lang="ru-RU" smtClean="0"/>
              <a:t>Образец заголовка</a:t>
            </a:r>
            <a:endParaRPr kumimoji="0" lang="en-US"/>
          </a:p>
        </p:txBody>
      </p:sp>
      <p:sp>
        <p:nvSpPr>
          <p:cNvPr id="9" name="Прямая соединительная линия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ая соединительная линия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4021" r:id="rId1"/>
    <p:sldLayoutId id="2147484022" r:id="rId2"/>
    <p:sldLayoutId id="2147484023" r:id="rId3"/>
    <p:sldLayoutId id="2147484024" r:id="rId4"/>
    <p:sldLayoutId id="2147484025" r:id="rId5"/>
    <p:sldLayoutId id="2147484026" r:id="rId6"/>
    <p:sldLayoutId id="2147484027" r:id="rId7"/>
    <p:sldLayoutId id="2147484028" r:id="rId8"/>
    <p:sldLayoutId id="2147484029" r:id="rId9"/>
    <p:sldLayoutId id="2147484030" r:id="rId10"/>
    <p:sldLayoutId id="214748403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8" Type="http://schemas.openxmlformats.org/officeDocument/2006/relationships/hyperlink" Target="http://ru.wikipedia.org/wiki/%D0%9A%D0%BE%D1%80%D0%BE%D0%B2%D1%8C%D0%B5_%D0%BC%D0%BE%D0%BB%D0%BE%D0%BA%D0%BE" TargetMode="External"/><Relationship Id="rId3" Type="http://schemas.openxmlformats.org/officeDocument/2006/relationships/hyperlink" Target="http://ru.wikipedia.org/wiki/%D0%9C%D0%BB%D0%B5%D1%87%D0%BD%D1%8B%D0%B9_%D1%81%D0%BE%D0%BA" TargetMode="External"/><Relationship Id="rId7" Type="http://schemas.openxmlformats.org/officeDocument/2006/relationships/hyperlink" Target="http://ru.wikipedia.org/wiki/%D0%91%D0%B0%D0%BB%D1%8C%D0%B7%D0%B0%D0%BC" TargetMode="External"/><Relationship Id="rId2" Type="http://schemas.openxmlformats.org/officeDocument/2006/relationships/image" Target="../media/image21.png"/><Relationship Id="rId1" Type="http://schemas.openxmlformats.org/officeDocument/2006/relationships/slideLayout" Target="../slideLayouts/slideLayout4.xml"/><Relationship Id="rId6" Type="http://schemas.openxmlformats.org/officeDocument/2006/relationships/hyperlink" Target="http://ru.wikipedia.org/wiki/%D0%A3%D0%B3%D0%BB%D0%B5%D0%B2%D0%BE%D0%B4%D1%8B" TargetMode="External"/><Relationship Id="rId5" Type="http://schemas.openxmlformats.org/officeDocument/2006/relationships/hyperlink" Target="http://ru.wikipedia.org/wiki/%D0%92%D0%BE%D1%81%D0%BA" TargetMode="External"/><Relationship Id="rId4" Type="http://schemas.openxmlformats.org/officeDocument/2006/relationships/hyperlink" Target="http://ru.wikipedia.org/wiki/%D0%AF%D0%B4" TargetMode="Externa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Рисунок 11" descr="драконовый фрукт.jpg"/>
          <p:cNvPicPr>
            <a:picLocks noGrp="1" noChangeAspect="1"/>
          </p:cNvPicPr>
          <p:nvPr>
            <p:ph type="pic" idx="1"/>
          </p:nvPr>
        </p:nvPicPr>
        <p:blipFill>
          <a:blip r:embed="rId2"/>
          <a:srcRect t="10759" b="10759"/>
          <a:stretch>
            <a:fillRect/>
          </a:stretch>
        </p:blipFill>
        <p:spPr>
          <a:xfrm>
            <a:off x="4572000" y="214290"/>
            <a:ext cx="3962400" cy="287050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Заголовок 3"/>
          <p:cNvSpPr>
            <a:spLocks noGrp="1"/>
          </p:cNvSpPr>
          <p:nvPr>
            <p:ph type="title"/>
          </p:nvPr>
        </p:nvSpPr>
        <p:spPr>
          <a:xfrm>
            <a:off x="381000" y="4357694"/>
            <a:ext cx="5867400" cy="2214578"/>
          </a:xfrm>
        </p:spPr>
        <p:txBody>
          <a:bodyPr>
            <a:noAutofit/>
          </a:bodyPr>
          <a:lstStyle/>
          <a:p>
            <a:pPr algn="ctr"/>
            <a:r>
              <a:rPr lang="ru-RU" sz="4800" b="1" dirty="0" smtClean="0">
                <a:solidFill>
                  <a:srgbClr val="C00000"/>
                </a:solidFill>
                <a:latin typeface="Arial Black" pitchFamily="34" charset="0"/>
                <a:ea typeface="BatangChe" pitchFamily="49" charset="-127"/>
              </a:rPr>
              <a:t/>
            </a:r>
            <a:br>
              <a:rPr lang="ru-RU" sz="4800" b="1" dirty="0" smtClean="0">
                <a:solidFill>
                  <a:srgbClr val="C00000"/>
                </a:solidFill>
                <a:latin typeface="Arial Black" pitchFamily="34" charset="0"/>
                <a:ea typeface="BatangChe" pitchFamily="49" charset="-127"/>
              </a:rPr>
            </a:br>
            <a:r>
              <a:rPr lang="ru-RU" sz="4800" dirty="0">
                <a:solidFill>
                  <a:srgbClr val="C00000"/>
                </a:solidFill>
                <a:latin typeface="Arial Black" pitchFamily="34" charset="0"/>
                <a:ea typeface="BatangChe" pitchFamily="49" charset="-127"/>
              </a:rPr>
              <a:t/>
            </a:r>
            <a:br>
              <a:rPr lang="ru-RU" sz="4800" dirty="0">
                <a:solidFill>
                  <a:srgbClr val="C00000"/>
                </a:solidFill>
                <a:latin typeface="Arial Black" pitchFamily="34" charset="0"/>
                <a:ea typeface="BatangChe" pitchFamily="49" charset="-127"/>
              </a:rPr>
            </a:br>
            <a:r>
              <a:rPr lang="ru-RU" sz="4800" dirty="0" smtClean="0">
                <a:solidFill>
                  <a:srgbClr val="C00000"/>
                </a:solidFill>
                <a:latin typeface="Arial Black" pitchFamily="34" charset="0"/>
                <a:ea typeface="BatangChe" pitchFamily="49" charset="-127"/>
              </a:rPr>
              <a:t/>
            </a:r>
            <a:br>
              <a:rPr lang="ru-RU" sz="4800" dirty="0" smtClean="0">
                <a:solidFill>
                  <a:srgbClr val="C00000"/>
                </a:solidFill>
                <a:latin typeface="Arial Black" pitchFamily="34" charset="0"/>
                <a:ea typeface="BatangChe" pitchFamily="49" charset="-127"/>
              </a:rPr>
            </a:br>
            <a:endParaRPr lang="ru-RU" sz="4800" b="1" dirty="0">
              <a:solidFill>
                <a:srgbClr val="C00000"/>
              </a:solidFill>
              <a:latin typeface="Arial Black" pitchFamily="34" charset="0"/>
              <a:ea typeface="BatangChe" pitchFamily="49" charset="-127"/>
            </a:endParaRPr>
          </a:p>
        </p:txBody>
      </p:sp>
      <p:sp>
        <p:nvSpPr>
          <p:cNvPr id="5" name="Текст 4"/>
          <p:cNvSpPr>
            <a:spLocks noGrp="1"/>
          </p:cNvSpPr>
          <p:nvPr>
            <p:ph type="body" sz="half" idx="2"/>
          </p:nvPr>
        </p:nvSpPr>
        <p:spPr>
          <a:xfrm>
            <a:off x="381000" y="3357562"/>
            <a:ext cx="8262966" cy="3214710"/>
          </a:xfrm>
        </p:spPr>
        <p:txBody>
          <a:bodyPr>
            <a:normAutofit/>
          </a:bodyPr>
          <a:lstStyle/>
          <a:p>
            <a:pPr algn="ctr"/>
            <a:r>
              <a:rPr lang="ru-RU" sz="4800" b="1" i="1" dirty="0" smtClean="0">
                <a:solidFill>
                  <a:srgbClr val="C00000"/>
                </a:solidFill>
                <a:latin typeface="Arial Black" pitchFamily="34" charset="0"/>
              </a:rPr>
              <a:t>Удивительные растения</a:t>
            </a:r>
          </a:p>
          <a:p>
            <a:r>
              <a:rPr lang="ru-RU" sz="1800" b="1" dirty="0" smtClean="0">
                <a:solidFill>
                  <a:schemeClr val="accent3">
                    <a:lumMod val="75000"/>
                  </a:schemeClr>
                </a:solidFill>
                <a:latin typeface="Arial Black" pitchFamily="34" charset="0"/>
              </a:rPr>
              <a:t>Автор составитель: Крупенникова Наталья Александровна,</a:t>
            </a:r>
          </a:p>
          <a:p>
            <a:r>
              <a:rPr lang="ru-RU" sz="1800" b="1" dirty="0" smtClean="0">
                <a:solidFill>
                  <a:schemeClr val="accent3">
                    <a:lumMod val="75000"/>
                  </a:schemeClr>
                </a:solidFill>
                <a:latin typeface="Arial Black" pitchFamily="34" charset="0"/>
              </a:rPr>
              <a:t>методист МАУ ДО «Детский эколого-биологический центр»</a:t>
            </a:r>
          </a:p>
          <a:p>
            <a:endParaRPr lang="ru-RU" sz="1800" b="1" dirty="0" smtClean="0">
              <a:solidFill>
                <a:schemeClr val="accent3">
                  <a:lumMod val="75000"/>
                </a:schemeClr>
              </a:solidFill>
              <a:latin typeface="Arial Black" pitchFamily="34" charset="0"/>
            </a:endParaRPr>
          </a:p>
          <a:p>
            <a:pPr algn="ctr"/>
            <a:r>
              <a:rPr lang="ru-RU" sz="1800" b="1" dirty="0" smtClean="0">
                <a:solidFill>
                  <a:schemeClr val="accent3">
                    <a:lumMod val="75000"/>
                  </a:schemeClr>
                </a:solidFill>
                <a:latin typeface="Arial Black" pitchFamily="34" charset="0"/>
              </a:rPr>
              <a:t>г</a:t>
            </a:r>
            <a:r>
              <a:rPr lang="ru-RU" sz="1800" b="1" dirty="0" smtClean="0">
                <a:solidFill>
                  <a:schemeClr val="accent3">
                    <a:lumMod val="75000"/>
                  </a:schemeClr>
                </a:solidFill>
                <a:latin typeface="Arial Black" pitchFamily="34" charset="0"/>
              </a:rPr>
              <a:t>. Хабаровск</a:t>
            </a:r>
            <a:endParaRPr lang="ru-RU" sz="1800" b="1" dirty="0">
              <a:solidFill>
                <a:schemeClr val="accent3">
                  <a:lumMod val="75000"/>
                </a:schemeClr>
              </a:solidFill>
              <a:latin typeface="Arial Black"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304800" y="214290"/>
            <a:ext cx="8686800" cy="642942"/>
          </a:xfrm>
        </p:spPr>
        <p:txBody>
          <a:bodyPr>
            <a:noAutofit/>
          </a:bodyPr>
          <a:lstStyle/>
          <a:p>
            <a:pPr algn="ctr"/>
            <a:r>
              <a:rPr lang="ru-RU" b="1" dirty="0" smtClean="0">
                <a:solidFill>
                  <a:srgbClr val="C00000"/>
                </a:solidFill>
              </a:rPr>
              <a:t/>
            </a:r>
            <a:br>
              <a:rPr lang="ru-RU" b="1" dirty="0" smtClean="0">
                <a:solidFill>
                  <a:srgbClr val="C00000"/>
                </a:solidFill>
              </a:rPr>
            </a:br>
            <a:r>
              <a:rPr lang="ru-RU" b="1" dirty="0" smtClean="0">
                <a:solidFill>
                  <a:srgbClr val="C00000"/>
                </a:solidFill>
              </a:rPr>
              <a:t>Чудеса  растительного  царства</a:t>
            </a:r>
            <a:r>
              <a:rPr lang="ru-RU" sz="4800" b="1" dirty="0" smtClean="0">
                <a:solidFill>
                  <a:srgbClr val="C00000"/>
                </a:solidFill>
              </a:rPr>
              <a:t/>
            </a:r>
            <a:br>
              <a:rPr lang="ru-RU" sz="4800" b="1" dirty="0" smtClean="0">
                <a:solidFill>
                  <a:srgbClr val="C00000"/>
                </a:solidFill>
              </a:rPr>
            </a:br>
            <a:endParaRPr lang="ru-RU" sz="4800" b="1" dirty="0">
              <a:solidFill>
                <a:srgbClr val="C00000"/>
              </a:solidFill>
            </a:endParaRPr>
          </a:p>
        </p:txBody>
      </p:sp>
      <p:sp>
        <p:nvSpPr>
          <p:cNvPr id="3" name="Содержимое 2"/>
          <p:cNvSpPr>
            <a:spLocks noGrp="1"/>
          </p:cNvSpPr>
          <p:nvPr>
            <p:ph idx="1"/>
          </p:nvPr>
        </p:nvSpPr>
        <p:spPr>
          <a:xfrm>
            <a:off x="214282" y="1142984"/>
            <a:ext cx="8643998" cy="5000660"/>
          </a:xfrm>
        </p:spPr>
        <p:style>
          <a:lnRef idx="2">
            <a:schemeClr val="accent1"/>
          </a:lnRef>
          <a:fillRef idx="1">
            <a:schemeClr val="lt1"/>
          </a:fillRef>
          <a:effectRef idx="0">
            <a:schemeClr val="accent1"/>
          </a:effectRef>
          <a:fontRef idx="minor">
            <a:schemeClr val="dk1"/>
          </a:fontRef>
        </p:style>
        <p:txBody>
          <a:bodyPr>
            <a:noAutofit/>
          </a:bodyPr>
          <a:lstStyle/>
          <a:p>
            <a:endParaRPr lang="ru-RU" sz="2200" b="1" dirty="0" smtClean="0">
              <a:solidFill>
                <a:schemeClr val="tx2">
                  <a:lumMod val="75000"/>
                </a:schemeClr>
              </a:solidFill>
            </a:endParaRPr>
          </a:p>
          <a:p>
            <a:pPr algn="just"/>
            <a:r>
              <a:rPr lang="ru-RU" sz="2200" b="1" dirty="0" smtClean="0">
                <a:solidFill>
                  <a:srgbClr val="002060"/>
                </a:solidFill>
              </a:rPr>
              <a:t>Велик растительный мир земли, почти полмиллиона видов растений, разнообразных по размерам, внешнему виду и образу жизни населяют нашу планету.</a:t>
            </a:r>
          </a:p>
          <a:p>
            <a:pPr algn="just"/>
            <a:r>
              <a:rPr lang="ru-RU" sz="2200" b="1" dirty="0" smtClean="0">
                <a:solidFill>
                  <a:srgbClr val="002060"/>
                </a:solidFill>
              </a:rPr>
              <a:t>Одни – гиганты, другие видны при сильном увеличении. Одни отличаются сложнейшими строениями, другие просты и состоят из одной клетки. Одни имеют роскошную окраску, другие бесцветны. Одни живут на суше,  другие – обитатели водных просторов.</a:t>
            </a:r>
          </a:p>
          <a:p>
            <a:pPr algn="just"/>
            <a:r>
              <a:rPr lang="ru-RU" sz="2200" b="1" dirty="0" smtClean="0">
                <a:solidFill>
                  <a:srgbClr val="002060"/>
                </a:solidFill>
              </a:rPr>
              <a:t> В этом необъятном многообразии земной флоры немало удивительных растений, которые, например могут расти без почвы, могут питаться насекомыми и даже мелкими птицами, удивительными своими свойствами помогать человеку преодолевать страшные болезни. </a:t>
            </a:r>
          </a:p>
          <a:p>
            <a:pPr>
              <a:buNone/>
            </a:pPr>
            <a:endParaRPr lang="ru-RU" sz="2200" b="1" dirty="0">
              <a:solidFill>
                <a:schemeClr val="tx2">
                  <a:lumMod val="75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800" y="428604"/>
            <a:ext cx="8686800" cy="500066"/>
          </a:xfrm>
        </p:spPr>
        <p:txBody>
          <a:bodyPr>
            <a:noAutofit/>
          </a:bodyPr>
          <a:lstStyle/>
          <a:p>
            <a:pPr algn="ctr"/>
            <a:r>
              <a:rPr lang="ru-RU" b="1" dirty="0" smtClean="0">
                <a:solidFill>
                  <a:srgbClr val="0070C0"/>
                </a:solidFill>
              </a:rPr>
              <a:t>Растения - хищники</a:t>
            </a:r>
            <a:endParaRPr lang="ru-RU" b="1" dirty="0">
              <a:solidFill>
                <a:srgbClr val="0070C0"/>
              </a:solidFill>
            </a:endParaRPr>
          </a:p>
        </p:txBody>
      </p:sp>
      <p:sp>
        <p:nvSpPr>
          <p:cNvPr id="3" name="Содержимое 2"/>
          <p:cNvSpPr>
            <a:spLocks noGrp="1"/>
          </p:cNvSpPr>
          <p:nvPr>
            <p:ph idx="1"/>
          </p:nvPr>
        </p:nvSpPr>
        <p:spPr>
          <a:xfrm>
            <a:off x="304800" y="1500174"/>
            <a:ext cx="8410604" cy="4857784"/>
          </a:xfrm>
        </p:spPr>
        <p:style>
          <a:lnRef idx="2">
            <a:schemeClr val="accent1"/>
          </a:lnRef>
          <a:fillRef idx="1">
            <a:schemeClr val="lt1"/>
          </a:fillRef>
          <a:effectRef idx="0">
            <a:schemeClr val="accent1"/>
          </a:effectRef>
          <a:fontRef idx="minor">
            <a:schemeClr val="dk1"/>
          </a:fontRef>
        </p:style>
        <p:txBody>
          <a:bodyPr>
            <a:normAutofit fontScale="92500"/>
          </a:bodyPr>
          <a:lstStyle/>
          <a:p>
            <a:pPr algn="just">
              <a:buNone/>
            </a:pPr>
            <a:r>
              <a:rPr lang="ru-RU" sz="2800" dirty="0" smtClean="0"/>
              <a:t>  </a:t>
            </a:r>
            <a:r>
              <a:rPr lang="ru-RU" sz="2400" b="1" dirty="0" smtClean="0">
                <a:solidFill>
                  <a:srgbClr val="002060"/>
                </a:solidFill>
              </a:rPr>
              <a:t>Все рассказы о деревьях-людоедах - сплошной вымысел. Но в</a:t>
            </a:r>
          </a:p>
          <a:p>
            <a:pPr algn="just">
              <a:buNone/>
            </a:pPr>
            <a:r>
              <a:rPr lang="ru-RU" sz="2400" b="1" dirty="0" smtClean="0">
                <a:solidFill>
                  <a:srgbClr val="002060"/>
                </a:solidFill>
              </a:rPr>
              <a:t>каждой сказке есть доля правды. Растения действительно могут</a:t>
            </a:r>
          </a:p>
          <a:p>
            <a:pPr algn="just">
              <a:buNone/>
            </a:pPr>
            <a:r>
              <a:rPr lang="ru-RU" sz="2400" b="1" dirty="0" smtClean="0">
                <a:solidFill>
                  <a:srgbClr val="002060"/>
                </a:solidFill>
              </a:rPr>
              <a:t>быть хищниками. Таких растений на земле довольно много, и</a:t>
            </a:r>
          </a:p>
          <a:p>
            <a:pPr algn="just">
              <a:buNone/>
            </a:pPr>
            <a:r>
              <a:rPr lang="ru-RU" sz="2400" b="1" dirty="0" smtClean="0">
                <a:solidFill>
                  <a:srgbClr val="002060"/>
                </a:solidFill>
              </a:rPr>
              <a:t>способы, которыми они ловят свою добычу, различны. </a:t>
            </a:r>
          </a:p>
          <a:p>
            <a:pPr algn="just"/>
            <a:r>
              <a:rPr lang="ru-RU" sz="2400" b="1" dirty="0" smtClean="0">
                <a:solidFill>
                  <a:srgbClr val="002060"/>
                </a:solidFill>
              </a:rPr>
              <a:t>Активные хищники - они без промедления захватывают жертву, стоит  только той оказаться в пределах досягаемости.</a:t>
            </a:r>
          </a:p>
          <a:p>
            <a:pPr algn="just"/>
            <a:r>
              <a:rPr lang="ru-RU" sz="2400" b="1" dirty="0" smtClean="0">
                <a:solidFill>
                  <a:srgbClr val="002060"/>
                </a:solidFill>
              </a:rPr>
              <a:t> Хищники второй группы сначала приклеивают своего посетителя, а уж потом расправляются с ним. </a:t>
            </a:r>
          </a:p>
          <a:p>
            <a:pPr algn="just"/>
            <a:r>
              <a:rPr lang="ru-RU" sz="2400" b="1" dirty="0" smtClean="0">
                <a:solidFill>
                  <a:srgbClr val="002060"/>
                </a:solidFill>
              </a:rPr>
              <a:t> Третья группа растений-хищников просто ждёт пока добыча сама заберётся туда, откуда ей уже не выбраться.</a:t>
            </a:r>
            <a:endParaRPr lang="ru-RU" sz="2400" b="1" dirty="0">
              <a:solidFill>
                <a:srgbClr val="002060"/>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301752" y="457200"/>
            <a:ext cx="8686800" cy="685784"/>
          </a:xfrm>
        </p:spPr>
        <p:txBody>
          <a:bodyPr>
            <a:noAutofit/>
          </a:bodyPr>
          <a:lstStyle/>
          <a:p>
            <a:pPr algn="ctr"/>
            <a:r>
              <a:rPr lang="ru-RU" b="1" dirty="0" smtClean="0">
                <a:solidFill>
                  <a:schemeClr val="accent2">
                    <a:lumMod val="75000"/>
                  </a:schemeClr>
                </a:solidFill>
              </a:rPr>
              <a:t>Венерина</a:t>
            </a:r>
            <a:r>
              <a:rPr lang="ru-RU" b="1" dirty="0" smtClean="0">
                <a:solidFill>
                  <a:schemeClr val="accent2"/>
                </a:solidFill>
              </a:rPr>
              <a:t> </a:t>
            </a:r>
            <a:r>
              <a:rPr lang="ru-RU" b="1" dirty="0" smtClean="0">
                <a:solidFill>
                  <a:schemeClr val="accent2">
                    <a:lumMod val="75000"/>
                  </a:schemeClr>
                </a:solidFill>
              </a:rPr>
              <a:t>мухоловка</a:t>
            </a:r>
            <a:endParaRPr lang="ru-RU" b="1" dirty="0">
              <a:solidFill>
                <a:schemeClr val="accent2">
                  <a:lumMod val="75000"/>
                </a:schemeClr>
              </a:solidFill>
            </a:endParaRPr>
          </a:p>
        </p:txBody>
      </p:sp>
      <p:pic>
        <p:nvPicPr>
          <p:cNvPr id="6" name="Содержимое 5" descr="венерина мухоловка.jpg"/>
          <p:cNvPicPr>
            <a:picLocks noGrp="1" noChangeAspect="1"/>
          </p:cNvPicPr>
          <p:nvPr>
            <p:ph sz="quarter" idx="4294967295"/>
          </p:nvPr>
        </p:nvPicPr>
        <p:blipFill>
          <a:blip r:embed="rId2"/>
          <a:stretch>
            <a:fillRect/>
          </a:stretch>
        </p:blipFill>
        <p:spPr>
          <a:xfrm>
            <a:off x="214282" y="1643050"/>
            <a:ext cx="3857652" cy="400052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Содержимое 7"/>
          <p:cNvSpPr>
            <a:spLocks noGrp="1"/>
          </p:cNvSpPr>
          <p:nvPr>
            <p:ph sz="quarter" idx="4294967295"/>
          </p:nvPr>
        </p:nvSpPr>
        <p:spPr>
          <a:xfrm>
            <a:off x="4214811" y="1285860"/>
            <a:ext cx="4714907" cy="5214974"/>
          </a:xfrm>
        </p:spPr>
        <p:txBody>
          <a:bodyPr>
            <a:noAutofit/>
          </a:bodyPr>
          <a:lstStyle/>
          <a:p>
            <a:pPr algn="just">
              <a:buNone/>
            </a:pPr>
            <a:r>
              <a:rPr lang="en-US" sz="1800" b="1" dirty="0" smtClean="0">
                <a:solidFill>
                  <a:srgbClr val="002060"/>
                </a:solidFill>
              </a:rPr>
              <a:t>I </a:t>
            </a:r>
            <a:r>
              <a:rPr lang="ru-RU" sz="1800" b="1" dirty="0" smtClean="0">
                <a:solidFill>
                  <a:srgbClr val="002060"/>
                </a:solidFill>
              </a:rPr>
              <a:t>группа растений –хищников. </a:t>
            </a:r>
            <a:endParaRPr lang="en-US" sz="1800" b="1" dirty="0" smtClean="0">
              <a:solidFill>
                <a:srgbClr val="002060"/>
              </a:solidFill>
            </a:endParaRPr>
          </a:p>
          <a:p>
            <a:pPr algn="just">
              <a:buNone/>
            </a:pPr>
            <a:r>
              <a:rPr lang="ru-RU" sz="1800" b="1" dirty="0" smtClean="0">
                <a:solidFill>
                  <a:srgbClr val="002060"/>
                </a:solidFill>
              </a:rPr>
              <a:t>Встречается в умеренной зоне Северной</a:t>
            </a:r>
          </a:p>
          <a:p>
            <a:pPr algn="just">
              <a:buNone/>
            </a:pPr>
            <a:r>
              <a:rPr lang="ru-RU" sz="1800" b="1" dirty="0" smtClean="0">
                <a:solidFill>
                  <a:srgbClr val="002060"/>
                </a:solidFill>
              </a:rPr>
              <a:t>Америки по мелким болотцам, где всегда </a:t>
            </a:r>
          </a:p>
          <a:p>
            <a:pPr algn="just">
              <a:buNone/>
            </a:pPr>
            <a:r>
              <a:rPr lang="ru-RU" sz="1800" b="1" dirty="0" smtClean="0">
                <a:solidFill>
                  <a:srgbClr val="002060"/>
                </a:solidFill>
              </a:rPr>
              <a:t>сыро. В верхней части  тонкого стебелька</a:t>
            </a:r>
          </a:p>
          <a:p>
            <a:pPr algn="just">
              <a:buNone/>
            </a:pPr>
            <a:r>
              <a:rPr lang="ru-RU" sz="1800" b="1" dirty="0" smtClean="0">
                <a:solidFill>
                  <a:srgbClr val="002060"/>
                </a:solidFill>
              </a:rPr>
              <a:t>– несколько белых цветков, а внизу, у </a:t>
            </a:r>
          </a:p>
          <a:p>
            <a:pPr algn="just">
              <a:buNone/>
            </a:pPr>
            <a:r>
              <a:rPr lang="ru-RU" sz="1800" b="1" dirty="0" smtClean="0">
                <a:solidFill>
                  <a:srgbClr val="002060"/>
                </a:solidFill>
              </a:rPr>
              <a:t>самой земли, - розетка листьев, которые  </a:t>
            </a:r>
          </a:p>
          <a:p>
            <a:pPr algn="just">
              <a:buNone/>
            </a:pPr>
            <a:r>
              <a:rPr lang="ru-RU" sz="1800" b="1" dirty="0" smtClean="0">
                <a:solidFill>
                  <a:srgbClr val="002060"/>
                </a:solidFill>
              </a:rPr>
              <a:t>занимаются ловлей насекомых. По краям </a:t>
            </a:r>
          </a:p>
          <a:p>
            <a:pPr algn="just">
              <a:buNone/>
            </a:pPr>
            <a:r>
              <a:rPr lang="ru-RU" sz="1800" b="1" dirty="0" smtClean="0">
                <a:solidFill>
                  <a:srgbClr val="002060"/>
                </a:solidFill>
              </a:rPr>
              <a:t>каждого листика расположены жесткие </a:t>
            </a:r>
          </a:p>
          <a:p>
            <a:pPr algn="just">
              <a:buNone/>
            </a:pPr>
            <a:r>
              <a:rPr lang="ru-RU" sz="1800" b="1" dirty="0" smtClean="0">
                <a:solidFill>
                  <a:srgbClr val="002060"/>
                </a:solidFill>
              </a:rPr>
              <a:t>волоски-реснички.  Стоит насекомому </a:t>
            </a:r>
          </a:p>
          <a:p>
            <a:pPr algn="just">
              <a:buNone/>
            </a:pPr>
            <a:r>
              <a:rPr lang="ru-RU" sz="1800" b="1" dirty="0" smtClean="0">
                <a:solidFill>
                  <a:srgbClr val="002060"/>
                </a:solidFill>
              </a:rPr>
              <a:t>задеть хоть один из них, как лист </a:t>
            </a:r>
          </a:p>
          <a:p>
            <a:pPr algn="just">
              <a:buNone/>
            </a:pPr>
            <a:r>
              <a:rPr lang="ru-RU" sz="1800" b="1" dirty="0" smtClean="0">
                <a:solidFill>
                  <a:srgbClr val="002060"/>
                </a:solidFill>
              </a:rPr>
              <a:t>молниеносно сложится пополам и</a:t>
            </a:r>
          </a:p>
          <a:p>
            <a:pPr algn="just">
              <a:buNone/>
            </a:pPr>
            <a:r>
              <a:rPr lang="ru-RU" sz="1800" b="1" dirty="0" smtClean="0">
                <a:solidFill>
                  <a:srgbClr val="002060"/>
                </a:solidFill>
              </a:rPr>
              <a:t>захлопнется. Капкан наполняется </a:t>
            </a:r>
          </a:p>
          <a:p>
            <a:pPr algn="just">
              <a:buNone/>
            </a:pPr>
            <a:r>
              <a:rPr lang="ru-RU" sz="1800" b="1" dirty="0" smtClean="0">
                <a:solidFill>
                  <a:srgbClr val="002060"/>
                </a:solidFill>
              </a:rPr>
              <a:t>пищеварительным соком.  Переваривание </a:t>
            </a:r>
          </a:p>
          <a:p>
            <a:pPr algn="just">
              <a:buNone/>
            </a:pPr>
            <a:r>
              <a:rPr lang="ru-RU" sz="1800" b="1" dirty="0" smtClean="0">
                <a:solidFill>
                  <a:srgbClr val="002060"/>
                </a:solidFill>
              </a:rPr>
              <a:t>длится несколько дней. После 2-3 пойманных</a:t>
            </a:r>
          </a:p>
          <a:p>
            <a:pPr algn="just">
              <a:buNone/>
            </a:pPr>
            <a:r>
              <a:rPr lang="ru-RU" sz="1800" b="1" dirty="0" smtClean="0">
                <a:solidFill>
                  <a:srgbClr val="002060"/>
                </a:solidFill>
              </a:rPr>
              <a:t>насекомых лист чернеет и отваливается, а на</a:t>
            </a:r>
          </a:p>
          <a:p>
            <a:pPr algn="just">
              <a:buNone/>
            </a:pPr>
            <a:r>
              <a:rPr lang="ru-RU" sz="1800" b="1" dirty="0" smtClean="0">
                <a:solidFill>
                  <a:srgbClr val="002060"/>
                </a:solidFill>
              </a:rPr>
              <a:t>его месте вырастет новый.</a:t>
            </a:r>
          </a:p>
          <a:p>
            <a:endParaRPr lang="ru-RU" sz="18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Заголовок 8"/>
          <p:cNvSpPr>
            <a:spLocks noGrp="1"/>
          </p:cNvSpPr>
          <p:nvPr>
            <p:ph type="title"/>
          </p:nvPr>
        </p:nvSpPr>
        <p:spPr>
          <a:xfrm>
            <a:off x="301752" y="0"/>
            <a:ext cx="8686800" cy="1000108"/>
          </a:xfrm>
        </p:spPr>
        <p:txBody>
          <a:bodyPr>
            <a:noAutofit/>
          </a:bodyPr>
          <a:lstStyle/>
          <a:p>
            <a:pPr algn="ctr"/>
            <a:r>
              <a:rPr lang="ru-RU" sz="4400" b="1" dirty="0" err="1" smtClean="0">
                <a:solidFill>
                  <a:schemeClr val="accent2">
                    <a:lumMod val="75000"/>
                  </a:schemeClr>
                </a:solidFill>
              </a:rPr>
              <a:t>Саррацения</a:t>
            </a:r>
            <a:endParaRPr lang="ru-RU" sz="4400" b="1" dirty="0">
              <a:solidFill>
                <a:schemeClr val="accent2">
                  <a:lumMod val="75000"/>
                </a:schemeClr>
              </a:solidFill>
            </a:endParaRPr>
          </a:p>
        </p:txBody>
      </p:sp>
      <p:pic>
        <p:nvPicPr>
          <p:cNvPr id="4" name="Содержимое 3" descr="Саррацения.jpg"/>
          <p:cNvPicPr>
            <a:picLocks noGrp="1" noChangeAspect="1"/>
          </p:cNvPicPr>
          <p:nvPr>
            <p:ph sz="half" idx="1"/>
          </p:nvPr>
        </p:nvPicPr>
        <p:blipFill>
          <a:blip r:embed="rId3"/>
          <a:stretch>
            <a:fillRect/>
          </a:stretch>
        </p:blipFill>
        <p:spPr>
          <a:xfrm>
            <a:off x="285720" y="1214422"/>
            <a:ext cx="3675833" cy="442915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0" name="Содержимое 9"/>
          <p:cNvSpPr>
            <a:spLocks noGrp="1"/>
          </p:cNvSpPr>
          <p:nvPr>
            <p:ph sz="half" idx="2"/>
          </p:nvPr>
        </p:nvSpPr>
        <p:spPr>
          <a:xfrm>
            <a:off x="4357686" y="1142984"/>
            <a:ext cx="4643470" cy="5500726"/>
          </a:xfrm>
        </p:spPr>
        <p:txBody>
          <a:bodyPr>
            <a:noAutofit/>
          </a:bodyPr>
          <a:lstStyle/>
          <a:p>
            <a:pPr>
              <a:buNone/>
            </a:pPr>
            <a:r>
              <a:rPr lang="en-US" sz="2000" b="1" dirty="0" smtClean="0">
                <a:solidFill>
                  <a:srgbClr val="002060"/>
                </a:solidFill>
              </a:rPr>
              <a:t>III</a:t>
            </a:r>
            <a:r>
              <a:rPr lang="ru-RU" sz="2000" b="1" dirty="0" smtClean="0">
                <a:solidFill>
                  <a:srgbClr val="002060"/>
                </a:solidFill>
              </a:rPr>
              <a:t> группа  растений –хищников.</a:t>
            </a:r>
          </a:p>
          <a:p>
            <a:pPr algn="just">
              <a:buNone/>
            </a:pPr>
            <a:r>
              <a:rPr lang="ru-RU" sz="1800" b="1" dirty="0" smtClean="0">
                <a:solidFill>
                  <a:srgbClr val="002060"/>
                </a:solidFill>
              </a:rPr>
              <a:t>Растение – кувшин. На длинном стебле</a:t>
            </a:r>
          </a:p>
          <a:p>
            <a:pPr algn="just">
              <a:buNone/>
            </a:pPr>
            <a:r>
              <a:rPr lang="ru-RU" sz="1800" b="1" dirty="0" smtClean="0">
                <a:solidFill>
                  <a:srgbClr val="002060"/>
                </a:solidFill>
              </a:rPr>
              <a:t>– один красный цветок похожий на </a:t>
            </a:r>
          </a:p>
          <a:p>
            <a:pPr algn="just">
              <a:buNone/>
            </a:pPr>
            <a:r>
              <a:rPr lang="ru-RU" sz="1800" b="1" dirty="0" smtClean="0">
                <a:solidFill>
                  <a:srgbClr val="002060"/>
                </a:solidFill>
              </a:rPr>
              <a:t>зонтик, а под ним у самой земли лежит </a:t>
            </a:r>
          </a:p>
          <a:p>
            <a:pPr algn="just">
              <a:buNone/>
            </a:pPr>
            <a:r>
              <a:rPr lang="ru-RU" sz="1800" b="1" dirty="0" smtClean="0">
                <a:solidFill>
                  <a:srgbClr val="002060"/>
                </a:solidFill>
              </a:rPr>
              <a:t>до 40 кувшинов. У каждого кувшина  - </a:t>
            </a:r>
          </a:p>
          <a:p>
            <a:pPr algn="just">
              <a:buNone/>
            </a:pPr>
            <a:r>
              <a:rPr lang="ru-RU" sz="1800" b="1" dirty="0" smtClean="0">
                <a:solidFill>
                  <a:srgbClr val="002060"/>
                </a:solidFill>
              </a:rPr>
              <a:t>крышечка, чтобы не попали капли </a:t>
            </a:r>
          </a:p>
          <a:p>
            <a:pPr algn="just">
              <a:buNone/>
            </a:pPr>
            <a:r>
              <a:rPr lang="ru-RU" sz="1800" b="1" dirty="0" smtClean="0">
                <a:solidFill>
                  <a:srgbClr val="002060"/>
                </a:solidFill>
              </a:rPr>
              <a:t>дождя или росы и не разбавили </a:t>
            </a:r>
          </a:p>
          <a:p>
            <a:pPr algn="just">
              <a:buNone/>
            </a:pPr>
            <a:r>
              <a:rPr lang="ru-RU" sz="1800" b="1" dirty="0" smtClean="0">
                <a:solidFill>
                  <a:srgbClr val="002060"/>
                </a:solidFill>
              </a:rPr>
              <a:t>необходимую для переваривания </a:t>
            </a:r>
          </a:p>
          <a:p>
            <a:pPr algn="just">
              <a:buNone/>
            </a:pPr>
            <a:r>
              <a:rPr lang="ru-RU" sz="1800" b="1" dirty="0" smtClean="0">
                <a:solidFill>
                  <a:srgbClr val="002060"/>
                </a:solidFill>
              </a:rPr>
              <a:t>жидкость на дне кувшина. Для </a:t>
            </a:r>
          </a:p>
          <a:p>
            <a:pPr algn="just">
              <a:buNone/>
            </a:pPr>
            <a:r>
              <a:rPr lang="ru-RU" sz="1800" b="1" dirty="0" smtClean="0">
                <a:solidFill>
                  <a:srgbClr val="002060"/>
                </a:solidFill>
              </a:rPr>
              <a:t>привлечения жертв возле горлышка </a:t>
            </a:r>
          </a:p>
          <a:p>
            <a:pPr algn="just">
              <a:buNone/>
            </a:pPr>
            <a:r>
              <a:rPr lang="ru-RU" sz="1800" b="1" dirty="0" smtClean="0">
                <a:solidFill>
                  <a:srgbClr val="002060"/>
                </a:solidFill>
              </a:rPr>
              <a:t>кувшина скапливается нектар. Попав в </a:t>
            </a:r>
          </a:p>
          <a:p>
            <a:pPr algn="just">
              <a:buNone/>
            </a:pPr>
            <a:r>
              <a:rPr lang="ru-RU" sz="1800" b="1" dirty="0" smtClean="0">
                <a:solidFill>
                  <a:srgbClr val="002060"/>
                </a:solidFill>
              </a:rPr>
              <a:t>кувшин, насекомое падает на дно, где </a:t>
            </a:r>
          </a:p>
          <a:p>
            <a:pPr algn="just">
              <a:buNone/>
            </a:pPr>
            <a:r>
              <a:rPr lang="ru-RU" sz="1800" b="1" dirty="0" smtClean="0">
                <a:solidFill>
                  <a:srgbClr val="002060"/>
                </a:solidFill>
              </a:rPr>
              <a:t>находится кислая жидкость с </a:t>
            </a:r>
          </a:p>
          <a:p>
            <a:pPr algn="just">
              <a:buNone/>
            </a:pPr>
            <a:r>
              <a:rPr lang="ru-RU" sz="1800" b="1" dirty="0" smtClean="0">
                <a:solidFill>
                  <a:srgbClr val="002060"/>
                </a:solidFill>
              </a:rPr>
              <a:t>растворённым</a:t>
            </a:r>
          </a:p>
          <a:p>
            <a:pPr algn="just">
              <a:buNone/>
            </a:pPr>
            <a:r>
              <a:rPr lang="ru-RU" sz="1800" b="1" dirty="0" smtClean="0">
                <a:solidFill>
                  <a:srgbClr val="002060"/>
                </a:solidFill>
              </a:rPr>
              <a:t>ферментом. Не успев побарахтаться, </a:t>
            </a:r>
          </a:p>
          <a:p>
            <a:pPr algn="just">
              <a:buNone/>
            </a:pPr>
            <a:r>
              <a:rPr lang="ru-RU" sz="1800" b="1" dirty="0" smtClean="0">
                <a:solidFill>
                  <a:srgbClr val="002060"/>
                </a:solidFill>
              </a:rPr>
              <a:t>пленник быстро идёт ко дну, где и </a:t>
            </a:r>
          </a:p>
          <a:p>
            <a:pPr algn="just">
              <a:buNone/>
            </a:pPr>
            <a:r>
              <a:rPr lang="ru-RU" sz="1800" b="1" dirty="0" smtClean="0">
                <a:solidFill>
                  <a:srgbClr val="002060"/>
                </a:solidFill>
              </a:rPr>
              <a:t>начинается процесс пищеварения.</a:t>
            </a:r>
            <a:endParaRPr lang="ru-RU" sz="1800" b="1" dirty="0">
              <a:solidFill>
                <a:srgbClr val="002060"/>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p:cNvSpPr>
            <a:spLocks noGrp="1"/>
          </p:cNvSpPr>
          <p:nvPr>
            <p:ph type="title"/>
          </p:nvPr>
        </p:nvSpPr>
        <p:spPr>
          <a:xfrm>
            <a:off x="301752" y="214290"/>
            <a:ext cx="8686800" cy="571504"/>
          </a:xfrm>
        </p:spPr>
        <p:txBody>
          <a:bodyPr>
            <a:noAutofit/>
          </a:bodyPr>
          <a:lstStyle/>
          <a:p>
            <a:pPr algn="ctr"/>
            <a:r>
              <a:rPr lang="ru-RU" sz="4400" b="1" dirty="0" smtClean="0">
                <a:solidFill>
                  <a:schemeClr val="accent2">
                    <a:lumMod val="75000"/>
                  </a:schemeClr>
                </a:solidFill>
              </a:rPr>
              <a:t>Непентес</a:t>
            </a:r>
            <a:endParaRPr lang="ru-RU" sz="4400" b="1" dirty="0">
              <a:solidFill>
                <a:schemeClr val="accent2">
                  <a:lumMod val="75000"/>
                </a:schemeClr>
              </a:solidFill>
            </a:endParaRPr>
          </a:p>
        </p:txBody>
      </p:sp>
      <p:pic>
        <p:nvPicPr>
          <p:cNvPr id="4" name="Содержимое 3" descr="непентес.jpg"/>
          <p:cNvPicPr>
            <a:picLocks noGrp="1" noChangeAspect="1"/>
          </p:cNvPicPr>
          <p:nvPr>
            <p:ph sz="half" idx="1"/>
          </p:nvPr>
        </p:nvPicPr>
        <p:blipFill>
          <a:blip r:embed="rId2"/>
          <a:stretch>
            <a:fillRect/>
          </a:stretch>
        </p:blipFill>
        <p:spPr>
          <a:xfrm>
            <a:off x="428596" y="1714488"/>
            <a:ext cx="3893417" cy="378621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Содержимое 6"/>
          <p:cNvSpPr>
            <a:spLocks noGrp="1"/>
          </p:cNvSpPr>
          <p:nvPr>
            <p:ph sz="half" idx="2"/>
          </p:nvPr>
        </p:nvSpPr>
        <p:spPr>
          <a:xfrm>
            <a:off x="4429124" y="1142984"/>
            <a:ext cx="4500594" cy="5286412"/>
          </a:xfrm>
        </p:spPr>
        <p:txBody>
          <a:bodyPr>
            <a:noAutofit/>
          </a:bodyPr>
          <a:lstStyle/>
          <a:p>
            <a:pPr algn="just">
              <a:buNone/>
            </a:pPr>
            <a:r>
              <a:rPr lang="ru-RU" sz="1800" b="1" dirty="0" smtClean="0">
                <a:solidFill>
                  <a:srgbClr val="002060"/>
                </a:solidFill>
              </a:rPr>
              <a:t>В тропических лесах Восточной Африки и</a:t>
            </a:r>
          </a:p>
          <a:p>
            <a:pPr algn="just">
              <a:buNone/>
            </a:pPr>
            <a:r>
              <a:rPr lang="ru-RU" sz="1800" b="1" dirty="0" smtClean="0">
                <a:solidFill>
                  <a:srgbClr val="002060"/>
                </a:solidFill>
              </a:rPr>
              <a:t>острова Калимантан растёт ещё один вид</a:t>
            </a:r>
          </a:p>
          <a:p>
            <a:pPr algn="just">
              <a:buNone/>
            </a:pPr>
            <a:r>
              <a:rPr lang="ru-RU" sz="1800" b="1" dirty="0" smtClean="0">
                <a:solidFill>
                  <a:srgbClr val="002060"/>
                </a:solidFill>
              </a:rPr>
              <a:t>растения –с листом кувшином. Его красно-</a:t>
            </a:r>
          </a:p>
          <a:p>
            <a:pPr algn="just">
              <a:buNone/>
            </a:pPr>
            <a:r>
              <a:rPr lang="ru-RU" sz="1800" b="1" dirty="0" smtClean="0">
                <a:solidFill>
                  <a:srgbClr val="002060"/>
                </a:solidFill>
              </a:rPr>
              <a:t>коричнево-зелёные кувшины висят высоко </a:t>
            </a:r>
          </a:p>
          <a:p>
            <a:pPr algn="just">
              <a:buNone/>
            </a:pPr>
            <a:r>
              <a:rPr lang="ru-RU" sz="1800" b="1" dirty="0" smtClean="0">
                <a:solidFill>
                  <a:srgbClr val="002060"/>
                </a:solidFill>
              </a:rPr>
              <a:t>над землёй, а сама лиана взбирается по </a:t>
            </a:r>
          </a:p>
          <a:p>
            <a:pPr algn="just">
              <a:buNone/>
            </a:pPr>
            <a:r>
              <a:rPr lang="ru-RU" sz="1800" b="1" dirty="0" smtClean="0">
                <a:solidFill>
                  <a:srgbClr val="002060"/>
                </a:solidFill>
              </a:rPr>
              <a:t>стволам деревьев на несколько метров </a:t>
            </a:r>
          </a:p>
          <a:p>
            <a:pPr algn="just">
              <a:buNone/>
            </a:pPr>
            <a:r>
              <a:rPr lang="ru-RU" sz="1800" b="1" dirty="0" smtClean="0">
                <a:solidFill>
                  <a:srgbClr val="002060"/>
                </a:solidFill>
              </a:rPr>
              <a:t>вверх. Кувшин у непентеса устроен лучше, </a:t>
            </a:r>
          </a:p>
          <a:p>
            <a:pPr algn="just">
              <a:buNone/>
            </a:pPr>
            <a:r>
              <a:rPr lang="ru-RU" sz="1800" b="1" dirty="0" smtClean="0">
                <a:solidFill>
                  <a:srgbClr val="002060"/>
                </a:solidFill>
              </a:rPr>
              <a:t>чем у </a:t>
            </a:r>
            <a:r>
              <a:rPr lang="ru-RU" sz="1800" b="1" dirty="0" err="1" smtClean="0">
                <a:solidFill>
                  <a:srgbClr val="002060"/>
                </a:solidFill>
              </a:rPr>
              <a:t>саррацений</a:t>
            </a:r>
            <a:r>
              <a:rPr lang="ru-RU" sz="1800" b="1" dirty="0" smtClean="0">
                <a:solidFill>
                  <a:srgbClr val="002060"/>
                </a:solidFill>
              </a:rPr>
              <a:t>. Иногда бывает очень </a:t>
            </a:r>
          </a:p>
          <a:p>
            <a:pPr algn="just">
              <a:buNone/>
            </a:pPr>
            <a:r>
              <a:rPr lang="ru-RU" sz="1800" b="1" dirty="0" smtClean="0">
                <a:solidFill>
                  <a:srgbClr val="002060"/>
                </a:solidFill>
              </a:rPr>
              <a:t>большим- почти с 2-х литровую канистру. </a:t>
            </a:r>
          </a:p>
          <a:p>
            <a:pPr algn="just">
              <a:buNone/>
            </a:pPr>
            <a:r>
              <a:rPr lang="ru-RU" sz="1800" b="1" dirty="0" smtClean="0">
                <a:solidFill>
                  <a:srgbClr val="002060"/>
                </a:solidFill>
              </a:rPr>
              <a:t>Горлышко сосуда покрыто воском, чтобы </a:t>
            </a:r>
          </a:p>
          <a:p>
            <a:pPr algn="just">
              <a:buNone/>
            </a:pPr>
            <a:r>
              <a:rPr lang="ru-RU" sz="1800" b="1" dirty="0" smtClean="0">
                <a:solidFill>
                  <a:srgbClr val="002060"/>
                </a:solidFill>
              </a:rPr>
              <a:t>жертва легче соскальзывала в низ. </a:t>
            </a:r>
          </a:p>
          <a:p>
            <a:pPr algn="just">
              <a:buNone/>
            </a:pPr>
            <a:r>
              <a:rPr lang="ru-RU" sz="1800" b="1" dirty="0" smtClean="0">
                <a:solidFill>
                  <a:srgbClr val="002060"/>
                </a:solidFill>
              </a:rPr>
              <a:t>Способен переваривать не только  </a:t>
            </a:r>
          </a:p>
          <a:p>
            <a:pPr algn="just">
              <a:buNone/>
            </a:pPr>
            <a:r>
              <a:rPr lang="ru-RU" sz="1800" b="1" dirty="0" smtClean="0">
                <a:solidFill>
                  <a:srgbClr val="002060"/>
                </a:solidFill>
              </a:rPr>
              <a:t>мускульную ткань насекомых, но и </a:t>
            </a:r>
          </a:p>
          <a:p>
            <a:pPr algn="just">
              <a:buNone/>
            </a:pPr>
            <a:r>
              <a:rPr lang="ru-RU" sz="1800" b="1" dirty="0" smtClean="0">
                <a:solidFill>
                  <a:srgbClr val="002060"/>
                </a:solidFill>
              </a:rPr>
              <a:t>порубленную на мелкие кусочки сырую и </a:t>
            </a:r>
          </a:p>
          <a:p>
            <a:pPr algn="just">
              <a:buNone/>
            </a:pPr>
            <a:r>
              <a:rPr lang="ru-RU" sz="1800" b="1" dirty="0" smtClean="0">
                <a:solidFill>
                  <a:srgbClr val="002060"/>
                </a:solidFill>
              </a:rPr>
              <a:t>жареную говядину, кости и даже зубную </a:t>
            </a:r>
          </a:p>
          <a:p>
            <a:pPr algn="just">
              <a:buNone/>
            </a:pPr>
            <a:r>
              <a:rPr lang="ru-RU" sz="1800" b="1" dirty="0" smtClean="0">
                <a:solidFill>
                  <a:srgbClr val="002060"/>
                </a:solidFill>
              </a:rPr>
              <a:t>эмаль.</a:t>
            </a:r>
            <a:endParaRPr lang="ru-RU" sz="1800" b="1" dirty="0">
              <a:solidFill>
                <a:srgbClr val="002060"/>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301752" y="285728"/>
            <a:ext cx="8686800" cy="714380"/>
          </a:xfrm>
        </p:spPr>
        <p:txBody>
          <a:bodyPr>
            <a:noAutofit/>
          </a:bodyPr>
          <a:lstStyle/>
          <a:p>
            <a:pPr algn="ctr"/>
            <a:r>
              <a:rPr lang="ru-RU" sz="4400" b="1" dirty="0" smtClean="0">
                <a:solidFill>
                  <a:schemeClr val="accent2">
                    <a:lumMod val="75000"/>
                  </a:schemeClr>
                </a:solidFill>
              </a:rPr>
              <a:t>Росянка</a:t>
            </a:r>
            <a:endParaRPr lang="ru-RU" sz="4400" b="1" dirty="0">
              <a:solidFill>
                <a:schemeClr val="accent2">
                  <a:lumMod val="75000"/>
                </a:schemeClr>
              </a:solidFill>
            </a:endParaRPr>
          </a:p>
        </p:txBody>
      </p:sp>
      <p:pic>
        <p:nvPicPr>
          <p:cNvPr id="4" name="Содержимое 3" descr="Росянка.jpg"/>
          <p:cNvPicPr>
            <a:picLocks noGrp="1" noChangeAspect="1"/>
          </p:cNvPicPr>
          <p:nvPr>
            <p:ph sz="half" idx="1"/>
          </p:nvPr>
        </p:nvPicPr>
        <p:blipFill>
          <a:blip r:embed="rId2"/>
          <a:stretch>
            <a:fillRect/>
          </a:stretch>
        </p:blipFill>
        <p:spPr>
          <a:xfrm>
            <a:off x="285720" y="1500174"/>
            <a:ext cx="4054354" cy="408231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Текст 5"/>
          <p:cNvSpPr>
            <a:spLocks noGrp="1"/>
          </p:cNvSpPr>
          <p:nvPr>
            <p:ph sz="half" idx="2"/>
          </p:nvPr>
        </p:nvSpPr>
        <p:spPr>
          <a:xfrm>
            <a:off x="4500562" y="1142984"/>
            <a:ext cx="4491038" cy="5286412"/>
          </a:xfrm>
        </p:spPr>
        <p:txBody>
          <a:bodyPr>
            <a:noAutofit/>
          </a:bodyPr>
          <a:lstStyle/>
          <a:p>
            <a:pPr>
              <a:buNone/>
            </a:pPr>
            <a:r>
              <a:rPr lang="ru-RU" sz="2000" b="1" dirty="0" smtClean="0">
                <a:solidFill>
                  <a:srgbClr val="002060"/>
                </a:solidFill>
              </a:rPr>
              <a:t>Хищник второй группы. Растёт по </a:t>
            </a:r>
          </a:p>
          <a:p>
            <a:pPr>
              <a:buNone/>
            </a:pPr>
            <a:r>
              <a:rPr lang="ru-RU" sz="2000" b="1" dirty="0" smtClean="0">
                <a:solidFill>
                  <a:srgbClr val="002060"/>
                </a:solidFill>
              </a:rPr>
              <a:t>болотам и торфяникам на всех </a:t>
            </a:r>
          </a:p>
          <a:p>
            <a:pPr>
              <a:buNone/>
            </a:pPr>
            <a:r>
              <a:rPr lang="ru-RU" sz="2000" b="1" dirty="0" smtClean="0">
                <a:solidFill>
                  <a:srgbClr val="002060"/>
                </a:solidFill>
              </a:rPr>
              <a:t>континентах. Похожа на венерину </a:t>
            </a:r>
          </a:p>
          <a:p>
            <a:pPr>
              <a:buNone/>
            </a:pPr>
            <a:r>
              <a:rPr lang="ru-RU" sz="2000" b="1" dirty="0" smtClean="0">
                <a:solidFill>
                  <a:srgbClr val="002060"/>
                </a:solidFill>
              </a:rPr>
              <a:t>мухоловку.</a:t>
            </a:r>
            <a:r>
              <a:rPr lang="ru-RU" sz="2000" dirty="0" smtClean="0">
                <a:solidFill>
                  <a:srgbClr val="002060"/>
                </a:solidFill>
              </a:rPr>
              <a:t> </a:t>
            </a:r>
            <a:r>
              <a:rPr lang="ru-RU" sz="2000" b="1" dirty="0" smtClean="0">
                <a:solidFill>
                  <a:srgbClr val="002060"/>
                </a:solidFill>
              </a:rPr>
              <a:t>На концах ресничек –</a:t>
            </a:r>
          </a:p>
          <a:p>
            <a:pPr>
              <a:buNone/>
            </a:pPr>
            <a:r>
              <a:rPr lang="ru-RU" sz="2000" b="1" dirty="0" smtClean="0">
                <a:solidFill>
                  <a:srgbClr val="002060"/>
                </a:solidFill>
              </a:rPr>
              <a:t>капельки тягучей жидкости, </a:t>
            </a:r>
          </a:p>
          <a:p>
            <a:pPr>
              <a:buNone/>
            </a:pPr>
            <a:r>
              <a:rPr lang="ru-RU" sz="2000" b="1" dirty="0" smtClean="0">
                <a:solidFill>
                  <a:srgbClr val="002060"/>
                </a:solidFill>
              </a:rPr>
              <a:t>искрящиеся на солнце, они  и </a:t>
            </a:r>
          </a:p>
          <a:p>
            <a:pPr>
              <a:buNone/>
            </a:pPr>
            <a:r>
              <a:rPr lang="ru-RU" sz="2000" b="1" dirty="0" smtClean="0">
                <a:solidFill>
                  <a:srgbClr val="002060"/>
                </a:solidFill>
              </a:rPr>
              <a:t>привлекают насекомых. И как только </a:t>
            </a:r>
          </a:p>
          <a:p>
            <a:pPr>
              <a:buNone/>
            </a:pPr>
            <a:r>
              <a:rPr lang="ru-RU" sz="2000" b="1" dirty="0" smtClean="0">
                <a:solidFill>
                  <a:srgbClr val="002060"/>
                </a:solidFill>
              </a:rPr>
              <a:t>муха или кто-то другой попадает на </a:t>
            </a:r>
          </a:p>
          <a:p>
            <a:pPr>
              <a:buNone/>
            </a:pPr>
            <a:r>
              <a:rPr lang="ru-RU" sz="2000" b="1" dirty="0" smtClean="0">
                <a:solidFill>
                  <a:srgbClr val="002060"/>
                </a:solidFill>
              </a:rPr>
              <a:t>лист, начинается выделение липкой </a:t>
            </a:r>
          </a:p>
          <a:p>
            <a:pPr>
              <a:buNone/>
            </a:pPr>
            <a:r>
              <a:rPr lang="ru-RU" sz="2000" b="1" dirty="0" smtClean="0">
                <a:solidFill>
                  <a:srgbClr val="002060"/>
                </a:solidFill>
              </a:rPr>
              <a:t>слизи, которое приклеивает жертву </a:t>
            </a:r>
          </a:p>
          <a:p>
            <a:pPr>
              <a:buNone/>
            </a:pPr>
            <a:r>
              <a:rPr lang="ru-RU" sz="2000" b="1" dirty="0" smtClean="0">
                <a:solidFill>
                  <a:srgbClr val="002060"/>
                </a:solidFill>
              </a:rPr>
              <a:t>окончательно. Всё происходит не </a:t>
            </a:r>
          </a:p>
          <a:p>
            <a:pPr>
              <a:buNone/>
            </a:pPr>
            <a:r>
              <a:rPr lang="ru-RU" sz="2000" b="1" dirty="0" smtClean="0">
                <a:solidFill>
                  <a:srgbClr val="002060"/>
                </a:solidFill>
              </a:rPr>
              <a:t>очень быстро, но надёжно – чем </a:t>
            </a:r>
          </a:p>
          <a:p>
            <a:pPr>
              <a:buNone/>
            </a:pPr>
            <a:r>
              <a:rPr lang="ru-RU" sz="2000" b="1" dirty="0" smtClean="0">
                <a:solidFill>
                  <a:srgbClr val="002060"/>
                </a:solidFill>
              </a:rPr>
              <a:t>сильнее барахтается насекомое, тем </a:t>
            </a:r>
          </a:p>
          <a:p>
            <a:pPr>
              <a:buNone/>
            </a:pPr>
            <a:r>
              <a:rPr lang="ru-RU" sz="2000" b="1" dirty="0" smtClean="0">
                <a:solidFill>
                  <a:srgbClr val="002060"/>
                </a:solidFill>
              </a:rPr>
              <a:t>быстрее приклеивается.</a:t>
            </a:r>
            <a:endParaRPr lang="ru-RU" sz="2000" b="1" dirty="0">
              <a:solidFill>
                <a:srgbClr val="00206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304800" y="457200"/>
            <a:ext cx="8686800" cy="542908"/>
          </a:xfrm>
        </p:spPr>
        <p:txBody>
          <a:bodyPr>
            <a:normAutofit fontScale="90000"/>
          </a:bodyPr>
          <a:lstStyle/>
          <a:p>
            <a:pPr algn="ctr"/>
            <a:r>
              <a:rPr lang="ru-RU" b="1" dirty="0" smtClean="0">
                <a:solidFill>
                  <a:srgbClr val="0070C0"/>
                </a:solidFill>
              </a:rPr>
              <a:t>Загадочные  запахи</a:t>
            </a:r>
            <a:endParaRPr lang="ru-RU" b="1" dirty="0">
              <a:solidFill>
                <a:srgbClr val="0070C0"/>
              </a:solidFill>
            </a:endParaRPr>
          </a:p>
        </p:txBody>
      </p:sp>
      <p:sp>
        <p:nvSpPr>
          <p:cNvPr id="6" name="Содержимое 5"/>
          <p:cNvSpPr>
            <a:spLocks noGrp="1"/>
          </p:cNvSpPr>
          <p:nvPr>
            <p:ph idx="1"/>
          </p:nvPr>
        </p:nvSpPr>
        <p:spPr>
          <a:xfrm>
            <a:off x="304800" y="1428736"/>
            <a:ext cx="8686800" cy="4651389"/>
          </a:xfrm>
        </p:spPr>
        <p:style>
          <a:lnRef idx="2">
            <a:schemeClr val="accent1"/>
          </a:lnRef>
          <a:fillRef idx="1">
            <a:schemeClr val="lt1"/>
          </a:fillRef>
          <a:effectRef idx="0">
            <a:schemeClr val="accent1"/>
          </a:effectRef>
          <a:fontRef idx="minor">
            <a:schemeClr val="dk1"/>
          </a:fontRef>
        </p:style>
        <p:txBody>
          <a:bodyPr>
            <a:normAutofit/>
          </a:bodyPr>
          <a:lstStyle/>
          <a:p>
            <a:r>
              <a:rPr lang="ru-RU" sz="2400" b="1" dirty="0" smtClean="0">
                <a:solidFill>
                  <a:srgbClr val="002060"/>
                </a:solidFill>
              </a:rPr>
              <a:t>Безусловно пахнут не все растения. Большинство из них не имеет своего специфического и тем более стойкого запаха. Сильный и долго сохраняющийся запах присущ в основном тропическим и субтропическим растениям. У одних он приятный, у других – отталкивающий, зловонный. Есть даже деревья с запахом, смертельным для человека и животных. Одним растениям запах служит для привлечения опылителей, другим – для отпугивания врагов.</a:t>
            </a:r>
          </a:p>
          <a:p>
            <a:r>
              <a:rPr lang="ru-RU" sz="2400" b="1" dirty="0" smtClean="0">
                <a:solidFill>
                  <a:srgbClr val="002060"/>
                </a:solidFill>
              </a:rPr>
              <a:t>Благовония, полученные из различных растений в огромных количествах продавались во всех странах  Древнего мира и приносили жителям  Аравии богатства, сопоставимые с богатством современных нефтяных королей.</a:t>
            </a:r>
            <a:endParaRPr lang="ru-RU" sz="2400" b="1" dirty="0">
              <a:solidFill>
                <a:srgbClr val="002060"/>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285728"/>
            <a:ext cx="8686800" cy="785818"/>
          </a:xfrm>
        </p:spPr>
        <p:txBody>
          <a:bodyPr>
            <a:noAutofit/>
          </a:bodyPr>
          <a:lstStyle/>
          <a:p>
            <a:pPr algn="ctr"/>
            <a:r>
              <a:rPr lang="ru-RU" sz="4000" b="1" dirty="0" err="1" smtClean="0">
                <a:solidFill>
                  <a:schemeClr val="accent2">
                    <a:lumMod val="75000"/>
                  </a:schemeClr>
                </a:solidFill>
              </a:rPr>
              <a:t>Аморфофаллус</a:t>
            </a:r>
            <a:r>
              <a:rPr lang="ru-RU" sz="4000" b="1" dirty="0" smtClean="0">
                <a:solidFill>
                  <a:schemeClr val="accent2">
                    <a:lumMod val="75000"/>
                  </a:schemeClr>
                </a:solidFill>
              </a:rPr>
              <a:t>  титанический</a:t>
            </a:r>
            <a:endParaRPr lang="ru-RU" sz="4000" b="1" dirty="0">
              <a:solidFill>
                <a:schemeClr val="accent2">
                  <a:lumMod val="75000"/>
                </a:schemeClr>
              </a:solidFill>
            </a:endParaRPr>
          </a:p>
        </p:txBody>
      </p:sp>
      <p:pic>
        <p:nvPicPr>
          <p:cNvPr id="4" name="Содержимое 3" descr="Аморфофаллус.jpg"/>
          <p:cNvPicPr>
            <a:picLocks noGrp="1" noChangeAspect="1"/>
          </p:cNvPicPr>
          <p:nvPr>
            <p:ph sz="half" idx="1"/>
          </p:nvPr>
        </p:nvPicPr>
        <p:blipFill>
          <a:blip r:embed="rId2"/>
          <a:stretch>
            <a:fillRect/>
          </a:stretch>
        </p:blipFill>
        <p:spPr>
          <a:xfrm>
            <a:off x="285720" y="1428736"/>
            <a:ext cx="3857652" cy="464347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Содержимое 4"/>
          <p:cNvSpPr>
            <a:spLocks noGrp="1"/>
          </p:cNvSpPr>
          <p:nvPr>
            <p:ph sz="half" idx="2"/>
          </p:nvPr>
        </p:nvSpPr>
        <p:spPr>
          <a:xfrm>
            <a:off x="4286248" y="1214422"/>
            <a:ext cx="4705352" cy="5110178"/>
          </a:xfrm>
        </p:spPr>
        <p:txBody>
          <a:bodyPr>
            <a:normAutofit fontScale="85000" lnSpcReduction="20000"/>
          </a:bodyPr>
          <a:lstStyle/>
          <a:p>
            <a:pPr algn="just">
              <a:buNone/>
            </a:pPr>
            <a:r>
              <a:rPr lang="ru-RU" sz="2500" b="1" dirty="0" smtClean="0">
                <a:solidFill>
                  <a:srgbClr val="002060"/>
                </a:solidFill>
              </a:rPr>
              <a:t>     На острове Суматра растёт это необычное тропическое растение. Оно образует один громадный клубень весом более 23 кг., одно соцветие размером в человеческий рост и имеет один стеблевидный лист высотой до 5 м. Уникальность этого растения заключается в зловонии, которое от него исходит. Человек не может оставаться с ним более чем на время задержки дыхания. Ухаживать за таким цветком можно только в противогазах. Как и все вонючие растения опыляется только мухами, которые принимают его за разлагающийся труп. Кроме мух ещё землеройками. Его клубни можно употреблять в пищу</a:t>
            </a:r>
            <a:r>
              <a:rPr lang="ru-RU" sz="2400" b="1" dirty="0" smtClean="0">
                <a:solidFill>
                  <a:srgbClr val="002060"/>
                </a:solidFill>
              </a:rPr>
              <a:t>.</a:t>
            </a:r>
            <a:endParaRPr lang="ru-RU" sz="2400" b="1" dirty="0">
              <a:solidFill>
                <a:srgbClr val="002060"/>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457200"/>
            <a:ext cx="8686800" cy="614346"/>
          </a:xfrm>
        </p:spPr>
        <p:txBody>
          <a:bodyPr>
            <a:noAutofit/>
          </a:bodyPr>
          <a:lstStyle/>
          <a:p>
            <a:pPr algn="ctr"/>
            <a:r>
              <a:rPr lang="ru-RU" b="1" dirty="0" smtClean="0">
                <a:solidFill>
                  <a:srgbClr val="0070C0"/>
                </a:solidFill>
              </a:rPr>
              <a:t>Раффлезия  Арнольда</a:t>
            </a:r>
            <a:endParaRPr lang="ru-RU" b="1" dirty="0">
              <a:solidFill>
                <a:srgbClr val="0070C0"/>
              </a:solidFill>
            </a:endParaRPr>
          </a:p>
        </p:txBody>
      </p:sp>
      <p:pic>
        <p:nvPicPr>
          <p:cNvPr id="4" name="Содержимое 3" descr="Раффлезия.jpg"/>
          <p:cNvPicPr>
            <a:picLocks noGrp="1" noChangeAspect="1"/>
          </p:cNvPicPr>
          <p:nvPr>
            <p:ph sz="half" idx="1"/>
          </p:nvPr>
        </p:nvPicPr>
        <p:blipFill>
          <a:blip r:embed="rId2"/>
          <a:stretch>
            <a:fillRect/>
          </a:stretch>
        </p:blipFill>
        <p:spPr>
          <a:xfrm>
            <a:off x="285720" y="1357298"/>
            <a:ext cx="3929090" cy="442915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Содержимое 4"/>
          <p:cNvSpPr>
            <a:spLocks noGrp="1"/>
          </p:cNvSpPr>
          <p:nvPr>
            <p:ph sz="half" idx="2"/>
          </p:nvPr>
        </p:nvSpPr>
        <p:spPr>
          <a:xfrm>
            <a:off x="4286248" y="1285860"/>
            <a:ext cx="4705352" cy="5038740"/>
          </a:xfrm>
        </p:spPr>
        <p:txBody>
          <a:bodyPr>
            <a:normAutofit fontScale="92500" lnSpcReduction="20000"/>
          </a:bodyPr>
          <a:lstStyle/>
          <a:p>
            <a:pPr>
              <a:buNone/>
            </a:pPr>
            <a:r>
              <a:rPr lang="ru-RU" sz="2400" b="1" dirty="0" smtClean="0">
                <a:solidFill>
                  <a:srgbClr val="002060"/>
                </a:solidFill>
              </a:rPr>
              <a:t>     В тропических лесах острова Суматры растёт самый большой цветок в мире – раффлезия Арнольда. Красный мясистый, с гнилостными запахом, он бывает иногда больше метра в диаметре. У цветка нет ни побегов, ни листьев, ни стеблей, они превратились в клеточные нити и вросли в ствол растения, за счёт которого и существует этот колоссальный цветок. Опыляется мухами, трупный запах  и зловоние </a:t>
            </a:r>
            <a:r>
              <a:rPr lang="ru-RU" sz="2600" b="1" dirty="0" smtClean="0">
                <a:solidFill>
                  <a:srgbClr val="002060"/>
                </a:solidFill>
              </a:rPr>
              <a:t>привлекает  насекомых, </a:t>
            </a:r>
            <a:r>
              <a:rPr lang="ru-RU" sz="2400" b="1" dirty="0" smtClean="0">
                <a:solidFill>
                  <a:srgbClr val="002060"/>
                </a:solidFill>
              </a:rPr>
              <a:t>стремящихся отложить яйца. Раффлезия является примером высшего паразитизма среди растений.</a:t>
            </a:r>
            <a:endParaRPr lang="ru-RU" sz="2400" b="1" dirty="0">
              <a:solidFill>
                <a:srgbClr val="002060"/>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301752" y="457200"/>
            <a:ext cx="8686800" cy="614346"/>
          </a:xfrm>
        </p:spPr>
        <p:txBody>
          <a:bodyPr>
            <a:noAutofit/>
          </a:bodyPr>
          <a:lstStyle/>
          <a:p>
            <a:pPr algn="ctr"/>
            <a:r>
              <a:rPr lang="ru-RU" b="1" dirty="0" smtClean="0">
                <a:solidFill>
                  <a:srgbClr val="0070C0"/>
                </a:solidFill>
              </a:rPr>
              <a:t>Вельвичия</a:t>
            </a:r>
            <a:r>
              <a:rPr lang="ru-RU" b="1" dirty="0" smtClean="0"/>
              <a:t>  </a:t>
            </a:r>
            <a:r>
              <a:rPr lang="ru-RU" b="1" dirty="0" smtClean="0">
                <a:solidFill>
                  <a:srgbClr val="0070C0"/>
                </a:solidFill>
              </a:rPr>
              <a:t>удивительная</a:t>
            </a:r>
            <a:endParaRPr lang="ru-RU" b="1" dirty="0">
              <a:solidFill>
                <a:srgbClr val="0070C0"/>
              </a:solidFill>
            </a:endParaRPr>
          </a:p>
        </p:txBody>
      </p:sp>
      <p:pic>
        <p:nvPicPr>
          <p:cNvPr id="4" name="Содержимое 3" descr="вельвичия.jpg"/>
          <p:cNvPicPr>
            <a:picLocks noGrp="1" noChangeAspect="1"/>
          </p:cNvPicPr>
          <p:nvPr>
            <p:ph sz="half" idx="1"/>
          </p:nvPr>
        </p:nvPicPr>
        <p:blipFill>
          <a:blip r:embed="rId2"/>
          <a:stretch>
            <a:fillRect/>
          </a:stretch>
        </p:blipFill>
        <p:spPr>
          <a:xfrm>
            <a:off x="285720" y="1571612"/>
            <a:ext cx="3500462" cy="435771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Содержимое 5"/>
          <p:cNvSpPr>
            <a:spLocks noGrp="1"/>
          </p:cNvSpPr>
          <p:nvPr>
            <p:ph sz="half" idx="2"/>
          </p:nvPr>
        </p:nvSpPr>
        <p:spPr>
          <a:xfrm>
            <a:off x="4143372" y="1428736"/>
            <a:ext cx="4848228" cy="4895864"/>
          </a:xfrm>
        </p:spPr>
        <p:txBody>
          <a:bodyPr>
            <a:normAutofit fontScale="92500"/>
          </a:bodyPr>
          <a:lstStyle/>
          <a:p>
            <a:pPr algn="just">
              <a:buNone/>
            </a:pPr>
            <a:r>
              <a:rPr lang="ru-RU" sz="2400" b="1" dirty="0" smtClean="0">
                <a:solidFill>
                  <a:srgbClr val="002060"/>
                </a:solidFill>
              </a:rPr>
              <a:t>     Растение «Королева», пустыни  растёт, где прогревание воздуха более 40 градусов, где месяцы, годы не бывает дождей. В высоту  достигает 50 см. Длина главного корня до 3-х метров. За всю крайне долгую её  жизнь (более 2тыс. лет) у неё вырастает только два главных листа и ежегодно они добавляют от 8 до15 см. Ветер разделяет листья на ленты, что придаёт ей жутковатый вид. Листва никогда не  опадает, её называют самой живучей на планете</a:t>
            </a:r>
            <a:r>
              <a:rPr lang="ru-RU" sz="2400" dirty="0" smtClean="0">
                <a:solidFill>
                  <a:srgbClr val="002060"/>
                </a:solidFill>
              </a:rPr>
              <a:t>.</a:t>
            </a:r>
            <a:endParaRPr lang="ru-RU" sz="2400" dirty="0">
              <a:solidFill>
                <a:srgbClr val="002060"/>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301752" y="457200"/>
            <a:ext cx="8686800" cy="614346"/>
          </a:xfrm>
        </p:spPr>
        <p:txBody>
          <a:bodyPr>
            <a:noAutofit/>
          </a:bodyPr>
          <a:lstStyle/>
          <a:p>
            <a:pPr algn="ctr"/>
            <a:r>
              <a:rPr lang="ru-RU" sz="4400" b="1" dirty="0" smtClean="0">
                <a:solidFill>
                  <a:srgbClr val="0070C0"/>
                </a:solidFill>
              </a:rPr>
              <a:t>Драконов  фрукт</a:t>
            </a:r>
            <a:endParaRPr lang="ru-RU" sz="4400" b="1" dirty="0">
              <a:solidFill>
                <a:srgbClr val="0070C0"/>
              </a:solidFill>
            </a:endParaRPr>
          </a:p>
        </p:txBody>
      </p:sp>
      <p:pic>
        <p:nvPicPr>
          <p:cNvPr id="8" name="Содержимое 7" descr="драконовый фрукт.jpg"/>
          <p:cNvPicPr>
            <a:picLocks noGrp="1" noChangeAspect="1"/>
          </p:cNvPicPr>
          <p:nvPr>
            <p:ph sz="half" idx="1"/>
          </p:nvPr>
        </p:nvPicPr>
        <p:blipFill>
          <a:blip r:embed="rId2"/>
          <a:stretch>
            <a:fillRect/>
          </a:stretch>
        </p:blipFill>
        <p:spPr>
          <a:xfrm>
            <a:off x="357158" y="1785926"/>
            <a:ext cx="4191000" cy="388366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Содержимое 4"/>
          <p:cNvSpPr>
            <a:spLocks noGrp="1"/>
          </p:cNvSpPr>
          <p:nvPr>
            <p:ph sz="half" idx="2"/>
          </p:nvPr>
        </p:nvSpPr>
        <p:spPr>
          <a:xfrm>
            <a:off x="4648200" y="1285860"/>
            <a:ext cx="4343400" cy="5038740"/>
          </a:xfrm>
        </p:spPr>
        <p:txBody>
          <a:bodyPr>
            <a:normAutofit lnSpcReduction="10000"/>
          </a:bodyPr>
          <a:lstStyle/>
          <a:p>
            <a:pPr algn="just">
              <a:buNone/>
            </a:pPr>
            <a:r>
              <a:rPr lang="ru-RU" sz="2000" b="1" dirty="0" smtClean="0">
                <a:solidFill>
                  <a:srgbClr val="002060"/>
                </a:solidFill>
              </a:rPr>
              <a:t>    Это кустистый древовидный кактус («колючая груша»), на концах стеблей которого созревают сочные плоды. Цветки на нём появляются строго в первый и пятнадцатый день месяца. Цвет мякоти плода белый, </a:t>
            </a:r>
            <a:r>
              <a:rPr lang="ru-RU" sz="2000" b="1" dirty="0" err="1" smtClean="0">
                <a:solidFill>
                  <a:srgbClr val="002060"/>
                </a:solidFill>
              </a:rPr>
              <a:t>розовый</a:t>
            </a:r>
            <a:r>
              <a:rPr lang="ru-RU" sz="2000" b="1" dirty="0" smtClean="0">
                <a:solidFill>
                  <a:srgbClr val="002060"/>
                </a:solidFill>
              </a:rPr>
              <a:t>, пурпурный. Мякоть плодов наполнена маленькими чёрными семечками, которые принято вычищать. Первое упоминание о необычном фрукте </a:t>
            </a:r>
            <a:r>
              <a:rPr lang="ru-RU" sz="2000" b="1" dirty="0" err="1" smtClean="0">
                <a:solidFill>
                  <a:srgbClr val="002060"/>
                </a:solidFill>
              </a:rPr>
              <a:t>Питахайя</a:t>
            </a:r>
            <a:r>
              <a:rPr lang="ru-RU" sz="2000" b="1" dirty="0" smtClean="0">
                <a:solidFill>
                  <a:srgbClr val="002060"/>
                </a:solidFill>
              </a:rPr>
              <a:t> встречается у ацтеков и относится к 13 веку. Сейчас её выращивают в Южной Америке, Вьетнаме, Израиле. Используют в кулинарии. Сок её добавляют в состав конфет, мороженного, йогуртов</a:t>
            </a:r>
            <a:r>
              <a:rPr lang="ru-RU" sz="2000" dirty="0" smtClean="0"/>
              <a:t>.</a:t>
            </a:r>
            <a:endParaRPr lang="ru-RU" sz="20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301752" y="457200"/>
            <a:ext cx="8686800" cy="614346"/>
          </a:xfrm>
        </p:spPr>
        <p:txBody>
          <a:bodyPr>
            <a:noAutofit/>
          </a:bodyPr>
          <a:lstStyle/>
          <a:p>
            <a:pPr algn="ctr"/>
            <a:r>
              <a:rPr lang="ru-RU" b="1" dirty="0" smtClean="0">
                <a:solidFill>
                  <a:srgbClr val="0070C0"/>
                </a:solidFill>
              </a:rPr>
              <a:t>Крапивное  дерево</a:t>
            </a:r>
            <a:endParaRPr lang="ru-RU" b="1" dirty="0">
              <a:solidFill>
                <a:srgbClr val="0070C0"/>
              </a:solidFill>
            </a:endParaRPr>
          </a:p>
        </p:txBody>
      </p:sp>
      <p:pic>
        <p:nvPicPr>
          <p:cNvPr id="8" name="Содержимое 7" descr="новозеландское крапмвное дерево.jpg"/>
          <p:cNvPicPr>
            <a:picLocks noGrp="1" noChangeAspect="1"/>
          </p:cNvPicPr>
          <p:nvPr>
            <p:ph sz="half" idx="1"/>
          </p:nvPr>
        </p:nvPicPr>
        <p:blipFill>
          <a:blip r:embed="rId2"/>
          <a:stretch>
            <a:fillRect/>
          </a:stretch>
        </p:blipFill>
        <p:spPr>
          <a:xfrm>
            <a:off x="214282" y="1357298"/>
            <a:ext cx="4089026" cy="464347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Содержимое 4"/>
          <p:cNvSpPr>
            <a:spLocks noGrp="1"/>
          </p:cNvSpPr>
          <p:nvPr>
            <p:ph sz="half" idx="2"/>
          </p:nvPr>
        </p:nvSpPr>
        <p:spPr>
          <a:xfrm>
            <a:off x="4429124" y="1357298"/>
            <a:ext cx="4562476" cy="4643470"/>
          </a:xfrm>
        </p:spPr>
        <p:txBody>
          <a:bodyPr>
            <a:normAutofit fontScale="85000" lnSpcReduction="10000"/>
          </a:bodyPr>
          <a:lstStyle/>
          <a:p>
            <a:pPr>
              <a:buNone/>
            </a:pPr>
            <a:r>
              <a:rPr lang="ru-RU" sz="2400" b="1" dirty="0" smtClean="0">
                <a:solidFill>
                  <a:srgbClr val="002060"/>
                </a:solidFill>
              </a:rPr>
              <a:t>      Гигантское жгучее дерево, растёт в лесах Южной Африки. Некоторые деревья достигают трёх метров в диаметре. Местные жители стараются не подходить к ним близко, так как молодые листья и веточки дерева покрыты жалящими волосками, которые при малейшем прикосновении к ним впрыскивают под кожу муравьиную кислоту, вызывающую сильную боль, которая может ощущаться в течение нескольких месяцев. Высушенные листья этого дерева, если их понюхать, вызывают сильное, долго не проходящее чихание</a:t>
            </a:r>
            <a:r>
              <a:rPr lang="ru-RU" sz="2400" dirty="0" smtClean="0"/>
              <a:t>.</a:t>
            </a:r>
            <a:endParaRPr lang="ru-RU" sz="24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457200"/>
            <a:ext cx="8686800" cy="542908"/>
          </a:xfrm>
        </p:spPr>
        <p:txBody>
          <a:bodyPr>
            <a:noAutofit/>
          </a:bodyPr>
          <a:lstStyle/>
          <a:p>
            <a:pPr algn="ctr"/>
            <a:r>
              <a:rPr lang="ru-RU" b="1" dirty="0" smtClean="0">
                <a:solidFill>
                  <a:srgbClr val="0070C0"/>
                </a:solidFill>
              </a:rPr>
              <a:t>Виктория  королевская</a:t>
            </a:r>
            <a:endParaRPr lang="ru-RU" b="1" dirty="0">
              <a:solidFill>
                <a:srgbClr val="0070C0"/>
              </a:solidFill>
            </a:endParaRPr>
          </a:p>
        </p:txBody>
      </p:sp>
      <p:sp>
        <p:nvSpPr>
          <p:cNvPr id="3" name="Содержимое 2"/>
          <p:cNvSpPr>
            <a:spLocks noGrp="1"/>
          </p:cNvSpPr>
          <p:nvPr>
            <p:ph sz="half" idx="1"/>
          </p:nvPr>
        </p:nvSpPr>
        <p:spPr>
          <a:xfrm>
            <a:off x="0" y="1071546"/>
            <a:ext cx="4500562" cy="5643602"/>
          </a:xfrm>
        </p:spPr>
        <p:txBody>
          <a:bodyPr>
            <a:noAutofit/>
          </a:bodyPr>
          <a:lstStyle/>
          <a:p>
            <a:pPr algn="just">
              <a:buNone/>
            </a:pPr>
            <a:r>
              <a:rPr lang="ru-RU" sz="1800" b="1" dirty="0" smtClean="0">
                <a:solidFill>
                  <a:srgbClr val="002060"/>
                </a:solidFill>
              </a:rPr>
              <a:t>       Виктория, растение — из семейства кувшинковых. Оно открыто лет 30 тому назад  в р. Амазонке. Это гигантское водяное растение. Плавучие листья, выходящие из столетнего корневища, погруженного в подводном иле, почти круглой формы и снабжены длинными черешками. Они иногда бывают двух метров в диаметре и могут выдерживать вес ребёнка. Края их сначала загнуты вверх, а затем расправляются. Большие цветы бывают в 30 см.  ширины и больше; состоят из очень большого числа лепестков. Распускаются вечером и даже ночью; сначала они белые, затем розовеют, а под конец становятся в центре пурпуровыми. Семена употребляются на родине растения в пищу под именем водяного маиса.</a:t>
            </a:r>
            <a:endParaRPr lang="ru-RU" sz="1800" b="1" dirty="0">
              <a:solidFill>
                <a:srgbClr val="002060"/>
              </a:solidFill>
            </a:endParaRPr>
          </a:p>
        </p:txBody>
      </p:sp>
      <p:pic>
        <p:nvPicPr>
          <p:cNvPr id="5" name="Содержимое 4" descr="http://do.gendocs.ru/pars_docs/tw_refs/369/368042/368042_html_m2c3e0dbc.jpg"/>
          <p:cNvPicPr>
            <a:picLocks noGrp="1"/>
          </p:cNvPicPr>
          <p:nvPr>
            <p:ph sz="half" idx="2"/>
          </p:nvPr>
        </p:nvPicPr>
        <p:blipFill>
          <a:blip r:embed="rId2" cstate="print"/>
          <a:srcRect/>
          <a:stretch>
            <a:fillRect/>
          </a:stretch>
        </p:blipFill>
        <p:spPr bwMode="auto">
          <a:xfrm>
            <a:off x="4786314" y="1571612"/>
            <a:ext cx="4205286" cy="421484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301752" y="457200"/>
            <a:ext cx="8686800" cy="614346"/>
          </a:xfrm>
        </p:spPr>
        <p:txBody>
          <a:bodyPr>
            <a:noAutofit/>
          </a:bodyPr>
          <a:lstStyle/>
          <a:p>
            <a:pPr algn="ctr"/>
            <a:r>
              <a:rPr lang="ru-RU" b="1" dirty="0" smtClean="0">
                <a:solidFill>
                  <a:srgbClr val="0070C0"/>
                </a:solidFill>
              </a:rPr>
              <a:t>Тучный  молочай</a:t>
            </a:r>
            <a:endParaRPr lang="ru-RU" b="1" dirty="0">
              <a:solidFill>
                <a:srgbClr val="0070C0"/>
              </a:solidFill>
            </a:endParaRPr>
          </a:p>
        </p:txBody>
      </p:sp>
      <p:pic>
        <p:nvPicPr>
          <p:cNvPr id="4" name="Содержимое 3" descr="тучный мологчай.jpg"/>
          <p:cNvPicPr>
            <a:picLocks noGrp="1" noChangeAspect="1"/>
          </p:cNvPicPr>
          <p:nvPr>
            <p:ph sz="half" idx="1"/>
          </p:nvPr>
        </p:nvPicPr>
        <p:blipFill>
          <a:blip r:embed="rId2"/>
          <a:stretch>
            <a:fillRect/>
          </a:stretch>
        </p:blipFill>
        <p:spPr>
          <a:xfrm>
            <a:off x="214282" y="1785926"/>
            <a:ext cx="4429124" cy="378621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Содержимое 5"/>
          <p:cNvSpPr>
            <a:spLocks noGrp="1"/>
          </p:cNvSpPr>
          <p:nvPr>
            <p:ph sz="half" idx="2"/>
          </p:nvPr>
        </p:nvSpPr>
        <p:spPr>
          <a:xfrm>
            <a:off x="4286248" y="1071546"/>
            <a:ext cx="4643470" cy="5429288"/>
          </a:xfrm>
        </p:spPr>
        <p:txBody>
          <a:bodyPr>
            <a:noAutofit/>
          </a:bodyPr>
          <a:lstStyle/>
          <a:p>
            <a:pPr algn="just">
              <a:buNone/>
            </a:pPr>
            <a:r>
              <a:rPr lang="ru-RU" sz="1700" b="1" dirty="0" smtClean="0">
                <a:solidFill>
                  <a:srgbClr val="002060"/>
                </a:solidFill>
              </a:rPr>
              <a:t>      Маленькое растение, похожее на кактус,  в форме шара, напоминающее по виду камень  или зелёно-коричневый футбольный мяч, без колючек и </a:t>
            </a:r>
            <a:r>
              <a:rPr lang="ru-RU" sz="1700" b="1" dirty="0" err="1" smtClean="0">
                <a:solidFill>
                  <a:srgbClr val="002060"/>
                </a:solidFill>
              </a:rPr>
              <a:t>листьев,.но</a:t>
            </a:r>
            <a:r>
              <a:rPr lang="ru-RU" sz="1700" b="1" dirty="0" smtClean="0">
                <a:solidFill>
                  <a:srgbClr val="002060"/>
                </a:solidFill>
              </a:rPr>
              <a:t> иногда образует «ветви»  в виде странно выглядящих наборов сфер. Может вырасти до 20—30 см. высотой и до 9—10 см. в диаметре. Корень с коническим концом. Ствол обычно  8  -угольный, без ветвей, желобчатый, куполообразной или почти сферической формы, серо-зелёного, стального или коричнево-зёленого цвета, с поперечными красно-коричневыми или бледно-фиолетовыми полосами. У молодых растений округлённое тело. Рёбра вертикальные, широкие, немного поднятые над поверхностью, с промежуточными бороздами.  На вершинах рёбер имеются отдельные маленькие коричневые шишечки. Это единственный известный вид молочая с твёрдым телом и без ветвей.</a:t>
            </a:r>
          </a:p>
          <a:p>
            <a:endParaRPr lang="ru-RU" sz="1700"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0"/>
            <a:ext cx="8686800" cy="1071546"/>
          </a:xfrm>
        </p:spPr>
        <p:txBody>
          <a:bodyPr>
            <a:noAutofit/>
          </a:bodyPr>
          <a:lstStyle/>
          <a:p>
            <a:pPr algn="ctr"/>
            <a:r>
              <a:rPr lang="ru-RU" sz="4000" b="1" dirty="0" smtClean="0">
                <a:solidFill>
                  <a:srgbClr val="0070C0"/>
                </a:solidFill>
              </a:rPr>
              <a:t>Конфетное  дерево</a:t>
            </a:r>
            <a:endParaRPr lang="ru-RU" sz="4000" b="1" dirty="0">
              <a:solidFill>
                <a:srgbClr val="0070C0"/>
              </a:solidFill>
            </a:endParaRPr>
          </a:p>
        </p:txBody>
      </p:sp>
      <p:pic>
        <p:nvPicPr>
          <p:cNvPr id="8" name="Содержимое 7" descr="конфетное деревоuntitled.bmp"/>
          <p:cNvPicPr>
            <a:picLocks noGrp="1" noChangeAspect="1"/>
          </p:cNvPicPr>
          <p:nvPr>
            <p:ph sz="half" idx="1"/>
          </p:nvPr>
        </p:nvPicPr>
        <p:blipFill>
          <a:blip r:embed="rId2"/>
          <a:stretch>
            <a:fillRect/>
          </a:stretch>
        </p:blipFill>
        <p:spPr>
          <a:xfrm>
            <a:off x="500034" y="1428736"/>
            <a:ext cx="3781452" cy="466897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Содержимое 6"/>
          <p:cNvSpPr>
            <a:spLocks noGrp="1"/>
          </p:cNvSpPr>
          <p:nvPr>
            <p:ph sz="half" idx="2"/>
          </p:nvPr>
        </p:nvSpPr>
        <p:spPr>
          <a:xfrm>
            <a:off x="4648200" y="1357298"/>
            <a:ext cx="4343400" cy="5143536"/>
          </a:xfrm>
        </p:spPr>
        <p:txBody>
          <a:bodyPr>
            <a:normAutofit/>
          </a:bodyPr>
          <a:lstStyle/>
          <a:p>
            <a:pPr algn="just">
              <a:buNone/>
            </a:pPr>
            <a:r>
              <a:rPr lang="ru-RU" sz="2400" b="1" dirty="0" smtClean="0">
                <a:solidFill>
                  <a:srgbClr val="002060"/>
                </a:solidFill>
              </a:rPr>
              <a:t>    Растёт в субтропиках Китая и Японии. Плоды его сухи и несъедобны, зато закрученная спирально ось держащего их соцветия сочная и мясистая. Но вкус этой «конфеты» на любителя – он напоминает кисловатый изюм. Может быть, поэтому конфетное дерево называют ещё и японским изюмным деревом.</a:t>
            </a:r>
            <a:endParaRPr lang="ru-RU" sz="2400" b="1" dirty="0">
              <a:solidFill>
                <a:srgbClr val="002060"/>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7"/>
          <p:cNvSpPr>
            <a:spLocks noGrp="1"/>
          </p:cNvSpPr>
          <p:nvPr>
            <p:ph type="title"/>
          </p:nvPr>
        </p:nvSpPr>
        <p:spPr>
          <a:xfrm>
            <a:off x="301752" y="357166"/>
            <a:ext cx="8686800" cy="714380"/>
          </a:xfrm>
        </p:spPr>
        <p:txBody>
          <a:bodyPr>
            <a:noAutofit/>
          </a:bodyPr>
          <a:lstStyle/>
          <a:p>
            <a:pPr algn="ctr"/>
            <a:r>
              <a:rPr lang="ru-RU" sz="4400" b="1" dirty="0" smtClean="0">
                <a:solidFill>
                  <a:srgbClr val="0070C0"/>
                </a:solidFill>
              </a:rPr>
              <a:t>Баньян</a:t>
            </a:r>
            <a:endParaRPr lang="ru-RU" sz="4400" b="1" dirty="0">
              <a:solidFill>
                <a:srgbClr val="0070C0"/>
              </a:solidFill>
            </a:endParaRPr>
          </a:p>
        </p:txBody>
      </p:sp>
      <p:pic>
        <p:nvPicPr>
          <p:cNvPr id="14" name="Содержимое 13" descr="баньян.jpg"/>
          <p:cNvPicPr>
            <a:picLocks noGrp="1" noChangeAspect="1"/>
          </p:cNvPicPr>
          <p:nvPr>
            <p:ph sz="half" idx="1"/>
          </p:nvPr>
        </p:nvPicPr>
        <p:blipFill>
          <a:blip r:embed="rId2"/>
          <a:stretch>
            <a:fillRect/>
          </a:stretch>
        </p:blipFill>
        <p:spPr>
          <a:xfrm>
            <a:off x="214282" y="1500174"/>
            <a:ext cx="4281518" cy="435771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2" name="Содержимое 11"/>
          <p:cNvSpPr>
            <a:spLocks noGrp="1"/>
          </p:cNvSpPr>
          <p:nvPr>
            <p:ph sz="half" idx="2"/>
          </p:nvPr>
        </p:nvSpPr>
        <p:spPr>
          <a:xfrm>
            <a:off x="4286248" y="1142984"/>
            <a:ext cx="4572032" cy="5357850"/>
          </a:xfrm>
        </p:spPr>
        <p:txBody>
          <a:bodyPr>
            <a:normAutofit fontScale="25000" lnSpcReduction="20000"/>
          </a:bodyPr>
          <a:lstStyle/>
          <a:p>
            <a:pPr algn="just">
              <a:buNone/>
              <a:defRPr/>
            </a:pPr>
            <a:r>
              <a:rPr lang="ru-RU" sz="8000" b="1" dirty="0" smtClean="0">
                <a:solidFill>
                  <a:srgbClr val="002060"/>
                </a:solidFill>
              </a:rPr>
              <a:t>     Оказывается, что на землях Индии одно дерево образует собой целый лес ! Баньян, или, как его еще называют, дерево-лес, имеет не один, а тысячи стволов. В его центре находится главный ствол, от него вырастают толстые побеги, от этих побегов вниз тянутся ответвления, которые, достигнув почвы, укореняются. После этого они начинают расти в толщину, и впоследствии вторичные стволы становятся похожими на главный ствол, и уже от них отходят новые побеги. Так продолжается до бесконечности. Один из самых старых баньянов растет в Индии уже больше 3 тысяч лет и состоит из 3 тысяч маленьких и 3 тысяч больших стволов высотой больше 60 метров каждый.</a:t>
            </a:r>
          </a:p>
          <a:p>
            <a:endParaRPr lang="ru-RU"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304800" y="457200"/>
            <a:ext cx="8686800" cy="614346"/>
          </a:xfrm>
        </p:spPr>
        <p:txBody>
          <a:bodyPr>
            <a:normAutofit/>
          </a:bodyPr>
          <a:lstStyle/>
          <a:p>
            <a:pPr algn="ctr"/>
            <a:r>
              <a:rPr lang="ru-RU" sz="2400" dirty="0" smtClean="0">
                <a:solidFill>
                  <a:srgbClr val="0070C0"/>
                </a:solidFill>
              </a:rPr>
              <a:t>Толстые побеги  и ответвления баньяна</a:t>
            </a:r>
            <a:endParaRPr lang="ru-RU" sz="2400" dirty="0">
              <a:solidFill>
                <a:srgbClr val="0070C0"/>
              </a:solidFill>
            </a:endParaRPr>
          </a:p>
        </p:txBody>
      </p:sp>
      <p:pic>
        <p:nvPicPr>
          <p:cNvPr id="4" name="Содержимое 3" descr="354222.jpg"/>
          <p:cNvPicPr>
            <a:picLocks noGrp="1" noChangeAspect="1"/>
          </p:cNvPicPr>
          <p:nvPr>
            <p:ph idx="1"/>
          </p:nvPr>
        </p:nvPicPr>
        <p:blipFill>
          <a:blip r:embed="rId2"/>
          <a:srcRect/>
          <a:stretch>
            <a:fillRect/>
          </a:stretch>
        </p:blipFill>
        <p:spPr bwMode="auto">
          <a:xfrm>
            <a:off x="1251605" y="1554163"/>
            <a:ext cx="6793189" cy="45259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301752" y="0"/>
            <a:ext cx="8686800" cy="1071546"/>
          </a:xfrm>
        </p:spPr>
        <p:txBody>
          <a:bodyPr>
            <a:noAutofit/>
          </a:bodyPr>
          <a:lstStyle/>
          <a:p>
            <a:pPr algn="ctr"/>
            <a:r>
              <a:rPr lang="ru-RU" sz="4800" b="1" dirty="0" smtClean="0">
                <a:solidFill>
                  <a:srgbClr val="0070C0"/>
                </a:solidFill>
              </a:rPr>
              <a:t>Баобаб</a:t>
            </a:r>
            <a:endParaRPr lang="ru-RU" sz="4800" b="1" dirty="0">
              <a:solidFill>
                <a:srgbClr val="0070C0"/>
              </a:solidFill>
            </a:endParaRPr>
          </a:p>
        </p:txBody>
      </p:sp>
      <p:pic>
        <p:nvPicPr>
          <p:cNvPr id="4" name="Содержимое 3" descr="баобаб].jpg"/>
          <p:cNvPicPr>
            <a:picLocks noGrp="1" noChangeAspect="1"/>
          </p:cNvPicPr>
          <p:nvPr>
            <p:ph sz="half" idx="1"/>
          </p:nvPr>
        </p:nvPicPr>
        <p:blipFill>
          <a:blip r:embed="rId2"/>
          <a:stretch>
            <a:fillRect/>
          </a:stretch>
        </p:blipFill>
        <p:spPr>
          <a:xfrm>
            <a:off x="214282" y="1214422"/>
            <a:ext cx="4214842" cy="514353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Содержимое 5"/>
          <p:cNvSpPr>
            <a:spLocks noGrp="1"/>
          </p:cNvSpPr>
          <p:nvPr>
            <p:ph sz="half" idx="2"/>
          </p:nvPr>
        </p:nvSpPr>
        <p:spPr>
          <a:xfrm>
            <a:off x="4071934" y="1071546"/>
            <a:ext cx="4929222" cy="5500726"/>
          </a:xfrm>
        </p:spPr>
        <p:txBody>
          <a:bodyPr>
            <a:noAutofit/>
          </a:bodyPr>
          <a:lstStyle/>
          <a:p>
            <a:pPr algn="just">
              <a:buNone/>
            </a:pPr>
            <a:r>
              <a:rPr lang="ru-RU" sz="2000" b="1" dirty="0" smtClean="0">
                <a:solidFill>
                  <a:srgbClr val="002060"/>
                </a:solidFill>
              </a:rPr>
              <a:t>      Необычное дерево, растёт в засушливых африканских просторах. Его ствол –это его водные и питательные запасы. Окружность  его 9 -10 м., высота до 18 -25 м. Наверху ствол разделяется на толстые гладкие ветки. Диаметр кроны 38-40 м. В сухое время, когда баобаб сбрасывает листья он становится похожим на дерево, торчащее корнями кверху. Сердцевина  очень рыхлая и быстро разрушается, образуя огромные полые стволы, которые жители используют для своих нужд: кладовые для зерна, резервуары для воды, убежище для путников, где могут поместиться до 40 человек.</a:t>
            </a:r>
            <a:endParaRPr lang="ru-RU" sz="2000" b="1" dirty="0">
              <a:solidFill>
                <a:srgbClr val="002060"/>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301752" y="457200"/>
            <a:ext cx="8686800" cy="614346"/>
          </a:xfrm>
        </p:spPr>
        <p:txBody>
          <a:bodyPr>
            <a:noAutofit/>
          </a:bodyPr>
          <a:lstStyle/>
          <a:p>
            <a:pPr algn="ctr"/>
            <a:r>
              <a:rPr lang="ru-RU" b="1" dirty="0" err="1" smtClean="0">
                <a:solidFill>
                  <a:srgbClr val="0070C0"/>
                </a:solidFill>
              </a:rPr>
              <a:t>Корнегия</a:t>
            </a:r>
            <a:r>
              <a:rPr lang="ru-RU" b="1" dirty="0" smtClean="0">
                <a:solidFill>
                  <a:srgbClr val="0070C0"/>
                </a:solidFill>
              </a:rPr>
              <a:t>  Гигантская</a:t>
            </a:r>
            <a:endParaRPr lang="ru-RU" b="1" dirty="0">
              <a:solidFill>
                <a:srgbClr val="0070C0"/>
              </a:solidFill>
            </a:endParaRPr>
          </a:p>
        </p:txBody>
      </p:sp>
      <p:pic>
        <p:nvPicPr>
          <p:cNvPr id="4" name="Содержимое 3" descr="карнегия гигантская.jpg"/>
          <p:cNvPicPr>
            <a:picLocks noGrp="1" noChangeAspect="1"/>
          </p:cNvPicPr>
          <p:nvPr>
            <p:ph sz="half" idx="1"/>
          </p:nvPr>
        </p:nvPicPr>
        <p:blipFill>
          <a:blip r:embed="rId2"/>
          <a:stretch>
            <a:fillRect/>
          </a:stretch>
        </p:blipFill>
        <p:spPr>
          <a:xfrm>
            <a:off x="671484" y="1285860"/>
            <a:ext cx="3543325" cy="442915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Содержимое 5"/>
          <p:cNvSpPr>
            <a:spLocks noGrp="1"/>
          </p:cNvSpPr>
          <p:nvPr>
            <p:ph sz="half" idx="2"/>
          </p:nvPr>
        </p:nvSpPr>
        <p:spPr>
          <a:xfrm>
            <a:off x="4429124" y="1285860"/>
            <a:ext cx="4562476" cy="4857784"/>
          </a:xfrm>
        </p:spPr>
        <p:txBody>
          <a:bodyPr>
            <a:normAutofit lnSpcReduction="10000"/>
          </a:bodyPr>
          <a:lstStyle/>
          <a:p>
            <a:pPr algn="just">
              <a:buNone/>
            </a:pPr>
            <a:r>
              <a:rPr lang="ru-RU" sz="2000" b="1" dirty="0" smtClean="0">
                <a:solidFill>
                  <a:srgbClr val="002060"/>
                </a:solidFill>
              </a:rPr>
              <a:t>     Или кактус </a:t>
            </a:r>
            <a:r>
              <a:rPr lang="ru-RU" sz="2000" b="1" dirty="0" err="1" smtClean="0">
                <a:solidFill>
                  <a:srgbClr val="002060"/>
                </a:solidFill>
              </a:rPr>
              <a:t>Сагуаро</a:t>
            </a:r>
            <a:r>
              <a:rPr lang="ru-RU" sz="2000" b="1" dirty="0" smtClean="0">
                <a:solidFill>
                  <a:srgbClr val="002060"/>
                </a:solidFill>
              </a:rPr>
              <a:t> – самый большой кактус – гигант вырос в Американском штате Аризона и достигает 17м. высоты. Для сравнения можно представить себе 7-этажный дом. Иголкой такого кактуса можно обороняться. Цветок кактуса является эмблемой штата Аризоны. Тычинки этого цветка настолько велики, что птицы свивают между ними гнёзда. Внутри такого кактуса вполне можно жить, слушая пение птиц. Растёт кактус медленно. За 30 лет вырастает не больше, чем на метр. Только к 75 годам становится взрослым и доживает до 150 лет</a:t>
            </a:r>
            <a:r>
              <a:rPr lang="ru-RU" sz="2000" dirty="0" smtClean="0"/>
              <a:t>.</a:t>
            </a:r>
            <a:endParaRPr lang="ru-RU" sz="20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301752" y="457200"/>
            <a:ext cx="8686800" cy="614346"/>
          </a:xfrm>
        </p:spPr>
        <p:txBody>
          <a:bodyPr>
            <a:normAutofit fontScale="90000"/>
          </a:bodyPr>
          <a:lstStyle/>
          <a:p>
            <a:pPr algn="ctr"/>
            <a:r>
              <a:rPr lang="ru-RU" b="1" dirty="0" smtClean="0">
                <a:solidFill>
                  <a:srgbClr val="0070C0"/>
                </a:solidFill>
              </a:rPr>
              <a:t>Колбасное  дерево</a:t>
            </a:r>
            <a:endParaRPr lang="ru-RU" b="1" dirty="0">
              <a:solidFill>
                <a:srgbClr val="0070C0"/>
              </a:solidFill>
            </a:endParaRPr>
          </a:p>
        </p:txBody>
      </p:sp>
      <p:pic>
        <p:nvPicPr>
          <p:cNvPr id="4" name="Содержимое 3" descr="колбасное дерево.bmp"/>
          <p:cNvPicPr>
            <a:picLocks noGrp="1" noChangeAspect="1"/>
          </p:cNvPicPr>
          <p:nvPr>
            <p:ph sz="half" idx="1"/>
          </p:nvPr>
        </p:nvPicPr>
        <p:blipFill>
          <a:blip r:embed="rId2"/>
          <a:stretch>
            <a:fillRect/>
          </a:stretch>
        </p:blipFill>
        <p:spPr>
          <a:xfrm>
            <a:off x="388794" y="1285860"/>
            <a:ext cx="3897453" cy="478634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Содержимое 5"/>
          <p:cNvSpPr>
            <a:spLocks noGrp="1"/>
          </p:cNvSpPr>
          <p:nvPr>
            <p:ph sz="half" idx="2"/>
          </p:nvPr>
        </p:nvSpPr>
        <p:spPr>
          <a:xfrm>
            <a:off x="4286248" y="1142984"/>
            <a:ext cx="4705352" cy="5500726"/>
          </a:xfrm>
        </p:spPr>
        <p:txBody>
          <a:bodyPr>
            <a:noAutofit/>
          </a:bodyPr>
          <a:lstStyle/>
          <a:p>
            <a:pPr algn="just">
              <a:buNone/>
            </a:pPr>
            <a:r>
              <a:rPr lang="ru-RU" sz="2000" b="1" dirty="0" smtClean="0">
                <a:solidFill>
                  <a:srgbClr val="002060"/>
                </a:solidFill>
              </a:rPr>
              <a:t>     Кигелия - научное название этого дерева. Когда в 19 веке европейцы увидели эти оригинальные деревья, им по началу показалось, что на ветках развешены колбаски, так похожи они были на них своей формой и окраской. К великому сожалению выяснилось, что плоды не съедобны. Но местные жители -африканцы используют плоды при приготовлении прохладительных напитков с очень необычным вкусом. Различные части дерева используют для приготовления лекарств: из коры готовят средство от укусов ядовитых змей, а измельченную в порошок кору для заживления ран.</a:t>
            </a:r>
            <a:endParaRPr lang="ru-RU" sz="2000" b="1" dirty="0">
              <a:solidFill>
                <a:srgbClr val="002060"/>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301752" y="457200"/>
            <a:ext cx="8686800" cy="614346"/>
          </a:xfrm>
        </p:spPr>
        <p:txBody>
          <a:bodyPr>
            <a:normAutofit fontScale="90000"/>
          </a:bodyPr>
          <a:lstStyle/>
          <a:p>
            <a:pPr algn="ctr"/>
            <a:r>
              <a:rPr lang="ru-RU" b="1" dirty="0" smtClean="0">
                <a:solidFill>
                  <a:srgbClr val="0070C0"/>
                </a:solidFill>
              </a:rPr>
              <a:t>Молочное  дерево</a:t>
            </a:r>
            <a:endParaRPr lang="ru-RU" b="1" dirty="0">
              <a:solidFill>
                <a:srgbClr val="0070C0"/>
              </a:solidFill>
            </a:endParaRPr>
          </a:p>
        </p:txBody>
      </p:sp>
      <p:pic>
        <p:nvPicPr>
          <p:cNvPr id="4" name="Содержимое 3" descr="молочное дерево.bmp"/>
          <p:cNvPicPr>
            <a:picLocks noGrp="1" noChangeAspect="1"/>
          </p:cNvPicPr>
          <p:nvPr>
            <p:ph sz="half" idx="1"/>
          </p:nvPr>
        </p:nvPicPr>
        <p:blipFill>
          <a:blip r:embed="rId2"/>
          <a:stretch>
            <a:fillRect/>
          </a:stretch>
        </p:blipFill>
        <p:spPr>
          <a:xfrm>
            <a:off x="214282" y="1214422"/>
            <a:ext cx="4000528" cy="450059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Содержимое 5"/>
          <p:cNvSpPr>
            <a:spLocks noGrp="1"/>
          </p:cNvSpPr>
          <p:nvPr>
            <p:ph sz="half" idx="2"/>
          </p:nvPr>
        </p:nvSpPr>
        <p:spPr>
          <a:xfrm>
            <a:off x="4000496" y="1142984"/>
            <a:ext cx="4991104" cy="5429288"/>
          </a:xfrm>
        </p:spPr>
        <p:txBody>
          <a:bodyPr>
            <a:normAutofit fontScale="25000" lnSpcReduction="20000"/>
          </a:bodyPr>
          <a:lstStyle/>
          <a:p>
            <a:pPr algn="just">
              <a:buNone/>
            </a:pPr>
            <a:endParaRPr lang="ru-RU" dirty="0" smtClean="0"/>
          </a:p>
          <a:p>
            <a:pPr algn="just">
              <a:buNone/>
            </a:pPr>
            <a:r>
              <a:rPr lang="ru-RU" sz="7200" b="1" dirty="0" smtClean="0">
                <a:solidFill>
                  <a:srgbClr val="002060"/>
                </a:solidFill>
              </a:rPr>
              <a:t>      Произрастает в Южной Америке. Молочное дерево из семейства тутовых вырастает до 30 метров в высоту и как и многие другие представители тутовых, выделяет </a:t>
            </a:r>
            <a:r>
              <a:rPr lang="ru-RU" sz="7200" b="1" dirty="0" smtClean="0">
                <a:solidFill>
                  <a:schemeClr val="tx1"/>
                </a:solidFill>
                <a:hlinkClick r:id="rId3" tooltip="Млечный сок"/>
              </a:rPr>
              <a:t>млечный сок</a:t>
            </a:r>
            <a:r>
              <a:rPr lang="ru-RU" sz="7200" b="1" dirty="0" smtClean="0">
                <a:solidFill>
                  <a:schemeClr val="tx1"/>
                </a:solidFill>
              </a:rPr>
              <a:t>, </a:t>
            </a:r>
            <a:r>
              <a:rPr lang="ru-RU" sz="7200" b="1" dirty="0" smtClean="0">
                <a:solidFill>
                  <a:srgbClr val="002060"/>
                </a:solidFill>
              </a:rPr>
              <a:t>но, в отличие от млечных соков других растений, он не </a:t>
            </a:r>
            <a:r>
              <a:rPr lang="ru-RU" sz="7200" b="1" dirty="0" smtClean="0">
                <a:solidFill>
                  <a:srgbClr val="002060"/>
                </a:solidFill>
                <a:hlinkClick r:id="rId4" tooltip="Яд"/>
              </a:rPr>
              <a:t>ядовит</a:t>
            </a:r>
            <a:r>
              <a:rPr lang="ru-RU" sz="7200" b="1" dirty="0" smtClean="0">
                <a:solidFill>
                  <a:srgbClr val="002060"/>
                </a:solidFill>
              </a:rPr>
              <a:t>, а вполне съедобен и вкусен. Состоит большей частью из воды (57 %) и растительного </a:t>
            </a:r>
            <a:r>
              <a:rPr lang="ru-RU" sz="7200" b="1" dirty="0" smtClean="0">
                <a:solidFill>
                  <a:srgbClr val="002060"/>
                </a:solidFill>
                <a:hlinkClick r:id="rId5" tooltip="Воск"/>
              </a:rPr>
              <a:t>воска</a:t>
            </a:r>
            <a:r>
              <a:rPr lang="ru-RU" sz="7200" b="1" dirty="0" smtClean="0">
                <a:solidFill>
                  <a:srgbClr val="002060"/>
                </a:solidFill>
              </a:rPr>
              <a:t> (37 %), на долю </a:t>
            </a:r>
            <a:r>
              <a:rPr lang="ru-RU" sz="7200" b="1" dirty="0" smtClean="0">
                <a:solidFill>
                  <a:srgbClr val="002060"/>
                </a:solidFill>
                <a:hlinkClick r:id="rId6" tooltip="Углеводы"/>
              </a:rPr>
              <a:t>сахаров</a:t>
            </a:r>
            <a:r>
              <a:rPr lang="ru-RU" sz="7200" b="1" dirty="0" smtClean="0">
                <a:solidFill>
                  <a:srgbClr val="002060"/>
                </a:solidFill>
              </a:rPr>
              <a:t> и смол приходится 5—6 %. В отличие от настоящего молока млечный сок молочного дерева имеет более густую вязкую консистенцию </a:t>
            </a:r>
            <a:r>
              <a:rPr lang="ru-RU" sz="7200" b="1" dirty="0" smtClean="0">
                <a:solidFill>
                  <a:srgbClr val="002060"/>
                </a:solidFill>
                <a:hlinkClick r:id="rId7" tooltip="Бальзам"/>
              </a:rPr>
              <a:t>бальзамический</a:t>
            </a:r>
            <a:r>
              <a:rPr lang="ru-RU" sz="7200" b="1" dirty="0" smtClean="0">
                <a:solidFill>
                  <a:srgbClr val="002060"/>
                </a:solidFill>
              </a:rPr>
              <a:t> аромат. Это «молоко» не портится в течение недели даже в условиях тропического климата, хорошо смешивается с водой в любых пропорциях, при этом не сворачиваясь. Оно широко употребляется местным населением в пищу как замена </a:t>
            </a:r>
            <a:r>
              <a:rPr lang="ru-RU" sz="7200" b="1" dirty="0" smtClean="0">
                <a:solidFill>
                  <a:srgbClr val="002060"/>
                </a:solidFill>
                <a:hlinkClick r:id="rId8" tooltip="Коровье молоко"/>
              </a:rPr>
              <a:t>коровьему молоку</a:t>
            </a:r>
            <a:r>
              <a:rPr lang="ru-RU" sz="7200" b="1" dirty="0" smtClean="0">
                <a:solidFill>
                  <a:srgbClr val="002060"/>
                </a:solidFill>
              </a:rPr>
              <a:t>. При кипячении на его поверхности выделяется воск, идущий на изготовление свечей и жевательной резинки.</a:t>
            </a:r>
          </a:p>
          <a:p>
            <a:pPr algn="just"/>
            <a:endParaRPr lang="ru-RU" sz="7200" b="1" dirty="0">
              <a:solidFill>
                <a:srgbClr val="002060"/>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301752" y="457200"/>
            <a:ext cx="8686800" cy="614346"/>
          </a:xfrm>
        </p:spPr>
        <p:txBody>
          <a:bodyPr>
            <a:noAutofit/>
          </a:bodyPr>
          <a:lstStyle/>
          <a:p>
            <a:pPr algn="ctr"/>
            <a:r>
              <a:rPr lang="ru-RU" sz="4000" b="1" dirty="0" smtClean="0">
                <a:solidFill>
                  <a:srgbClr val="0070C0"/>
                </a:solidFill>
              </a:rPr>
              <a:t>Огуречное  дерево</a:t>
            </a:r>
            <a:endParaRPr lang="ru-RU" sz="4000" b="1" dirty="0">
              <a:solidFill>
                <a:srgbClr val="0070C0"/>
              </a:solidFill>
            </a:endParaRPr>
          </a:p>
        </p:txBody>
      </p:sp>
      <p:pic>
        <p:nvPicPr>
          <p:cNvPr id="4" name="Содержимое 3" descr="огуречное дерево.bmp"/>
          <p:cNvPicPr>
            <a:picLocks noGrp="1" noChangeAspect="1"/>
          </p:cNvPicPr>
          <p:nvPr>
            <p:ph sz="half" idx="1"/>
          </p:nvPr>
        </p:nvPicPr>
        <p:blipFill>
          <a:blip r:embed="rId2"/>
          <a:stretch>
            <a:fillRect/>
          </a:stretch>
        </p:blipFill>
        <p:spPr>
          <a:xfrm>
            <a:off x="357158" y="1285860"/>
            <a:ext cx="3786214" cy="471490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Содержимое 5"/>
          <p:cNvSpPr>
            <a:spLocks noGrp="1"/>
          </p:cNvSpPr>
          <p:nvPr>
            <p:ph sz="half" idx="2"/>
          </p:nvPr>
        </p:nvSpPr>
        <p:spPr>
          <a:xfrm>
            <a:off x="4214810" y="1285860"/>
            <a:ext cx="4776790" cy="5038740"/>
          </a:xfrm>
        </p:spPr>
        <p:txBody>
          <a:bodyPr>
            <a:normAutofit/>
          </a:bodyPr>
          <a:lstStyle/>
          <a:p>
            <a:pPr algn="just">
              <a:buNone/>
            </a:pPr>
            <a:r>
              <a:rPr lang="ru-RU" sz="2400" b="1" dirty="0" smtClean="0">
                <a:solidFill>
                  <a:srgbClr val="002060"/>
                </a:solidFill>
              </a:rPr>
              <a:t>     Поразительное  растение с толстым стволом, колючими листьями и </a:t>
            </a:r>
            <a:r>
              <a:rPr lang="ru-RU" sz="2400" b="1" dirty="0" err="1" smtClean="0">
                <a:solidFill>
                  <a:srgbClr val="002060"/>
                </a:solidFill>
              </a:rPr>
              <a:t>шипастыми</a:t>
            </a:r>
            <a:r>
              <a:rPr lang="ru-RU" sz="2400" b="1" dirty="0" smtClean="0">
                <a:solidFill>
                  <a:srgbClr val="002060"/>
                </a:solidFill>
              </a:rPr>
              <a:t> плодами, очень похожими на обыкновенные огурцы. Растут деревья на горных склонах острова </a:t>
            </a:r>
            <a:r>
              <a:rPr lang="ru-RU" sz="2400" b="1" dirty="0" err="1" smtClean="0">
                <a:solidFill>
                  <a:srgbClr val="002060"/>
                </a:solidFill>
              </a:rPr>
              <a:t>Сокотры</a:t>
            </a:r>
            <a:r>
              <a:rPr lang="ru-RU" sz="2400" b="1" dirty="0" smtClean="0">
                <a:solidFill>
                  <a:srgbClr val="002060"/>
                </a:solidFill>
              </a:rPr>
              <a:t>. Их серые разбухшие стволы походят на слоновые ноги. Цветёт дерево мелкими жёлтыми цветами и приносит несъедобные плоды удлинённой формы и зелёного цвета</a:t>
            </a:r>
            <a:r>
              <a:rPr lang="ru-RU" sz="2400" dirty="0" smtClean="0">
                <a:solidFill>
                  <a:srgbClr val="002060"/>
                </a:solidFill>
              </a:rPr>
              <a:t>. </a:t>
            </a:r>
            <a:endParaRPr lang="ru-RU" sz="2400" dirty="0">
              <a:solidFill>
                <a:srgbClr val="002060"/>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301752" y="457200"/>
            <a:ext cx="8686800" cy="542908"/>
          </a:xfrm>
        </p:spPr>
        <p:txBody>
          <a:bodyPr>
            <a:noAutofit/>
          </a:bodyPr>
          <a:lstStyle/>
          <a:p>
            <a:pPr algn="ctr"/>
            <a:r>
              <a:rPr lang="ru-RU" sz="4400" b="1" dirty="0" err="1" smtClean="0">
                <a:solidFill>
                  <a:srgbClr val="0070C0"/>
                </a:solidFill>
              </a:rPr>
              <a:t>Пуйя</a:t>
            </a:r>
            <a:r>
              <a:rPr lang="ru-RU" sz="4400" b="1" dirty="0" smtClean="0">
                <a:solidFill>
                  <a:srgbClr val="0070C0"/>
                </a:solidFill>
              </a:rPr>
              <a:t>  </a:t>
            </a:r>
            <a:r>
              <a:rPr lang="ru-RU" sz="4400" b="1" dirty="0" err="1" smtClean="0">
                <a:solidFill>
                  <a:srgbClr val="0070C0"/>
                </a:solidFill>
              </a:rPr>
              <a:t>Раймондо</a:t>
            </a:r>
            <a:endParaRPr lang="ru-RU" sz="4400" b="1" dirty="0">
              <a:solidFill>
                <a:srgbClr val="0070C0"/>
              </a:solidFill>
            </a:endParaRPr>
          </a:p>
        </p:txBody>
      </p:sp>
      <p:pic>
        <p:nvPicPr>
          <p:cNvPr id="4" name="Содержимое 3" descr="Пуйя раймондо.jpg"/>
          <p:cNvPicPr>
            <a:picLocks noGrp="1" noChangeAspect="1"/>
          </p:cNvPicPr>
          <p:nvPr>
            <p:ph sz="half" idx="1"/>
          </p:nvPr>
        </p:nvPicPr>
        <p:blipFill>
          <a:blip r:embed="rId2"/>
          <a:stretch>
            <a:fillRect/>
          </a:stretch>
        </p:blipFill>
        <p:spPr>
          <a:xfrm>
            <a:off x="571472" y="1643050"/>
            <a:ext cx="3890623" cy="428628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Содержимое 5"/>
          <p:cNvSpPr>
            <a:spLocks noGrp="1"/>
          </p:cNvSpPr>
          <p:nvPr>
            <p:ph sz="half" idx="2"/>
          </p:nvPr>
        </p:nvSpPr>
        <p:spPr>
          <a:xfrm>
            <a:off x="4572000" y="1357298"/>
            <a:ext cx="4419600" cy="4967302"/>
          </a:xfrm>
        </p:spPr>
        <p:txBody>
          <a:bodyPr>
            <a:normAutofit lnSpcReduction="10000"/>
          </a:bodyPr>
          <a:lstStyle/>
          <a:p>
            <a:pPr algn="just">
              <a:buNone/>
            </a:pPr>
            <a:r>
              <a:rPr lang="ru-RU" sz="2400" b="1" dirty="0" smtClean="0">
                <a:solidFill>
                  <a:srgbClr val="002060"/>
                </a:solidFill>
              </a:rPr>
              <a:t>     Растение из Семейства </a:t>
            </a:r>
            <a:r>
              <a:rPr lang="ru-RU" sz="2400" b="1" dirty="0" err="1" smtClean="0">
                <a:solidFill>
                  <a:srgbClr val="002060"/>
                </a:solidFill>
              </a:rPr>
              <a:t>Бромелиевых</a:t>
            </a:r>
            <a:r>
              <a:rPr lang="ru-RU" sz="2400" b="1" dirty="0" smtClean="0">
                <a:solidFill>
                  <a:srgbClr val="002060"/>
                </a:solidFill>
              </a:rPr>
              <a:t>. Произрастает в Боливийских и Перуанских Андах, имеет самое большое соцветие диметром 2,5 метра и высотой 12 метров, состоящее из приблизительно 10 000 простых цветков. Очень жаль, что цветёт это удивительное растение только при достижении 150-летнего возраста, и затем погибает</a:t>
            </a:r>
            <a:r>
              <a:rPr lang="ru-RU" sz="2400" b="1" dirty="0" smtClean="0"/>
              <a:t>.</a:t>
            </a:r>
            <a:endParaRPr lang="ru-RU" sz="2400" b="1"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301752" y="457200"/>
            <a:ext cx="8686800" cy="542908"/>
          </a:xfrm>
        </p:spPr>
        <p:txBody>
          <a:bodyPr>
            <a:normAutofit fontScale="90000"/>
          </a:bodyPr>
          <a:lstStyle/>
          <a:p>
            <a:pPr algn="ctr"/>
            <a:r>
              <a:rPr lang="ru-RU" b="1" dirty="0" smtClean="0">
                <a:solidFill>
                  <a:srgbClr val="0070C0"/>
                </a:solidFill>
              </a:rPr>
              <a:t>Радужный  эвкалипт</a:t>
            </a:r>
            <a:endParaRPr lang="ru-RU" b="1" dirty="0">
              <a:solidFill>
                <a:srgbClr val="0070C0"/>
              </a:solidFill>
            </a:endParaRPr>
          </a:p>
        </p:txBody>
      </p:sp>
      <p:pic>
        <p:nvPicPr>
          <p:cNvPr id="4" name="Содержимое 3" descr="радужный эвкалипт.jpg"/>
          <p:cNvPicPr>
            <a:picLocks noGrp="1" noChangeAspect="1"/>
          </p:cNvPicPr>
          <p:nvPr>
            <p:ph sz="half" idx="1"/>
          </p:nvPr>
        </p:nvPicPr>
        <p:blipFill>
          <a:blip r:embed="rId2"/>
          <a:stretch>
            <a:fillRect/>
          </a:stretch>
        </p:blipFill>
        <p:spPr>
          <a:xfrm>
            <a:off x="642910" y="1357298"/>
            <a:ext cx="3500461" cy="457203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Содержимое 5"/>
          <p:cNvSpPr>
            <a:spLocks noGrp="1"/>
          </p:cNvSpPr>
          <p:nvPr>
            <p:ph sz="half" idx="2"/>
          </p:nvPr>
        </p:nvSpPr>
        <p:spPr>
          <a:xfrm>
            <a:off x="4000496" y="1285860"/>
            <a:ext cx="4857784" cy="5038740"/>
          </a:xfrm>
        </p:spPr>
        <p:txBody>
          <a:bodyPr>
            <a:normAutofit lnSpcReduction="10000"/>
          </a:bodyPr>
          <a:lstStyle/>
          <a:p>
            <a:pPr algn="just">
              <a:buNone/>
            </a:pPr>
            <a:r>
              <a:rPr lang="ru-RU" sz="2000" b="1" dirty="0" smtClean="0">
                <a:solidFill>
                  <a:srgbClr val="002060"/>
                </a:solidFill>
              </a:rPr>
              <a:t>     Это цветное дерево, кажется что его покрасили вручную, но этот не так. Все его цвета натуральные. Радужный эвкалипт это единственный вид, который встречается в Северном полушарии. Внутренняя кора его зелёная, а внешние слои когда созревают – начинают темнеть и становятся фиолетовыми, синими, появляются оранжевые пятна, создавая неотразимую палитру цветов. Он не выделяет эфирных масел как другие виды, это позволяет использовать его в озеленении, где важно отсутствие сильных ароматов</a:t>
            </a:r>
            <a:r>
              <a:rPr lang="ru-RU" sz="2000" dirty="0" smtClean="0"/>
              <a:t>. </a:t>
            </a:r>
            <a:r>
              <a:rPr lang="ru-RU" sz="2000" b="1" dirty="0" smtClean="0">
                <a:solidFill>
                  <a:srgbClr val="002060"/>
                </a:solidFill>
              </a:rPr>
              <a:t>Применяется для изготовления бумаги и декоративных целей.</a:t>
            </a:r>
            <a:endParaRPr lang="ru-RU" sz="2000" b="1" dirty="0">
              <a:solidFill>
                <a:srgbClr val="002060"/>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301752" y="457200"/>
            <a:ext cx="8686800" cy="542908"/>
          </a:xfrm>
        </p:spPr>
        <p:txBody>
          <a:bodyPr>
            <a:noAutofit/>
          </a:bodyPr>
          <a:lstStyle/>
          <a:p>
            <a:pPr algn="ctr"/>
            <a:r>
              <a:rPr lang="ru-RU" b="1" dirty="0" smtClean="0">
                <a:solidFill>
                  <a:srgbClr val="0070C0"/>
                </a:solidFill>
              </a:rPr>
              <a:t>Секвойя  вечнозелёная</a:t>
            </a:r>
            <a:endParaRPr lang="ru-RU" b="1" dirty="0">
              <a:solidFill>
                <a:srgbClr val="0070C0"/>
              </a:solidFill>
            </a:endParaRPr>
          </a:p>
        </p:txBody>
      </p:sp>
      <p:pic>
        <p:nvPicPr>
          <p:cNvPr id="4" name="Содержимое 3" descr="секвойя].jpg"/>
          <p:cNvPicPr>
            <a:picLocks noGrp="1" noChangeAspect="1"/>
          </p:cNvPicPr>
          <p:nvPr>
            <p:ph sz="half" idx="1"/>
          </p:nvPr>
        </p:nvPicPr>
        <p:blipFill>
          <a:blip r:embed="rId2"/>
          <a:stretch>
            <a:fillRect/>
          </a:stretch>
        </p:blipFill>
        <p:spPr>
          <a:xfrm>
            <a:off x="428596" y="1214422"/>
            <a:ext cx="4071966" cy="487833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Содержимое 5"/>
          <p:cNvSpPr>
            <a:spLocks noGrp="1"/>
          </p:cNvSpPr>
          <p:nvPr>
            <p:ph sz="half" idx="2"/>
          </p:nvPr>
        </p:nvSpPr>
        <p:spPr>
          <a:xfrm>
            <a:off x="4429124" y="1214422"/>
            <a:ext cx="4562476" cy="5110178"/>
          </a:xfrm>
        </p:spPr>
        <p:txBody>
          <a:bodyPr>
            <a:normAutofit lnSpcReduction="10000"/>
          </a:bodyPr>
          <a:lstStyle/>
          <a:p>
            <a:pPr algn="just">
              <a:buNone/>
            </a:pPr>
            <a:r>
              <a:rPr lang="ru-RU" sz="2000" b="1" dirty="0" smtClean="0">
                <a:solidFill>
                  <a:srgbClr val="002060"/>
                </a:solidFill>
              </a:rPr>
              <a:t>      Самое высокое дерево нашей планеты знаменитая  (более 76 м. высотой с 25 этажный дом) американская вечнозелёная секвойя. Диаметр её ствола достигает 8 -11 метров.  Секвойя нуждается в очень влажном климате. Крона узкая, хвоя голубовато – серая. Овальные шишки придают ей красоту и пышность. Размножается корневыми отпрысками, семенами, которые после прорастания дают быстро растущие всходы. Среди этих гигантов растительного мира и обнаружили секвойю, чей возраст составлял 2125 лет. Долгое время её считали самым старым деревом</a:t>
            </a:r>
            <a:r>
              <a:rPr lang="ru-RU" sz="2400" dirty="0" smtClean="0"/>
              <a:t>.</a:t>
            </a:r>
            <a:endParaRPr lang="ru-RU" sz="24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p:cNvSpPr>
            <a:spLocks noGrp="1"/>
          </p:cNvSpPr>
          <p:nvPr>
            <p:ph type="title"/>
          </p:nvPr>
        </p:nvSpPr>
        <p:spPr>
          <a:xfrm>
            <a:off x="301752" y="457200"/>
            <a:ext cx="8686800" cy="614346"/>
          </a:xfrm>
        </p:spPr>
        <p:txBody>
          <a:bodyPr>
            <a:noAutofit/>
          </a:bodyPr>
          <a:lstStyle/>
          <a:p>
            <a:pPr algn="ctr"/>
            <a:r>
              <a:rPr lang="ru-RU" b="1" dirty="0" smtClean="0">
                <a:solidFill>
                  <a:srgbClr val="0070C0"/>
                </a:solidFill>
              </a:rPr>
              <a:t>Бутылочное  дерево</a:t>
            </a:r>
            <a:endParaRPr lang="ru-RU" b="1" dirty="0">
              <a:solidFill>
                <a:srgbClr val="0070C0"/>
              </a:solidFill>
            </a:endParaRPr>
          </a:p>
        </p:txBody>
      </p:sp>
      <p:pic>
        <p:nvPicPr>
          <p:cNvPr id="5" name="Содержимое 4" descr="10268.jpg"/>
          <p:cNvPicPr>
            <a:picLocks noGrp="1" noChangeAspect="1"/>
          </p:cNvPicPr>
          <p:nvPr>
            <p:ph sz="half" idx="2"/>
          </p:nvPr>
        </p:nvPicPr>
        <p:blipFill>
          <a:blip r:embed="rId2"/>
          <a:srcRect/>
          <a:stretch>
            <a:fillRect/>
          </a:stretch>
        </p:blipFill>
        <p:spPr bwMode="auto">
          <a:xfrm>
            <a:off x="4857751" y="1214422"/>
            <a:ext cx="4066349" cy="493768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Содержимое 8"/>
          <p:cNvSpPr>
            <a:spLocks noGrp="1"/>
          </p:cNvSpPr>
          <p:nvPr>
            <p:ph sz="half" idx="1"/>
          </p:nvPr>
        </p:nvSpPr>
        <p:spPr>
          <a:xfrm>
            <a:off x="304800" y="1285860"/>
            <a:ext cx="4191000" cy="5038740"/>
          </a:xfrm>
        </p:spPr>
        <p:txBody>
          <a:bodyPr>
            <a:normAutofit fontScale="85000" lnSpcReduction="10000"/>
          </a:bodyPr>
          <a:lstStyle/>
          <a:p>
            <a:pPr algn="just">
              <a:buNone/>
            </a:pPr>
            <a:r>
              <a:rPr lang="ru-RU" b="1" dirty="0" smtClean="0">
                <a:solidFill>
                  <a:srgbClr val="002060"/>
                </a:solidFill>
              </a:rPr>
              <a:t>     Этот центрально -австралийский вид весьма интересен. Его ствол, достигающий в высоту 15 метров, расширяется внизу до 1,5—2 метра и издали похож на гигантскую бутыль. Подобно некоторым деревьям в расширенной части ствола бутылочного дерева накапливается вода, которая расходуется в сухое время года.</a:t>
            </a:r>
            <a:endParaRPr lang="ru-RU" b="1" dirty="0">
              <a:solidFill>
                <a:srgbClr val="002060"/>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457200"/>
            <a:ext cx="8686800" cy="614346"/>
          </a:xfrm>
        </p:spPr>
        <p:txBody>
          <a:bodyPr>
            <a:noAutofit/>
          </a:bodyPr>
          <a:lstStyle/>
          <a:p>
            <a:pPr algn="ctr"/>
            <a:r>
              <a:rPr lang="ru-RU" sz="4000" b="1" dirty="0" smtClean="0">
                <a:solidFill>
                  <a:srgbClr val="0070C0"/>
                </a:solidFill>
              </a:rPr>
              <a:t>Бамбук</a:t>
            </a:r>
            <a:endParaRPr lang="ru-RU" sz="4000" b="1" dirty="0">
              <a:solidFill>
                <a:srgbClr val="0070C0"/>
              </a:solidFill>
            </a:endParaRPr>
          </a:p>
        </p:txBody>
      </p:sp>
      <p:sp>
        <p:nvSpPr>
          <p:cNvPr id="3" name="Содержимое 2"/>
          <p:cNvSpPr>
            <a:spLocks noGrp="1"/>
          </p:cNvSpPr>
          <p:nvPr>
            <p:ph sz="half" idx="1"/>
          </p:nvPr>
        </p:nvSpPr>
        <p:spPr>
          <a:xfrm>
            <a:off x="0" y="1214422"/>
            <a:ext cx="4643438" cy="5643578"/>
          </a:xfrm>
        </p:spPr>
        <p:txBody>
          <a:bodyPr>
            <a:normAutofit fontScale="70000" lnSpcReduction="20000"/>
          </a:bodyPr>
          <a:lstStyle/>
          <a:p>
            <a:pPr algn="just">
              <a:buNone/>
            </a:pPr>
            <a:r>
              <a:rPr lang="ru-RU" b="1" dirty="0" smtClean="0">
                <a:solidFill>
                  <a:srgbClr val="002060"/>
                </a:solidFill>
              </a:rPr>
              <a:t>      Бамбук — исполинский древовидный злак, самая высокая трава на земном шаре, родственниками которой являются известные нам пшеница, рожь, кукуруза и другие представители семейства злаков. Помимо этого, бамбук сегодня — самое быстрорастущее цветковое растение, прибавляющее за сутки от 70 до 100 сантиметров и более. Бамбуки Вьетнама растут до двух метров в сутки. Можно ли слышать, как растут растения? Большинство жителей Земли на этот вопрос ответят отрицательно. А вот жители стран с жарким климатом, особенно Юго-Восточной Азии и Малайского архипелага ответят, что рост бамбука можно слышать. Появление побегов на поверхности почвы сопровождается своеобразным глухим шумом, а иногда и треском.</a:t>
            </a:r>
          </a:p>
          <a:p>
            <a:endParaRPr lang="ru-RU" dirty="0"/>
          </a:p>
        </p:txBody>
      </p:sp>
      <p:pic>
        <p:nvPicPr>
          <p:cNvPr id="5" name="Содержимое 4" descr="IMG_7774.JPG"/>
          <p:cNvPicPr>
            <a:picLocks noGrp="1" noChangeAspect="1"/>
          </p:cNvPicPr>
          <p:nvPr>
            <p:ph sz="half" idx="2"/>
          </p:nvPr>
        </p:nvPicPr>
        <p:blipFill>
          <a:blip r:embed="rId2"/>
          <a:srcRect/>
          <a:stretch>
            <a:fillRect/>
          </a:stretch>
        </p:blipFill>
        <p:spPr bwMode="auto">
          <a:xfrm>
            <a:off x="5143504" y="1357298"/>
            <a:ext cx="3682188" cy="457203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457200"/>
            <a:ext cx="6484826" cy="614346"/>
          </a:xfrm>
        </p:spPr>
        <p:txBody>
          <a:bodyPr>
            <a:noAutofit/>
          </a:bodyPr>
          <a:lstStyle/>
          <a:p>
            <a:pPr algn="ctr"/>
            <a:r>
              <a:rPr lang="ru-RU" sz="4000" dirty="0" smtClean="0"/>
              <a:t>                </a:t>
            </a:r>
            <a:r>
              <a:rPr lang="ru-RU" sz="4000" b="1" dirty="0" smtClean="0">
                <a:solidFill>
                  <a:srgbClr val="0070C0"/>
                </a:solidFill>
              </a:rPr>
              <a:t>Банан</a:t>
            </a:r>
            <a:endParaRPr lang="ru-RU" sz="4000" b="1" dirty="0">
              <a:solidFill>
                <a:srgbClr val="0070C0"/>
              </a:solidFill>
            </a:endParaRPr>
          </a:p>
        </p:txBody>
      </p:sp>
      <p:sp>
        <p:nvSpPr>
          <p:cNvPr id="3" name="Содержимое 2"/>
          <p:cNvSpPr>
            <a:spLocks noGrp="1"/>
          </p:cNvSpPr>
          <p:nvPr>
            <p:ph sz="half" idx="1"/>
          </p:nvPr>
        </p:nvSpPr>
        <p:spPr>
          <a:xfrm>
            <a:off x="214282" y="1142984"/>
            <a:ext cx="4429156" cy="5572164"/>
          </a:xfrm>
        </p:spPr>
        <p:txBody>
          <a:bodyPr>
            <a:noAutofit/>
          </a:bodyPr>
          <a:lstStyle/>
          <a:p>
            <a:pPr algn="just">
              <a:buNone/>
            </a:pPr>
            <a:r>
              <a:rPr lang="ru-RU" sz="2200" b="1" dirty="0" smtClean="0">
                <a:solidFill>
                  <a:srgbClr val="002060"/>
                </a:solidFill>
              </a:rPr>
              <a:t>     Банан часто называют деревом, однако на самом деле это — многолетнее травянистое растение. Правда, «дерево» имеет «ствол» высотой до 10 метров, но он — не настоящий и, на самом деле, образован большими листьями, достигающими длины в шесть метров и полуметровой ширины. Цветки бананов имеют специфический запах, привлекающий многочисленных насекомых, птиц и, конечно же, обезьян</a:t>
            </a:r>
            <a:r>
              <a:rPr lang="ru-RU" sz="2400" dirty="0" smtClean="0"/>
              <a:t>.</a:t>
            </a:r>
          </a:p>
        </p:txBody>
      </p:sp>
      <p:pic>
        <p:nvPicPr>
          <p:cNvPr id="5" name="Содержимое 6" descr="banana-trees-field-6967.jpg"/>
          <p:cNvPicPr>
            <a:picLocks noGrp="1" noChangeAspect="1"/>
          </p:cNvPicPr>
          <p:nvPr>
            <p:ph sz="half" idx="2"/>
          </p:nvPr>
        </p:nvPicPr>
        <p:blipFill>
          <a:blip r:embed="rId2"/>
          <a:srcRect/>
          <a:stretch>
            <a:fillRect/>
          </a:stretch>
        </p:blipFill>
        <p:spPr bwMode="auto">
          <a:xfrm>
            <a:off x="4786314" y="1357298"/>
            <a:ext cx="4071966" cy="500065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457200"/>
            <a:ext cx="8686800" cy="614346"/>
          </a:xfrm>
        </p:spPr>
        <p:txBody>
          <a:bodyPr>
            <a:normAutofit fontScale="90000"/>
          </a:bodyPr>
          <a:lstStyle/>
          <a:p>
            <a:pPr algn="ctr"/>
            <a:r>
              <a:rPr lang="ru-RU" b="1" dirty="0" smtClean="0">
                <a:solidFill>
                  <a:srgbClr val="0070C0"/>
                </a:solidFill>
              </a:rPr>
              <a:t>Плоды банана</a:t>
            </a:r>
            <a:endParaRPr lang="ru-RU" b="1" dirty="0">
              <a:solidFill>
                <a:srgbClr val="0070C0"/>
              </a:solidFill>
            </a:endParaRPr>
          </a:p>
        </p:txBody>
      </p:sp>
      <p:sp>
        <p:nvSpPr>
          <p:cNvPr id="3" name="Содержимое 2"/>
          <p:cNvSpPr>
            <a:spLocks noGrp="1"/>
          </p:cNvSpPr>
          <p:nvPr>
            <p:ph sz="half" idx="1"/>
          </p:nvPr>
        </p:nvSpPr>
        <p:spPr>
          <a:xfrm>
            <a:off x="0" y="1142984"/>
            <a:ext cx="4714876" cy="5286412"/>
          </a:xfrm>
        </p:spPr>
        <p:txBody>
          <a:bodyPr>
            <a:noAutofit/>
          </a:bodyPr>
          <a:lstStyle/>
          <a:p>
            <a:pPr algn="just">
              <a:buNone/>
            </a:pPr>
            <a:r>
              <a:rPr lang="ru-RU" sz="1800" b="1" dirty="0" smtClean="0">
                <a:solidFill>
                  <a:srgbClr val="002060"/>
                </a:solidFill>
              </a:rPr>
              <a:t>     Гроздья насчитывают до 300 штук плодов серповидной формы ! Известно почти 200 сортов бананов. Так называемые фруктовые, или сладкие, плоды употребляют в пищу свежими, а также сушат или делают из них порошок. Есть также мучные бананы, содержащие много крахмала, — поэтому их едят вареными. Из технических бананов изготовляют корабельные снасти и ткани, практически не поддающиеся гниению. В Японии, например, особый вид бананов служит для изготовления плетеных изделий. Бананы собирают недозрелыми и перевозят на специальных судах, в трюмах которых поддерживается температура около 12-14 градусов С и относительная влажность 80-95 процентов.</a:t>
            </a:r>
          </a:p>
          <a:p>
            <a:pPr algn="just"/>
            <a:endParaRPr lang="ru-RU" sz="1800" dirty="0"/>
          </a:p>
        </p:txBody>
      </p:sp>
      <p:pic>
        <p:nvPicPr>
          <p:cNvPr id="5" name="Содержимое 4" descr="350px-Зображення-Luxor,_Banana_Island,_Banana_Tree,_Egypt,_June_2007.jpg"/>
          <p:cNvPicPr>
            <a:picLocks noGrp="1" noChangeAspect="1"/>
          </p:cNvPicPr>
          <p:nvPr>
            <p:ph sz="half" idx="2"/>
          </p:nvPr>
        </p:nvPicPr>
        <p:blipFill>
          <a:blip r:embed="rId2"/>
          <a:srcRect/>
          <a:stretch>
            <a:fillRect/>
          </a:stretch>
        </p:blipFill>
        <p:spPr bwMode="auto">
          <a:xfrm>
            <a:off x="4929190" y="1428736"/>
            <a:ext cx="3929089" cy="475775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301752" y="1928802"/>
            <a:ext cx="8686800" cy="2928958"/>
          </a:xfrm>
        </p:spPr>
        <p:txBody>
          <a:bodyPr/>
          <a:lstStyle/>
          <a:p>
            <a:pPr algn="ctr"/>
            <a:r>
              <a:rPr lang="ru-RU" i="1" dirty="0" smtClean="0">
                <a:solidFill>
                  <a:srgbClr val="C00000"/>
                </a:solidFill>
              </a:rPr>
              <a:t>Спасибо за внимание</a:t>
            </a:r>
            <a:endParaRPr lang="ru-RU" i="1" dirty="0">
              <a:solidFill>
                <a:srgbClr val="C00000"/>
              </a:solidFill>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Трек">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Трек">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Трек">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1173</TotalTime>
  <Words>2655</Words>
  <Application>Microsoft Office PowerPoint</Application>
  <PresentationFormat>Экран (4:3)</PresentationFormat>
  <Paragraphs>135</Paragraphs>
  <Slides>31</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31</vt:i4>
      </vt:variant>
    </vt:vector>
  </HeadingPairs>
  <TitlesOfParts>
    <vt:vector size="32" baseType="lpstr">
      <vt:lpstr>Трек</vt:lpstr>
      <vt:lpstr>   </vt:lpstr>
      <vt:lpstr> Чудеса  растительного  царства </vt:lpstr>
      <vt:lpstr>Растения - хищники</vt:lpstr>
      <vt:lpstr>Венерина мухоловка</vt:lpstr>
      <vt:lpstr>Саррацения</vt:lpstr>
      <vt:lpstr>Непентес</vt:lpstr>
      <vt:lpstr>Росянка</vt:lpstr>
      <vt:lpstr>Загадочные  запахи</vt:lpstr>
      <vt:lpstr>Аморфофаллус  титанический</vt:lpstr>
      <vt:lpstr>Раффлезия  Арнольда</vt:lpstr>
      <vt:lpstr>Вельвичия  удивительная</vt:lpstr>
      <vt:lpstr>Драконов  фрукт</vt:lpstr>
      <vt:lpstr>Крапивное  дерево</vt:lpstr>
      <vt:lpstr>Виктория  королевская</vt:lpstr>
      <vt:lpstr>Тучный  молочай</vt:lpstr>
      <vt:lpstr>Конфетное  дерево</vt:lpstr>
      <vt:lpstr>Баньян</vt:lpstr>
      <vt:lpstr>Толстые побеги  и ответвления баньяна</vt:lpstr>
      <vt:lpstr>Баобаб</vt:lpstr>
      <vt:lpstr>Корнегия  Гигантская</vt:lpstr>
      <vt:lpstr>Колбасное  дерево</vt:lpstr>
      <vt:lpstr>Молочное  дерево</vt:lpstr>
      <vt:lpstr>Огуречное  дерево</vt:lpstr>
      <vt:lpstr>Пуйя  Раймондо</vt:lpstr>
      <vt:lpstr>Радужный  эвкалипт</vt:lpstr>
      <vt:lpstr>Секвойя  вечнозелёная</vt:lpstr>
      <vt:lpstr>Бутылочное  дерево</vt:lpstr>
      <vt:lpstr>Бамбук</vt:lpstr>
      <vt:lpstr>                Банан</vt:lpstr>
      <vt:lpstr>Плоды банана</vt:lpstr>
      <vt:lpstr>Спасибо за внимание</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Удивительные растения</dc:title>
  <dc:creator>ГДЭБЦ</dc:creator>
  <cp:lastModifiedBy>ГДЭБЦ</cp:lastModifiedBy>
  <cp:revision>129</cp:revision>
  <dcterms:created xsi:type="dcterms:W3CDTF">2012-11-08T22:47:55Z</dcterms:created>
  <dcterms:modified xsi:type="dcterms:W3CDTF">2018-12-06T01:19:01Z</dcterms:modified>
</cp:coreProperties>
</file>