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57" r:id="rId4"/>
    <p:sldId id="258" r:id="rId5"/>
    <p:sldId id="259" r:id="rId6"/>
    <p:sldId id="264" r:id="rId7"/>
    <p:sldId id="265" r:id="rId8"/>
    <p:sldId id="282" r:id="rId9"/>
    <p:sldId id="283" r:id="rId10"/>
    <p:sldId id="267" r:id="rId11"/>
    <p:sldId id="275" r:id="rId12"/>
    <p:sldId id="279" r:id="rId13"/>
    <p:sldId id="278" r:id="rId14"/>
    <p:sldId id="280" r:id="rId15"/>
    <p:sldId id="273" r:id="rId16"/>
    <p:sldId id="272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94660"/>
  </p:normalViewPr>
  <p:slideViewPr>
    <p:cSldViewPr>
      <p:cViewPr>
        <p:scale>
          <a:sx n="75" d="100"/>
          <a:sy n="75" d="100"/>
        </p:scale>
        <p:origin x="-135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-облако 9"/>
          <p:cNvSpPr/>
          <p:nvPr/>
        </p:nvSpPr>
        <p:spPr>
          <a:xfrm rot="10800000">
            <a:off x="2483768" y="4005064"/>
            <a:ext cx="4104456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988840"/>
            <a:ext cx="7142090" cy="1152128"/>
          </a:xfrm>
        </p:spPr>
        <p:txBody>
          <a:bodyPr>
            <a:noAutofit/>
          </a:bodyPr>
          <a:lstStyle/>
          <a:p>
            <a:pPr algn="ctr">
              <a:lnSpc>
                <a:spcPts val="3900"/>
              </a:lnSpc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Организация дифференцированного подхода на уроках окружающего мира в начальных классах.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5733256"/>
            <a:ext cx="4573140" cy="576064"/>
          </a:xfrm>
          <a:solidFill>
            <a:schemeClr val="bg1">
              <a:lumMod val="85000"/>
            </a:schemeClr>
          </a:solidFill>
        </p:spPr>
        <p:txBody>
          <a:bodyPr>
            <a:normAutofit fontScale="85000" lnSpcReduction="20000"/>
          </a:bodyPr>
          <a:lstStyle/>
          <a:p>
            <a:pPr algn="r"/>
            <a: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Подготовила: учитель начальных классов </a:t>
            </a:r>
          </a:p>
          <a:p>
            <a:pPr algn="r"/>
            <a: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Канева Елена Александровна</a:t>
            </a:r>
            <a:endParaRPr lang="ru-RU" sz="2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404664"/>
            <a:ext cx="8143900" cy="8617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Roboto Condensed"/>
              </a:rPr>
              <a:t>Муниципальное автономное образовательное учреждение </a:t>
            </a:r>
            <a:endParaRPr lang="en-US" sz="1600" dirty="0" smtClean="0">
              <a:latin typeface="Roboto Condensed"/>
            </a:endParaRPr>
          </a:p>
          <a:p>
            <a:pPr algn="ctr"/>
            <a:r>
              <a:rPr lang="ru-RU" sz="1600" b="1" dirty="0" smtClean="0">
                <a:latin typeface="Roboto Condensed"/>
              </a:rPr>
              <a:t>«Средняя общеобразовательная школа № 21 </a:t>
            </a:r>
          </a:p>
          <a:p>
            <a:pPr algn="ctr"/>
            <a:r>
              <a:rPr lang="ru-RU" sz="1600" b="1" dirty="0" smtClean="0">
                <a:latin typeface="Roboto Condensed"/>
              </a:rPr>
              <a:t>с углубленным изучением немецкого языка»</a:t>
            </a:r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0"/>
            <a:ext cx="1547664" cy="150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929058" y="7929594"/>
            <a:ext cx="158562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altLang="ru-RU" sz="1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2015-2016 </a:t>
            </a:r>
            <a:r>
              <a:rPr lang="uk-UA" altLang="ru-RU" sz="1400" b="1" dirty="0" err="1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uk-UA" altLang="ru-RU" sz="1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ru-RU" sz="1400" b="1" dirty="0" err="1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uk-UA" altLang="ru-RU" sz="1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6165304"/>
            <a:ext cx="2185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28 марта 2019 г. 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4293096"/>
            <a:ext cx="28803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Как научить каждого, 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ведь они такие 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РАЗНЫЕ ?!</a:t>
            </a:r>
            <a:endParaRPr lang="ru-RU" sz="2000" dirty="0"/>
          </a:p>
        </p:txBody>
      </p:sp>
      <p:pic>
        <p:nvPicPr>
          <p:cNvPr id="12" name="Рисунок 11" descr="c4b36998732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996952"/>
            <a:ext cx="395446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7" descr="df5daa35757f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3068960"/>
            <a:ext cx="2916237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6718198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8348464" cy="1470025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Что такое</a:t>
            </a:r>
            <a:br>
              <a:rPr lang="ru-RU" sz="6600" b="1" dirty="0" smtClean="0"/>
            </a:br>
            <a:r>
              <a:rPr lang="ru-RU" sz="6600" b="1" dirty="0" smtClean="0"/>
              <a:t>«дифференциация»? </a:t>
            </a: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breastcancerconqueror.com/wp-content/uploads/2017/04/Depositphotos_52786203_l-2015-1024x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924944"/>
            <a:ext cx="4329063" cy="352159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ift-malta.com/wp-content/uploads/2018/09/children-0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12976"/>
            <a:ext cx="9144000" cy="385010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48464" cy="33843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     </a:t>
            </a:r>
            <a:r>
              <a:rPr lang="ru-RU" b="1" i="1" dirty="0" smtClean="0"/>
              <a:t>Дифференциация - </a:t>
            </a:r>
            <a:r>
              <a:rPr lang="ru-RU" i="1" dirty="0" smtClean="0"/>
              <a:t>разделение, расчленение, расслоение целого на части, формы и ступени.</a:t>
            </a:r>
            <a:endParaRPr lang="ru-RU" dirty="0"/>
          </a:p>
          <a:p>
            <a:pPr>
              <a:buNone/>
            </a:pPr>
            <a:r>
              <a:rPr lang="ru-RU" i="1" dirty="0" smtClean="0"/>
              <a:t>     </a:t>
            </a:r>
            <a:r>
              <a:rPr lang="ru-RU" b="1" i="1" dirty="0" smtClean="0"/>
              <a:t>Дифференциация</a:t>
            </a:r>
            <a:r>
              <a:rPr lang="ru-RU" i="1" dirty="0" smtClean="0"/>
              <a:t>- расчленение, различение которое происходит при рассмотрении, изучении какого-либо объекта.</a:t>
            </a:r>
            <a:endParaRPr lang="ru-RU" dirty="0" smtClean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8517632" cy="114300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А что значит </a:t>
            </a:r>
            <a:br>
              <a:rPr lang="ru-RU" sz="4800" b="1" dirty="0" smtClean="0"/>
            </a:br>
            <a:r>
              <a:rPr lang="ru-RU" sz="4800" b="1" dirty="0" smtClean="0"/>
              <a:t>дифференцированный </a:t>
            </a:r>
            <a:br>
              <a:rPr lang="ru-RU" sz="4800" b="1" dirty="0" smtClean="0"/>
            </a:br>
            <a:r>
              <a:rPr lang="ru-RU" sz="4800" b="1" dirty="0" smtClean="0"/>
              <a:t>подход </a:t>
            </a:r>
            <a:r>
              <a:rPr lang="ru-RU" sz="4800" b="1" dirty="0"/>
              <a:t> </a:t>
            </a:r>
            <a:r>
              <a:rPr lang="ru-RU" sz="4800" b="1" dirty="0" smtClean="0"/>
              <a:t>в обучении?</a:t>
            </a:r>
            <a:endParaRPr lang="ru-RU" sz="4800" b="1" dirty="0"/>
          </a:p>
        </p:txBody>
      </p:sp>
      <p:pic>
        <p:nvPicPr>
          <p:cNvPr id="16386" name="Picture 2" descr="https://1.bp.blogspot.com/-WfWvMkdQWq4/Vua9yn1pgNI/AAAAAAAAAzM/0j_ia7BcIOIG_qTrByaE8AAuHqH_NLO1w/s1600/shutterstock_13409432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392996"/>
            <a:ext cx="2959224" cy="36990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48680"/>
            <a:ext cx="8147248" cy="37444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+mj-lt"/>
              </a:rPr>
              <a:t>    Дифференцированный подход в обучении</a:t>
            </a:r>
            <a:r>
              <a:rPr lang="ru-RU" sz="2800" dirty="0" smtClean="0">
                <a:latin typeface="+mj-lt"/>
              </a:rPr>
              <a:t> —форма организации учебного процесса, при которой учитель работает с группой учащихся, составленной с учетом наличия у них каких-либо значимых для учебного процесса общих качеств</a:t>
            </a:r>
          </a:p>
          <a:p>
            <a:pPr>
              <a:buNone/>
            </a:pPr>
            <a:r>
              <a:rPr lang="ru-RU" sz="2800" dirty="0" smtClean="0">
                <a:latin typeface="+mj-lt"/>
              </a:rPr>
              <a:t>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ÐÐ¸ÑÑÐµÑÐµÐ½ÑÐ¸ÑÐ¾Ð²Ð°Ð½Ð½ÑÐ¹ Ð¿Ð¾Ð´ÑÐ¾Ð´: Ð¿ÑÐ¸Ð½ÑÐ¸Ð¿, ÑÐµÑÐ½Ð¾Ð»Ð¾Ð³Ð¸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212976"/>
            <a:ext cx="5580372" cy="317004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732240" y="2564904"/>
            <a:ext cx="1862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(</a:t>
            </a:r>
            <a:r>
              <a:rPr lang="ru-RU" sz="2400" i="1" dirty="0" err="1" smtClean="0"/>
              <a:t>Г.К.Селевко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23762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  Как должен быть построен процесс дифференцированного обучения, чтобы учитель реально мог учесть особенности и возможности своих учеников?</a:t>
            </a:r>
            <a:endParaRPr lang="ru-RU" b="1" dirty="0"/>
          </a:p>
        </p:txBody>
      </p:sp>
      <p:pic>
        <p:nvPicPr>
          <p:cNvPr id="10242" name="Picture 2" descr="http://ege-expert.ru/assets/images/English-clubs/%D1%84%D0%B9%D0%BE%D1%82%D0%BE%20%D0%BA%D0%BB%D1%83%D0%B1%20%D0%B4%D0%B5%D1%82%D1%81%D0%BA%D0%B8%D0%B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212976"/>
            <a:ext cx="4791976" cy="31926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Принципиальным </a:t>
            </a:r>
            <a:r>
              <a:rPr lang="ru-RU" dirty="0"/>
              <a:t>основанием такого процесса должна быть </a:t>
            </a:r>
            <a:r>
              <a:rPr lang="ru-RU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педагогическая диагностика. 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8" name="Picture 4" descr="https://www.expenseondemand.com/wp-content/uploads/2016/07/young-entrepreneu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56992"/>
            <a:ext cx="7090980" cy="311007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74168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Педагогическая диагностика </a:t>
            </a:r>
            <a:r>
              <a:rPr lang="ru-RU" sz="2800" dirty="0" smtClean="0"/>
              <a:t>– это совокупность приёмов контроля и оценки, направленных на решение задач оптимизации учебного процесса, дифференциации учащихся, а также совершенствования учебных программ и методов педагогического воздействия.</a:t>
            </a:r>
            <a:endParaRPr lang="ru-RU" sz="2800" dirty="0"/>
          </a:p>
        </p:txBody>
      </p:sp>
      <p:pic>
        <p:nvPicPr>
          <p:cNvPr id="33794" name="Picture 2" descr="https://cdn.vox-cdn.com/thumbor/2u-2hL69KnuUjNFJbs_m9J25oAc=/0x474:5928x4920/1200x800/filters:focal(0x474:5928x4920)/cdn.vox-cdn.com/uploads/chorus_image/image/44113410/shutterstock_198140528.0.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717032"/>
            <a:ext cx="4305772" cy="28705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3.bp.blogspot.com/-QOY1PHAOcRA/WZFIch4EIzI/AAAAAAAAC7g/t445mMHDF7At6gqKJZiCfpAFUFt9oEnzwCLcBGAs/s1600/Fotolia_54285979_Subscription_Monthly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7432" y="2348880"/>
            <a:ext cx="3956568" cy="3528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5328592" cy="51845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/>
              <a:t>По результатам </a:t>
            </a:r>
            <a:r>
              <a:rPr lang="ru-RU" sz="2800" dirty="0" smtClean="0"/>
              <a:t>педагогической </a:t>
            </a:r>
            <a:r>
              <a:rPr lang="ru-RU" sz="2800" dirty="0"/>
              <a:t>диагностики в классе формируются три группы </a:t>
            </a:r>
            <a:r>
              <a:rPr lang="ru-RU" sz="2800" dirty="0" smtClean="0"/>
              <a:t>учащихся:</a:t>
            </a:r>
            <a:br>
              <a:rPr lang="ru-RU" sz="2800" dirty="0" smtClean="0"/>
            </a:br>
            <a:r>
              <a:rPr lang="ru-RU" sz="2800" b="1" i="1" dirty="0" smtClean="0"/>
              <a:t>1 </a:t>
            </a:r>
            <a:r>
              <a:rPr lang="ru-RU" sz="2800" b="1" i="1" dirty="0"/>
              <a:t>группа</a:t>
            </a:r>
            <a:r>
              <a:rPr lang="ru-RU" sz="2800" dirty="0"/>
              <a:t> - ученики с высокими учебными </a:t>
            </a:r>
            <a:r>
              <a:rPr lang="ru-RU" sz="2800" dirty="0" smtClean="0"/>
              <a:t>способностям</a:t>
            </a:r>
            <a:br>
              <a:rPr lang="ru-RU" sz="2800" dirty="0" smtClean="0"/>
            </a:br>
            <a:r>
              <a:rPr lang="ru-RU" sz="2800" b="1" i="1" dirty="0" smtClean="0"/>
              <a:t> </a:t>
            </a:r>
            <a:r>
              <a:rPr lang="ru-RU" sz="2800" b="1" i="1" dirty="0"/>
              <a:t>2 группа</a:t>
            </a:r>
            <a:r>
              <a:rPr lang="ru-RU" sz="2800" dirty="0"/>
              <a:t> - учащиеся со средними способностями,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/>
              <a:t> 3 группа</a:t>
            </a:r>
            <a:r>
              <a:rPr lang="ru-RU" sz="2800" dirty="0"/>
              <a:t> - учащиеся с низкими учебными способностями.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92696"/>
            <a:ext cx="8219256" cy="56886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4000" b="1" dirty="0" smtClean="0"/>
              <a:t>Тема  «Какие бывают растения».</a:t>
            </a:r>
          </a:p>
          <a:p>
            <a:pPr>
              <a:buNone/>
            </a:pPr>
            <a:r>
              <a:rPr lang="ru-RU" sz="3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Карточка № 1</a:t>
            </a:r>
            <a:endParaRPr lang="ru-RU" sz="3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/>
              <a:t>1. </a:t>
            </a:r>
            <a:r>
              <a:rPr lang="ru-RU" dirty="0" smtClean="0"/>
              <a:t>С помощью атласа- определителя узнай и отметь к  </a:t>
            </a:r>
            <a:r>
              <a:rPr lang="ru-RU" dirty="0" smtClean="0"/>
              <a:t>какой группе растений относятся слова второго столбика (соедини стрелками).</a:t>
            </a:r>
          </a:p>
          <a:p>
            <a:pPr>
              <a:buNone/>
            </a:pPr>
            <a:r>
              <a:rPr lang="ru-RU" sz="2900" b="1" dirty="0" smtClean="0"/>
              <a:t>ТРАВЫ  </a:t>
            </a:r>
            <a:r>
              <a:rPr lang="ru-RU" sz="2900" dirty="0" smtClean="0"/>
              <a:t>   </a:t>
            </a:r>
            <a:r>
              <a:rPr lang="ru-RU" sz="2600" dirty="0" smtClean="0"/>
              <a:t>                                   </a:t>
            </a:r>
            <a:r>
              <a:rPr lang="ru-RU" sz="2600" b="1" dirty="0" smtClean="0"/>
              <a:t>СОСНА</a:t>
            </a:r>
          </a:p>
          <a:p>
            <a:pPr>
              <a:buNone/>
            </a:pPr>
            <a:r>
              <a:rPr lang="ru-RU" sz="2600" b="1" dirty="0" smtClean="0"/>
              <a:t>                                                        РЕПЕЙНИК                                </a:t>
            </a:r>
            <a:r>
              <a:rPr lang="ru-RU" sz="2600" dirty="0" smtClean="0"/>
              <a:t>                                                                                                                                            </a:t>
            </a:r>
            <a:r>
              <a:rPr lang="ru-RU" sz="2600" b="1" dirty="0" smtClean="0"/>
              <a:t>ОРЕШНИК</a:t>
            </a:r>
            <a:endParaRPr lang="ru-RU" sz="2600" dirty="0" smtClean="0"/>
          </a:p>
          <a:p>
            <a:pPr>
              <a:buNone/>
            </a:pPr>
            <a:r>
              <a:rPr lang="ru-RU" sz="2600" b="1" dirty="0" smtClean="0"/>
              <a:t>КУСТАРНИКИ               </a:t>
            </a:r>
            <a:r>
              <a:rPr lang="ru-RU" sz="2600" dirty="0" smtClean="0"/>
              <a:t>                </a:t>
            </a:r>
            <a:r>
              <a:rPr lang="ru-RU" sz="2600" b="1" dirty="0" smtClean="0"/>
              <a:t>КАЛИНА</a:t>
            </a:r>
            <a:endParaRPr lang="ru-RU" sz="2600" dirty="0" smtClean="0"/>
          </a:p>
          <a:p>
            <a:pPr>
              <a:buNone/>
            </a:pPr>
            <a:r>
              <a:rPr lang="ru-RU" sz="2600" b="1" dirty="0" smtClean="0"/>
              <a:t>                                                        ИВА</a:t>
            </a:r>
            <a:endParaRPr lang="ru-RU" sz="2600" dirty="0" smtClean="0"/>
          </a:p>
          <a:p>
            <a:pPr>
              <a:buNone/>
            </a:pPr>
            <a:r>
              <a:rPr lang="ru-RU" sz="2600" b="1" dirty="0" smtClean="0"/>
              <a:t>ДЕРЕВЬЯ                                       ЦИКОРИЙ</a:t>
            </a:r>
          </a:p>
          <a:p>
            <a:pPr>
              <a:buNone/>
            </a:pPr>
            <a:endParaRPr lang="ru-RU" sz="2600" dirty="0" smtClean="0"/>
          </a:p>
          <a:p>
            <a:pPr>
              <a:buNone/>
            </a:pPr>
            <a:r>
              <a:rPr lang="ru-RU" sz="4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Карточка № 2</a:t>
            </a:r>
            <a:endParaRPr lang="ru-RU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/>
              <a:t>1</a:t>
            </a:r>
            <a:r>
              <a:rPr lang="ru-RU" dirty="0" smtClean="0"/>
              <a:t>. . С помощью атласа-определителя узнай и запиши </a:t>
            </a:r>
            <a:r>
              <a:rPr lang="ru-RU" dirty="0" smtClean="0"/>
              <a:t>ч</a:t>
            </a:r>
            <a:r>
              <a:rPr lang="ru-RU" dirty="0" smtClean="0"/>
              <a:t>ем </a:t>
            </a:r>
            <a:r>
              <a:rPr lang="ru-RU" dirty="0" smtClean="0"/>
              <a:t>отличаются друг от друга деревья, кустарники и травы?</a:t>
            </a:r>
          </a:p>
          <a:p>
            <a:pPr>
              <a:buNone/>
            </a:pPr>
            <a:r>
              <a:rPr lang="ru-RU" dirty="0" smtClean="0"/>
              <a:t>2. </a:t>
            </a:r>
            <a:r>
              <a:rPr lang="ru-RU" dirty="0" smtClean="0"/>
              <a:t>. С помощью атласа-определителя узнай и запиши </a:t>
            </a:r>
            <a:r>
              <a:rPr lang="ru-RU" dirty="0" smtClean="0"/>
              <a:t>чем </a:t>
            </a:r>
            <a:r>
              <a:rPr lang="ru-RU" dirty="0" smtClean="0"/>
              <a:t>отличаются друг от друга лиственные и хвойные растения?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Карточка № 3</a:t>
            </a:r>
            <a:endParaRPr lang="ru-RU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/>
              <a:t>1. С помощью атласа-определителя узнай и запиши названия растений, которые ты не знаешь? (2-3 растения)</a:t>
            </a:r>
          </a:p>
          <a:p>
            <a:pPr>
              <a:buNone/>
            </a:pPr>
            <a:r>
              <a:rPr lang="ru-RU" dirty="0" smtClean="0"/>
              <a:t>2.  Подготовь небольшое сообщение об этих растениях с помощью атласа- определителя.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29200"/>
            <a:ext cx="8003232" cy="1084982"/>
          </a:xfrm>
        </p:spPr>
        <p:txBody>
          <a:bodyPr>
            <a:noAutofit/>
          </a:bodyPr>
          <a:lstStyle/>
          <a:p>
            <a:r>
              <a:rPr lang="ru-RU" sz="2400" dirty="0" smtClean="0"/>
              <a:t>Окружающий мир. </a:t>
            </a:r>
            <a:r>
              <a:rPr lang="ru-RU" sz="2400" dirty="0" err="1" smtClean="0"/>
              <a:t>Разноуровневые</a:t>
            </a:r>
            <a:r>
              <a:rPr lang="ru-RU" sz="2400" dirty="0" smtClean="0"/>
              <a:t> задания. 3  класс  / Сост. Т.Н. Максимова. – 4-е изд. – М.:  ВАКО, 2018. – 96  с.</a:t>
            </a:r>
            <a:endParaRPr lang="ru-RU" sz="2400" dirty="0"/>
          </a:p>
        </p:txBody>
      </p:sp>
      <p:pic>
        <p:nvPicPr>
          <p:cNvPr id="18434" name="Picture 2" descr="ÐÐºÑÑÐ¶Ð°ÑÑÐ¸Ð¹ Ð¼Ð¸Ñ 3 ÐºÐ»Ð°ÑÑ. Ð Ð°Ð·Ð½Ð¾ÑÑÐ¾Ð²Ð½ÐµÐ²ÑÐµ Ð·Ð°Ð´Ð°Ð½Ð¸Ñ Ðº Ð£ÐÐ ÐÐ»ÐµÑÐ°ÐºÐ¾Ð²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76672"/>
            <a:ext cx="4752527" cy="47525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36912"/>
            <a:ext cx="4647619" cy="130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32656"/>
            <a:ext cx="494347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005064"/>
            <a:ext cx="49815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04664"/>
            <a:ext cx="6113138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32656"/>
            <a:ext cx="550715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1052736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/>
              <a:t>позволяет каждому ученику работать в своём темпе;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даёт возможность справиться с заданием;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способствует повышению интереса к учебной деятельности;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формирует положительные мотивы учения.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332656"/>
            <a:ext cx="739497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None/>
            </a:pPr>
            <a:r>
              <a:rPr lang="ru-RU" sz="4000" b="1" dirty="0" smtClean="0"/>
              <a:t>Дифференцированный  подход </a:t>
            </a:r>
          </a:p>
        </p:txBody>
      </p:sp>
      <p:pic>
        <p:nvPicPr>
          <p:cNvPr id="1026" name="Picture 2" descr="http://brickellmag.com/wp-content/uploads/2018/06/1528223764-e150040d334abe59b8653e2418366d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429000"/>
            <a:ext cx="4689240" cy="31261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3949899"/>
          </a:xfrm>
        </p:spPr>
        <p:txBody>
          <a:bodyPr/>
          <a:lstStyle/>
          <a:p>
            <a:pPr>
              <a:buNone/>
            </a:pP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“… разных детей и учить надо по-разному, потому что каждый по-своему воспринимает информацию.”</a:t>
            </a: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ru-RU" sz="4000" i="1" dirty="0" err="1" smtClean="0">
                <a:latin typeface="Monotype Corsiva" pitchFamily="66" charset="0"/>
                <a:cs typeface="Raavi" pitchFamily="34" charset="0"/>
              </a:rPr>
              <a:t>Гарднер</a:t>
            </a:r>
            <a:endParaRPr lang="ru-RU" sz="4000" i="1" dirty="0" smtClean="0">
              <a:latin typeface="Monotype Corsiva" pitchFamily="66" charset="0"/>
              <a:cs typeface="Raavi" pitchFamily="34" charset="0"/>
            </a:endParaRPr>
          </a:p>
          <a:p>
            <a:endParaRPr lang="ru-RU" dirty="0"/>
          </a:p>
        </p:txBody>
      </p:sp>
      <p:pic>
        <p:nvPicPr>
          <p:cNvPr id="2052" name="Picture 4" descr="https://f11.pmo.ee/UWJqiCfyHyFky2bWPqx6S9D3Kdw=/1370x820/smart/nginx/o/2017/02/08/6320825t1he00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356992"/>
            <a:ext cx="5052853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6000" b="1" dirty="0" smtClean="0"/>
              <a:t>ЖЕЛАЮ ВАМ</a:t>
            </a:r>
          </a:p>
          <a:p>
            <a:pPr algn="ctr">
              <a:buNone/>
            </a:pPr>
            <a:r>
              <a:rPr lang="ru-RU" sz="6000" b="1" dirty="0" smtClean="0"/>
              <a:t>УСПЕХОВ </a:t>
            </a:r>
          </a:p>
          <a:p>
            <a:pPr algn="ctr">
              <a:buNone/>
            </a:pPr>
            <a:r>
              <a:rPr lang="ru-RU" sz="6000" b="1" dirty="0" smtClean="0"/>
              <a:t>И ТВОРЧЕСТВА</a:t>
            </a:r>
          </a:p>
          <a:p>
            <a:pPr algn="ctr">
              <a:buNone/>
            </a:pPr>
            <a:r>
              <a:rPr lang="ru-RU" sz="6000" b="1" dirty="0" smtClean="0"/>
              <a:t>В  РАБОТЕ !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http://vsyaanimaciya.ru/_ph/74/2/4496744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980728"/>
            <a:ext cx="3907071" cy="5417444"/>
          </a:xfrm>
          <a:prstGeom prst="rect">
            <a:avLst/>
          </a:prstGeom>
          <a:noFill/>
        </p:spPr>
      </p:pic>
      <p:pic>
        <p:nvPicPr>
          <p:cNvPr id="5" name="Picture 2" descr="http://vsyaanimaciya.ru/_ph/74/2/4496744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836712"/>
            <a:ext cx="3907071" cy="54174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228</Words>
  <Application>Microsoft Office PowerPoint</Application>
  <PresentationFormat>Экран (4:3)</PresentationFormat>
  <Paragraphs>51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Организация дифференцированного подхода на уроках окружающего мира в начальных классах.</vt:lpstr>
      <vt:lpstr>Что такое «дифференциация»? </vt:lpstr>
      <vt:lpstr>Слайд 3</vt:lpstr>
      <vt:lpstr>А что значит  дифференцированный  подход  в обучении?</vt:lpstr>
      <vt:lpstr>Слайд 5</vt:lpstr>
      <vt:lpstr>Слайд 6</vt:lpstr>
      <vt:lpstr>Слайд 7</vt:lpstr>
      <vt:lpstr>Слайд 8</vt:lpstr>
      <vt:lpstr>По результатам педагогической диагностики в классе формируются три группы учащихся: 1 группа - ученики с высокими учебными способностям  2 группа - учащиеся со средними способностями,   3 группа - учащиеся с низкими учебными способностями.</vt:lpstr>
      <vt:lpstr>Слайд 10</vt:lpstr>
      <vt:lpstr>Окружающий мир. Разноуровневые задания. 3  класс  / Сост. Т.Н. Максимова. – 4-е изд. – М.:  ВАКО, 2018. – 96  с.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дифференцированного подхода на уроках окружающего мира в начальных классах.</dc:title>
  <dc:creator>Lenka</dc:creator>
  <cp:lastModifiedBy>Lenka</cp:lastModifiedBy>
  <cp:revision>38</cp:revision>
  <dcterms:created xsi:type="dcterms:W3CDTF">2019-03-27T20:01:42Z</dcterms:created>
  <dcterms:modified xsi:type="dcterms:W3CDTF">2019-04-02T19:38:29Z</dcterms:modified>
</cp:coreProperties>
</file>