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16"/>
  </p:notesMasterIdLst>
  <p:sldIdLst>
    <p:sldId id="256" r:id="rId2"/>
    <p:sldId id="257" r:id="rId3"/>
    <p:sldId id="265" r:id="rId4"/>
    <p:sldId id="262" r:id="rId5"/>
    <p:sldId id="258" r:id="rId6"/>
    <p:sldId id="259" r:id="rId7"/>
    <p:sldId id="263" r:id="rId8"/>
    <p:sldId id="264" r:id="rId9"/>
    <p:sldId id="267" r:id="rId10"/>
    <p:sldId id="260" r:id="rId11"/>
    <p:sldId id="266" r:id="rId12"/>
    <p:sldId id="261" r:id="rId13"/>
    <p:sldId id="268" r:id="rId14"/>
    <p:sldId id="282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620"/>
    <p:restoredTop sz="83170" autoAdjust="0"/>
  </p:normalViewPr>
  <p:slideViewPr>
    <p:cSldViewPr>
      <p:cViewPr>
        <p:scale>
          <a:sx n="100" d="100"/>
          <a:sy n="100" d="100"/>
        </p:scale>
        <p:origin x="-294" y="-2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270330-FF01-403C-979F-CE5FA54A2FE9}" type="datetimeFigureOut">
              <a:rPr lang="ru-RU" smtClean="0"/>
              <a:pPr/>
              <a:t>14.04.2019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BE756D-0135-4B92-B557-6F5CBB530DE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6663212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BE756D-0135-4B92-B557-6F5CBB530DEE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66908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14.04.2019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14.04.2019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14.04.2019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14.04.2019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14.04.2019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Батик\z_2e0dda5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43608" y="0"/>
            <a:ext cx="8100392" cy="68500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Прямоугольник 9"/>
          <p:cNvSpPr/>
          <p:nvPr/>
        </p:nvSpPr>
        <p:spPr>
          <a:xfrm>
            <a:off x="1785919" y="714356"/>
            <a:ext cx="6786609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7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C00000"/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«Разновидности Батика»</a:t>
            </a:r>
            <a:endParaRPr lang="ru-RU" sz="7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C00000"/>
              </a:solidFill>
              <a:effectLst>
                <a:glow rad="63500">
                  <a:schemeClr val="accent6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071934" y="4643446"/>
            <a:ext cx="4814284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Презентация выполнена </a:t>
            </a:r>
          </a:p>
          <a:p>
            <a:pPr algn="ctr"/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учителем</a:t>
            </a:r>
          </a:p>
          <a:p>
            <a:pPr algn="ctr"/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изобразительного искусства</a:t>
            </a:r>
          </a:p>
          <a:p>
            <a:pPr algn="ctr"/>
            <a:r>
              <a:rPr lang="ru-RU" sz="2400" b="0" cap="none" spc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Демьяненко</a:t>
            </a:r>
            <a:r>
              <a:rPr lang="ru-RU" sz="2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Е.Н.</a:t>
            </a:r>
            <a:endParaRPr lang="ru-RU" sz="2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C0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3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2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6500826" y="3143249"/>
            <a:ext cx="1928826" cy="2616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11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4346" name="Picture 10" descr="http://www.playcast.ru/uploads/2015/02/06/11981920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14346" y="3643314"/>
            <a:ext cx="2600322" cy="3000372"/>
          </a:xfrm>
          <a:prstGeom prst="rect">
            <a:avLst/>
          </a:prstGeom>
          <a:noFill/>
        </p:spPr>
      </p:pic>
      <p:sp>
        <p:nvSpPr>
          <p:cNvPr id="16" name="Прямоугольник 15"/>
          <p:cNvSpPr/>
          <p:nvPr/>
        </p:nvSpPr>
        <p:spPr>
          <a:xfrm>
            <a:off x="2928926" y="428604"/>
            <a:ext cx="4786346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Батик</a:t>
            </a:r>
            <a:endParaRPr lang="ru-RU" sz="4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2050" name="Picture 2" descr="C:\Users\admin\Desktop\Батик\Тропически цветы Susan Louise Moyer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08" y="3143248"/>
            <a:ext cx="1852604" cy="282750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2051" name="Picture 3" descr="C:\Users\admin\Desktop\Батик\Батик Светланы Зыбиной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29124" y="3214686"/>
            <a:ext cx="4152086" cy="276697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5" name="Содержимое 14"/>
          <p:cNvSpPr>
            <a:spLocks noGrp="1"/>
          </p:cNvSpPr>
          <p:nvPr>
            <p:ph idx="1"/>
          </p:nvPr>
        </p:nvSpPr>
        <p:spPr>
          <a:xfrm>
            <a:off x="1071538" y="500042"/>
            <a:ext cx="7858180" cy="2714644"/>
          </a:xfrm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endParaRPr lang="ru-RU" sz="4800" b="1" i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algn="ctr">
              <a:lnSpc>
                <a:spcPct val="110000"/>
              </a:lnSpc>
              <a:buNone/>
            </a:pPr>
            <a:r>
              <a:rPr lang="ru-RU" sz="2600" b="1" i="1" dirty="0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       </a:t>
            </a:r>
            <a:r>
              <a:rPr lang="ru-RU" sz="2800" b="1" i="1" dirty="0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Батик — </a:t>
            </a:r>
            <a:r>
              <a:rPr lang="ru-RU" sz="2800" b="1" i="1" dirty="0" err="1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batik</a:t>
            </a:r>
            <a:r>
              <a:rPr lang="ru-RU" sz="2800" b="1" i="1" dirty="0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 — индонезийское слово.                                     </a:t>
            </a:r>
            <a:r>
              <a:rPr lang="ru-RU" sz="2800" b="1" i="1" dirty="0" smtClean="0">
                <a:solidFill>
                  <a:schemeClr val="bg2">
                    <a:lumMod val="50000"/>
                  </a:schemeClr>
                </a:solidFill>
              </a:rPr>
              <a:t>Это технология окрашивания и украшения ткани.                                                                                             </a:t>
            </a:r>
            <a:r>
              <a:rPr lang="ru-RU" sz="2800" b="1" i="1" dirty="0" err="1" smtClean="0">
                <a:solidFill>
                  <a:schemeClr val="bg2">
                    <a:lumMod val="50000"/>
                  </a:schemeClr>
                </a:solidFill>
              </a:rPr>
              <a:t>Tik</a:t>
            </a:r>
            <a:r>
              <a:rPr lang="ru-RU" sz="2800" b="1" i="1" dirty="0" smtClean="0">
                <a:solidFill>
                  <a:schemeClr val="bg2">
                    <a:lumMod val="50000"/>
                  </a:schemeClr>
                </a:solidFill>
              </a:rPr>
              <a:t> – точка или капля</a:t>
            </a:r>
          </a:p>
          <a:p>
            <a:pPr algn="ctr">
              <a:lnSpc>
                <a:spcPct val="110000"/>
              </a:lnSpc>
              <a:buNone/>
            </a:pPr>
            <a:r>
              <a:rPr lang="ru-RU" sz="2800" b="1" i="1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sz="2800" b="1" i="1" dirty="0" err="1" smtClean="0">
                <a:solidFill>
                  <a:schemeClr val="bg2">
                    <a:lumMod val="50000"/>
                  </a:schemeClr>
                </a:solidFill>
              </a:rPr>
              <a:t>Ba</a:t>
            </a:r>
            <a:r>
              <a:rPr lang="ru-RU" sz="2800" b="1" i="1" dirty="0" smtClean="0">
                <a:solidFill>
                  <a:schemeClr val="bg2">
                    <a:lumMod val="50000"/>
                  </a:schemeClr>
                </a:solidFill>
              </a:rPr>
              <a:t> - хлопчатобумажная ткань</a:t>
            </a:r>
            <a:endParaRPr lang="ru-RU" sz="2800" b="1" i="1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20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57290" y="571480"/>
            <a:ext cx="7498080" cy="1143000"/>
          </a:xfrm>
        </p:spPr>
        <p:txBody>
          <a:bodyPr>
            <a:normAutofit/>
          </a:bodyPr>
          <a:lstStyle/>
          <a:p>
            <a:pPr algn="ctr"/>
            <a:r>
              <a:rPr lang="ru-RU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история  Батика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 flipH="1">
            <a:off x="2714612" y="4429132"/>
            <a:ext cx="4857784" cy="428628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sz="2800" b="1" i="1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</a:p>
          <a:p>
            <a:pPr>
              <a:buNone/>
            </a:pPr>
            <a:endParaRPr lang="ru-RU" sz="28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428728" y="1357298"/>
            <a:ext cx="7429552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3200" dirty="0" smtClean="0"/>
              <a:t> </a:t>
            </a:r>
            <a:r>
              <a:rPr lang="ru-RU" sz="2800" b="1" i="1" dirty="0" smtClean="0">
                <a:solidFill>
                  <a:schemeClr val="bg2">
                    <a:lumMod val="50000"/>
                  </a:schemeClr>
                </a:solidFill>
              </a:rPr>
              <a:t>РОДИНА</a:t>
            </a:r>
            <a:r>
              <a:rPr lang="ru-RU" sz="2800" b="1" i="1" dirty="0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</a:p>
          <a:p>
            <a:pPr algn="ctr">
              <a:buFont typeface="Wingdings" pitchFamily="2" charset="2"/>
              <a:buChar char="Ø"/>
            </a:pPr>
            <a:r>
              <a:rPr lang="ru-RU" sz="2800" b="1" i="1" dirty="0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Впервые применён туземцами на острове                       ЯВА (Индонезия). </a:t>
            </a:r>
          </a:p>
          <a:p>
            <a:pPr>
              <a:buFont typeface="Wingdings" pitchFamily="2" charset="2"/>
              <a:buChar char="Ø"/>
            </a:pPr>
            <a:r>
              <a:rPr lang="ru-RU" sz="2800" b="1" i="1" dirty="0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Известен с VI века.</a:t>
            </a:r>
          </a:p>
          <a:p>
            <a:pPr>
              <a:buFont typeface="Wingdings" pitchFamily="2" charset="2"/>
              <a:buChar char="Ø"/>
            </a:pPr>
            <a:r>
              <a:rPr lang="ru-RU" sz="2800" b="1" i="1" dirty="0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 В Европе известен с XIX века.</a:t>
            </a:r>
          </a:p>
          <a:p>
            <a:pPr>
              <a:buFont typeface="Wingdings" pitchFamily="2" charset="2"/>
              <a:buChar char="Ø"/>
            </a:pPr>
            <a:r>
              <a:rPr lang="ru-RU" sz="2800" b="1" i="1" dirty="0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 в России – с начала ХХ века.</a:t>
            </a:r>
            <a:r>
              <a:rPr lang="ru-RU" sz="28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+mj-lt"/>
              </a:rPr>
              <a:t>  </a:t>
            </a:r>
            <a:endParaRPr lang="ru-RU" sz="2800" b="1" i="1" dirty="0" smtClean="0">
              <a:solidFill>
                <a:schemeClr val="bg2">
                  <a:lumMod val="50000"/>
                </a:schemeClr>
              </a:solidFill>
              <a:latin typeface="+mj-lt"/>
            </a:endParaRPr>
          </a:p>
        </p:txBody>
      </p:sp>
      <p:pic>
        <p:nvPicPr>
          <p:cNvPr id="14339" name="Picture 3" descr="http://www.vacationbaliindonesia.com/wp-content/uploads/2014/05/Bali-batik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77" y="4357694"/>
            <a:ext cx="4034592" cy="2270095"/>
          </a:xfrm>
          <a:prstGeom prst="rect">
            <a:avLst/>
          </a:prstGeom>
          <a:noFill/>
        </p:spPr>
      </p:pic>
      <p:pic>
        <p:nvPicPr>
          <p:cNvPr id="14341" name="Picture 5" descr="http://happinessinaction.ru/design/images/maAxrZ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28762" y="4333954"/>
            <a:ext cx="3529518" cy="2354161"/>
          </a:xfrm>
          <a:prstGeom prst="rect">
            <a:avLst/>
          </a:prstGeom>
          <a:noFill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4000"/>
                            </p:stCondLst>
                            <p:childTnLst>
                              <p:par>
                                <p:cTn id="3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4500"/>
                            </p:stCondLst>
                            <p:childTnLst>
                              <p:par>
                                <p:cTn id="37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9" dur="500"/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Батик</a:t>
            </a:r>
            <a:r>
              <a:rPr lang="ru-RU" sz="2800" b="1" i="1" dirty="0" smtClean="0">
                <a:solidFill>
                  <a:schemeClr val="bg2">
                    <a:lumMod val="50000"/>
                  </a:schemeClr>
                </a:solidFill>
              </a:rPr>
              <a:t/>
            </a:r>
            <a:br>
              <a:rPr lang="ru-RU" sz="2800" b="1" i="1" dirty="0" smtClean="0">
                <a:solidFill>
                  <a:schemeClr val="bg2">
                    <a:lumMod val="50000"/>
                  </a:schemeClr>
                </a:solidFill>
              </a:rPr>
            </a:br>
            <a:endParaRPr lang="ru-RU" sz="2800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357686" y="1447800"/>
            <a:ext cx="4576002" cy="5053034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2400" b="1" i="1" dirty="0" smtClean="0">
                <a:solidFill>
                  <a:schemeClr val="bg2">
                    <a:lumMod val="50000"/>
                  </a:schemeClr>
                </a:solidFill>
              </a:rPr>
              <a:t>Это технология окрашивания ткани или обобщенное название разнообразных способов ручной росписи ткани. В основе всех этих приемов лежит принцип резервирования, то есть  - нанесение специального состава , не пропускающего краску на те места ткани, которые должны оставаться не закрепленными и образовать узор.</a:t>
            </a:r>
            <a:endParaRPr lang="ru-RU" sz="2400" b="1" i="1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3074" name="Picture 2" descr="C:\Users\admin\Desktop\Батик\Батик Susan Louise Moye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857232"/>
            <a:ext cx="3214710" cy="5643602"/>
          </a:xfrm>
          <a:prstGeom prst="rect">
            <a:avLst/>
          </a:prstGeom>
          <a:noFill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142852"/>
            <a:ext cx="7498080" cy="714380"/>
          </a:xfrm>
        </p:spPr>
        <p:txBody>
          <a:bodyPr>
            <a:noAutofit/>
          </a:bodyPr>
          <a:lstStyle/>
          <a:p>
            <a:pPr algn="ctr" fontAlgn="t"/>
            <a:r>
              <a:rPr lang="ru-RU" sz="4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композиция и цвет</a:t>
            </a:r>
            <a:endParaRPr lang="ru-RU" sz="4400" b="1" dirty="0">
              <a:solidFill>
                <a:schemeClr val="bg2">
                  <a:lumMod val="50000"/>
                </a:schemeClr>
              </a:solidFill>
              <a:effectLst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000496" y="1285860"/>
            <a:ext cx="2928958" cy="212365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3200" i="1" dirty="0" smtClean="0">
                <a:solidFill>
                  <a:srgbClr val="C00000"/>
                </a:solidFill>
              </a:rPr>
              <a:t> </a:t>
            </a:r>
            <a:r>
              <a:rPr lang="ru-RU" sz="2000" b="1" i="1" dirty="0" smtClean="0">
                <a:solidFill>
                  <a:srgbClr val="C00000"/>
                </a:solidFill>
              </a:rPr>
              <a:t>тема, </a:t>
            </a:r>
          </a:p>
          <a:p>
            <a:pPr>
              <a:buFont typeface="Wingdings" pitchFamily="2" charset="2"/>
              <a:buChar char="Ø"/>
            </a:pPr>
            <a:r>
              <a:rPr lang="ru-RU" sz="2000" b="1" i="1" dirty="0" smtClean="0">
                <a:solidFill>
                  <a:srgbClr val="C00000"/>
                </a:solidFill>
              </a:rPr>
              <a:t>зарисовки, </a:t>
            </a:r>
          </a:p>
          <a:p>
            <a:pPr>
              <a:buFont typeface="Wingdings" pitchFamily="2" charset="2"/>
              <a:buChar char="Ø"/>
            </a:pPr>
            <a:r>
              <a:rPr lang="ru-RU" sz="2000" b="1" i="1" dirty="0" smtClean="0">
                <a:solidFill>
                  <a:srgbClr val="C00000"/>
                </a:solidFill>
              </a:rPr>
              <a:t>тон, </a:t>
            </a:r>
          </a:p>
          <a:p>
            <a:pPr>
              <a:buFont typeface="Wingdings" pitchFamily="2" charset="2"/>
              <a:buChar char="Ø"/>
            </a:pPr>
            <a:r>
              <a:rPr lang="ru-RU" sz="2000" b="1" i="1" dirty="0" smtClean="0">
                <a:solidFill>
                  <a:srgbClr val="C00000"/>
                </a:solidFill>
              </a:rPr>
              <a:t>графическое и цветовое решение композиции .</a:t>
            </a:r>
            <a:endParaRPr lang="ru-RU" sz="2000" b="1" i="1" dirty="0">
              <a:solidFill>
                <a:srgbClr val="C00000"/>
              </a:solidFill>
            </a:endParaRPr>
          </a:p>
        </p:txBody>
      </p:sp>
      <p:pic>
        <p:nvPicPr>
          <p:cNvPr id="13313" name="Picture 1" descr="C:\Users\admin\Desktop\Батик\Ларисы Лукаш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4" y="1214422"/>
            <a:ext cx="2500330" cy="250033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3314" name="Picture 2" descr="C:\Users\admin\Desktop\Батик\Горячий батик Маши Ждан Вечер в моем городе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71604" y="4071942"/>
            <a:ext cx="2958327" cy="257868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3315" name="Picture 3" descr="C:\Users\admin\Desktop\Батик\Светлана Бажин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86644" y="1000108"/>
            <a:ext cx="1525731" cy="271464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3316" name="Picture 4" descr="C:\Users\admin\Desktop\Батик\Наташа Фуко (2)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286380" y="4071942"/>
            <a:ext cx="3451494" cy="257176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3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3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3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3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3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500"/>
                            </p:stCondLst>
                            <p:childTnLst>
                              <p:par>
                                <p:cTn id="22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500"/>
                            </p:stCondLst>
                            <p:childTnLst>
                              <p:par>
                                <p:cTn id="38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Батик в  одежде</a:t>
            </a:r>
            <a:endParaRPr lang="ru-RU" dirty="0"/>
          </a:p>
        </p:txBody>
      </p:sp>
      <p:pic>
        <p:nvPicPr>
          <p:cNvPr id="12289" name="Picture 1" descr="C:\Users\admin\Desktop\Батик\NA2-2r1NF_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1142984"/>
            <a:ext cx="1933202" cy="411956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2290" name="Picture 2" descr="C:\Users\admin\Desktop\Батик\Автор Галина Назарова (1)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86116" y="1285860"/>
            <a:ext cx="2997195" cy="224789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2291" name="Picture 3" descr="C:\Users\admin\Desktop\стильные работы Елены Бородиной в технике shibori\UOpUiKW6WTQ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58016" y="1285860"/>
            <a:ext cx="2052604" cy="329889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2292" name="Picture 4" descr="C:\Users\admin\Desktop\Батик\Автор Галина Назарова (2)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86182" y="4214818"/>
            <a:ext cx="1857388" cy="247651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2293" name="Picture 5" descr="C:\Users\admin\Desktop\стильные работы Елены Бородиной в технике shibori\utUXc1UiNJ8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58016" y="5214926"/>
            <a:ext cx="1357322" cy="142876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2295" name="Picture 7" descr="https://i09.fotocdn.net/s12/209/public_pin_l/214/2317014480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357290" y="5500702"/>
            <a:ext cx="1476353" cy="110726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9" name="Прямоугольник 8"/>
          <p:cNvSpPr/>
          <p:nvPr/>
        </p:nvSpPr>
        <p:spPr>
          <a:xfrm>
            <a:off x="3714744" y="3714752"/>
            <a:ext cx="2000264" cy="28575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200" b="1" dirty="0" smtClean="0">
                <a:solidFill>
                  <a:srgbClr val="C00000"/>
                </a:solidFill>
              </a:rPr>
              <a:t>Автор Назарова Галина</a:t>
            </a:r>
            <a:endParaRPr lang="ru-RU" sz="1200" b="1" dirty="0">
              <a:solidFill>
                <a:srgbClr val="C0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858016" y="4714884"/>
            <a:ext cx="2071734" cy="27699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200" b="1" dirty="0" smtClean="0">
                <a:solidFill>
                  <a:srgbClr val="C00000"/>
                </a:solidFill>
              </a:rPr>
              <a:t>Автор Елена Бородина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12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2000"/>
                                        <p:tgtEl>
                                          <p:spTgt spid="12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20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2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20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20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4000"/>
                            </p:stCondLst>
                            <p:childTnLst>
                              <p:par>
                                <p:cTn id="3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4500"/>
                            </p:stCondLst>
                            <p:childTnLst>
                              <p:par>
                                <p:cTn id="3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0"/>
            <a:ext cx="7498080" cy="1000108"/>
          </a:xfrm>
        </p:spPr>
        <p:txBody>
          <a:bodyPr>
            <a:normAutofit/>
          </a:bodyPr>
          <a:lstStyle/>
          <a:p>
            <a:pPr algn="ctr"/>
            <a:r>
              <a:rPr lang="ru-RU" sz="4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Батик в интерьере</a:t>
            </a:r>
            <a:endParaRPr lang="ru-RU" dirty="0"/>
          </a:p>
        </p:txBody>
      </p:sp>
      <p:pic>
        <p:nvPicPr>
          <p:cNvPr id="11265" name="Picture 1" descr="C:\Users\admin\Desktop\Батик\Автор Ева Шадрина АБАЖУР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57290" y="857232"/>
            <a:ext cx="2153061" cy="267276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1269" name="Picture 5" descr="https://uiut.boltai.com/wp-content/uploads/sites/3/2016/12/12-25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500562" y="857232"/>
            <a:ext cx="4064798" cy="305367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1271" name="Picture 7" descr="https://kvartblog.ru/uploads/post_photo/4023/16304/post_post_shi_0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28728" y="4286256"/>
            <a:ext cx="3039044" cy="235743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1273" name="Picture 9" descr="https://otvet.imgsmail.ru/download/f2138d73aafdeaed14e8507855290f31_i-2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143504" y="4429132"/>
            <a:ext cx="3191712" cy="212248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7" name="Прямоугольник 6"/>
          <p:cNvSpPr/>
          <p:nvPr/>
        </p:nvSpPr>
        <p:spPr>
          <a:xfrm>
            <a:off x="1357290" y="3786190"/>
            <a:ext cx="2286016" cy="27699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200" b="1" dirty="0" smtClean="0">
                <a:solidFill>
                  <a:srgbClr val="C00000"/>
                </a:solidFill>
              </a:rPr>
              <a:t>Абажур.  Автор  Ева Шадрина</a:t>
            </a:r>
            <a:endParaRPr lang="ru-RU" sz="12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1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1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500"/>
                            </p:stCondLst>
                            <p:childTnLst>
                              <p:par>
                                <p:cTn id="2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1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8" name="Picture 8" descr="http://accelerated-learning.co.za/wp-content/uploads/2014/02/student_with_giant_pencil_anim_500_clr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214346" y="357166"/>
            <a:ext cx="4143404" cy="552453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14612" y="857232"/>
            <a:ext cx="6215106" cy="3786214"/>
          </a:xfrm>
        </p:spPr>
        <p:txBody>
          <a:bodyPr>
            <a:noAutofit/>
          </a:bodyPr>
          <a:lstStyle/>
          <a:p>
            <a:pPr algn="ctr"/>
            <a:r>
              <a:rPr lang="ru-RU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разновидности  Батика  </a:t>
            </a:r>
            <a:endParaRPr lang="ru-RU" sz="5400" dirty="0"/>
          </a:p>
        </p:txBody>
      </p:sp>
      <p:sp>
        <p:nvSpPr>
          <p:cNvPr id="35842" name="AutoShape 2" descr="http://ru.stockfresh.com/thumbs/3dmask/1905577_3d-%D0%B1%D0%B5%D0%BB%D1%8B%D0%B9-%D0%BB%D1%8E%D0%B4%D0%B8-%D1%85%D1%83%D0%B4%D0%BE%D0%B6%D0%BD%D0%B8%D0%BA%D0%B0-%D0%BA%D1%80%D0%B0%D1%81%D0%BA%D0%BE%D0%B9-%D0%BF%D0%B0%D0%BB%D0%B8%D1%82%D1%80%D0%B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5844" name="AutoShape 4" descr="http://ru.stockfresh.com/thumbs/3dmask/1905577_3d-%D0%B1%D0%B5%D0%BB%D1%8B%D0%B9-%D0%BB%D1%8E%D0%B4%D0%B8-%D1%85%D1%83%D0%B4%D0%BE%D0%B6%D0%BD%D0%B8%D0%BA%D0%B0-%D0%BA%D1%80%D0%B0%D1%81%D0%BA%D0%BE%D0%B9-%D0%BF%D0%B0%D0%BB%D0%B8%D1%82%D1%80%D0%B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5846" name="AutoShape 6" descr="http://ru.stockfresh.com/thumbs/3dmask/1905577_3d-%D0%B1%D0%B5%D0%BB%D1%8B%D0%B9-%D0%BB%D1%8E%D0%B4%D0%B8-%D1%85%D1%83%D0%B4%D0%BE%D0%B6%D0%BD%D0%B8%D0%BA%D0%B0-%D0%BA%D1%80%D0%B0%D1%81%D0%BA%D0%BE%D0%B9-%D0%BF%D0%B0%D0%BB%D0%B8%D1%82%D1%80%D0%B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Холодный  батик</a:t>
            </a:r>
            <a:b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ru-RU" sz="1600" b="1" dirty="0" smtClean="0">
                <a:solidFill>
                  <a:schemeClr val="accent4">
                    <a:lumMod val="75000"/>
                  </a:schemeClr>
                </a:solidFill>
                <a:latin typeface="+mn-lt"/>
              </a:rPr>
              <a:t>Характеризуется четко выраженным графическим рисунком. </a:t>
            </a: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200" dirty="0"/>
          </a:p>
        </p:txBody>
      </p:sp>
      <p:sp>
        <p:nvSpPr>
          <p:cNvPr id="38918" name="AutoShape 6" descr="https://artrussian.com/images/media/20780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4214810" y="1214422"/>
            <a:ext cx="492919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b="1" i="1" dirty="0" smtClean="0">
                <a:solidFill>
                  <a:schemeClr val="accent4">
                    <a:lumMod val="75000"/>
                  </a:schemeClr>
                </a:solidFill>
              </a:rPr>
              <a:t>Нарисовать шаблон </a:t>
            </a:r>
          </a:p>
          <a:p>
            <a:pPr>
              <a:buFont typeface="Wingdings" pitchFamily="2" charset="2"/>
              <a:buChar char="Ø"/>
            </a:pPr>
            <a:r>
              <a:rPr lang="ru-RU" b="1" i="1" dirty="0" smtClean="0">
                <a:solidFill>
                  <a:schemeClr val="accent4">
                    <a:lumMod val="75000"/>
                  </a:schemeClr>
                </a:solidFill>
              </a:rPr>
              <a:t>Нанести рисунок на ткань </a:t>
            </a:r>
          </a:p>
          <a:p>
            <a:pPr>
              <a:buFont typeface="Wingdings" pitchFamily="2" charset="2"/>
              <a:buChar char="Ø"/>
            </a:pPr>
            <a:r>
              <a:rPr lang="ru-RU" b="1" i="1" dirty="0" smtClean="0">
                <a:solidFill>
                  <a:schemeClr val="accent4">
                    <a:lumMod val="75000"/>
                  </a:schemeClr>
                </a:solidFill>
              </a:rPr>
              <a:t> По карандашному рисунку, по тем же линиям, на ткань нанести резерв (Можно так же использовать контур по ткани)</a:t>
            </a:r>
          </a:p>
          <a:p>
            <a:pPr>
              <a:buFont typeface="Wingdings" pitchFamily="2" charset="2"/>
              <a:buChar char="Ø"/>
            </a:pPr>
            <a:r>
              <a:rPr lang="ru-RU" b="1" i="1" dirty="0" smtClean="0">
                <a:solidFill>
                  <a:schemeClr val="accent4">
                    <a:lumMod val="75000"/>
                  </a:schemeClr>
                </a:solidFill>
              </a:rPr>
              <a:t>Просушить 40-50 мин.</a:t>
            </a:r>
          </a:p>
          <a:p>
            <a:pPr>
              <a:buFont typeface="Wingdings" pitchFamily="2" charset="2"/>
              <a:buChar char="Ø"/>
            </a:pPr>
            <a:r>
              <a:rPr lang="ru-RU" b="1" i="1" dirty="0" smtClean="0">
                <a:solidFill>
                  <a:schemeClr val="accent4">
                    <a:lumMod val="75000"/>
                  </a:schemeClr>
                </a:solidFill>
              </a:rPr>
              <a:t> Расписать фон</a:t>
            </a:r>
            <a:endParaRPr lang="ru-RU" b="1" i="1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8193" name="Picture 1" descr="C:\Users\admin\Desktop\Батик\10_batik0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90589" y="1214422"/>
            <a:ext cx="2619393" cy="392909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8194" name="Picture 2" descr="C:\Users\admin\Desktop\Батик\I4zABhGEQIg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43372" y="3429000"/>
            <a:ext cx="4702451" cy="313374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00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000"/>
                            </p:stCondLst>
                            <p:childTnLst>
                              <p:par>
                                <p:cTn id="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81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1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1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8000"/>
                            </p:stCondLst>
                            <p:childTnLst>
                              <p:par>
                                <p:cTn id="4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0"/>
            <a:ext cx="7498080" cy="1000108"/>
          </a:xfrm>
        </p:spPr>
        <p:txBody>
          <a:bodyPr>
            <a:normAutofit/>
          </a:bodyPr>
          <a:lstStyle/>
          <a:p>
            <a:pPr algn="ctr"/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узелковый батик</a:t>
            </a:r>
            <a:endParaRPr lang="ru-RU" sz="3200" dirty="0"/>
          </a:p>
        </p:txBody>
      </p:sp>
      <p:sp>
        <p:nvSpPr>
          <p:cNvPr id="29702" name="AutoShape 6" descr="https://i.arts.in.ua/i/14235/f_buket-s-cvetami_yana_vanova_135703584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357818" y="928671"/>
            <a:ext cx="3571900" cy="35004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2000" b="1" i="1" dirty="0" smtClean="0">
                <a:solidFill>
                  <a:schemeClr val="accent4">
                    <a:lumMod val="75000"/>
                  </a:schemeClr>
                </a:solidFill>
              </a:rPr>
              <a:t>Подготовка ткани к окрашиванию:</a:t>
            </a:r>
          </a:p>
          <a:p>
            <a:r>
              <a:rPr lang="ru-RU" sz="2000" b="1" i="1" dirty="0" smtClean="0">
                <a:solidFill>
                  <a:schemeClr val="accent4">
                    <a:lumMod val="75000"/>
                  </a:schemeClr>
                </a:solidFill>
              </a:rPr>
              <a:t>- </a:t>
            </a:r>
            <a:r>
              <a:rPr lang="ru-RU" sz="2000" b="1" i="1" u="sng" dirty="0" smtClean="0">
                <a:solidFill>
                  <a:schemeClr val="accent4">
                    <a:lumMod val="75000"/>
                  </a:schemeClr>
                </a:solidFill>
              </a:rPr>
              <a:t>Завязывание узлов;</a:t>
            </a:r>
          </a:p>
          <a:p>
            <a:r>
              <a:rPr lang="ru-RU" sz="2000" b="1" i="1" u="sng" dirty="0" smtClean="0">
                <a:solidFill>
                  <a:schemeClr val="accent4">
                    <a:lumMod val="75000"/>
                  </a:schemeClr>
                </a:solidFill>
              </a:rPr>
              <a:t>- Скручивание;</a:t>
            </a:r>
          </a:p>
          <a:p>
            <a:r>
              <a:rPr lang="ru-RU" sz="2000" b="1" i="1" u="sng" dirty="0" smtClean="0">
                <a:solidFill>
                  <a:schemeClr val="accent4">
                    <a:lumMod val="75000"/>
                  </a:schemeClr>
                </a:solidFill>
              </a:rPr>
              <a:t>- Складывание и подгибание</a:t>
            </a:r>
            <a:r>
              <a:rPr lang="ru-RU" sz="2000" b="1" i="1" dirty="0" smtClean="0">
                <a:solidFill>
                  <a:schemeClr val="accent4">
                    <a:lumMod val="75000"/>
                  </a:schemeClr>
                </a:solidFill>
              </a:rPr>
              <a:t>;</a:t>
            </a:r>
          </a:p>
          <a:p>
            <a:r>
              <a:rPr lang="ru-RU" sz="2000" b="1" i="1" dirty="0" smtClean="0">
                <a:solidFill>
                  <a:schemeClr val="accent4">
                    <a:lumMod val="75000"/>
                  </a:schemeClr>
                </a:solidFill>
              </a:rPr>
              <a:t>- </a:t>
            </a:r>
            <a:r>
              <a:rPr lang="ru-RU" sz="2000" b="1" i="1" u="sng" dirty="0" smtClean="0">
                <a:solidFill>
                  <a:schemeClr val="accent4">
                    <a:lumMod val="75000"/>
                  </a:schemeClr>
                </a:solidFill>
              </a:rPr>
              <a:t>Прошивание.</a:t>
            </a:r>
          </a:p>
          <a:p>
            <a:pPr>
              <a:buFont typeface="Wingdings" pitchFamily="2" charset="2"/>
              <a:buChar char="Ø"/>
            </a:pPr>
            <a:r>
              <a:rPr lang="ru-RU" sz="2000" b="1" i="1" dirty="0" smtClean="0">
                <a:solidFill>
                  <a:schemeClr val="accent4">
                    <a:lumMod val="75000"/>
                  </a:schemeClr>
                </a:solidFill>
              </a:rPr>
              <a:t> Окрашивание</a:t>
            </a:r>
          </a:p>
          <a:p>
            <a:pPr>
              <a:buFont typeface="Wingdings" pitchFamily="2" charset="2"/>
              <a:buChar char="Ø"/>
            </a:pPr>
            <a:r>
              <a:rPr lang="ru-RU" sz="2000" b="1" i="1" dirty="0" smtClean="0">
                <a:solidFill>
                  <a:schemeClr val="accent4">
                    <a:lumMod val="75000"/>
                  </a:schemeClr>
                </a:solidFill>
              </a:rPr>
              <a:t>Высушивание</a:t>
            </a:r>
          </a:p>
          <a:p>
            <a:pPr>
              <a:buFont typeface="Wingdings" pitchFamily="2" charset="2"/>
              <a:buChar char="Ø"/>
            </a:pPr>
            <a:r>
              <a:rPr lang="ru-RU" sz="2000" b="1" i="1" dirty="0" smtClean="0">
                <a:solidFill>
                  <a:schemeClr val="accent4">
                    <a:lumMod val="75000"/>
                  </a:schemeClr>
                </a:solidFill>
              </a:rPr>
              <a:t>Развязывание ниток</a:t>
            </a:r>
          </a:p>
          <a:p>
            <a:pPr>
              <a:buFont typeface="Wingdings" pitchFamily="2" charset="2"/>
              <a:buChar char="Ø"/>
            </a:pPr>
            <a:r>
              <a:rPr lang="ru-RU" sz="2000" b="1" i="1" dirty="0" smtClean="0">
                <a:solidFill>
                  <a:schemeClr val="accent4">
                    <a:lumMod val="75000"/>
                  </a:schemeClr>
                </a:solidFill>
              </a:rPr>
              <a:t>Глажка для закрепления краски</a:t>
            </a:r>
            <a:endParaRPr lang="ru-RU" sz="2000" b="1" i="1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7169" name="Picture 1" descr="C:\Users\admin\Desktop\стильные работы Елены Бородиной в технике shibori\4md8ghpx4q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1071546"/>
            <a:ext cx="3571900" cy="35719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7170" name="Picture 2" descr="C:\Users\admin\Desktop\стильные работы Елены Бородиной в технике shibori\d8J4nX_yAbU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728" y="5000636"/>
            <a:ext cx="2235545" cy="157161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7171" name="Picture 3" descr="C:\Users\admin\Desktop\стильные работы Елены Бородиной в технике shibori\FPkYYr75ZRQ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00496" y="5000636"/>
            <a:ext cx="2233607" cy="157163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7174" name="Picture 6" descr="https://cs3.livemaster.ru/zhurnalfoto/4/2/1/130614112717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643702" y="4572008"/>
            <a:ext cx="2276274" cy="205043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5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70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5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80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0"/>
            <a:ext cx="7498080" cy="1142984"/>
          </a:xfrm>
        </p:spPr>
        <p:txBody>
          <a:bodyPr>
            <a:normAutofit/>
          </a:bodyPr>
          <a:lstStyle/>
          <a:p>
            <a:pPr algn="ctr"/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Свободная роспись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285852" y="5072074"/>
            <a:ext cx="692948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2400" b="1" i="1" dirty="0" smtClean="0">
                <a:solidFill>
                  <a:schemeClr val="accent4">
                    <a:lumMod val="75000"/>
                  </a:schemeClr>
                </a:solidFill>
              </a:rPr>
              <a:t>Загрунтовать солевым раствором </a:t>
            </a:r>
          </a:p>
          <a:p>
            <a:pPr>
              <a:buFont typeface="Wingdings" pitchFamily="2" charset="2"/>
              <a:buChar char="Ø"/>
            </a:pPr>
            <a:r>
              <a:rPr lang="ru-RU" sz="2400" b="1" i="1" dirty="0" smtClean="0">
                <a:solidFill>
                  <a:schemeClr val="accent4">
                    <a:lumMod val="75000"/>
                  </a:schemeClr>
                </a:solidFill>
              </a:rPr>
              <a:t>Начинается рисунок со светлых пятен </a:t>
            </a:r>
          </a:p>
          <a:p>
            <a:pPr>
              <a:buFont typeface="Wingdings" pitchFamily="2" charset="2"/>
              <a:buChar char="Ø"/>
            </a:pPr>
            <a:r>
              <a:rPr lang="ru-RU" sz="2400" b="1" i="1" dirty="0" smtClean="0">
                <a:solidFill>
                  <a:schemeClr val="accent4">
                    <a:lumMod val="75000"/>
                  </a:schemeClr>
                </a:solidFill>
              </a:rPr>
              <a:t>Постепенно переходить на темные пятна </a:t>
            </a:r>
          </a:p>
          <a:p>
            <a:pPr>
              <a:buFont typeface="Wingdings" pitchFamily="2" charset="2"/>
              <a:buChar char="Ø"/>
            </a:pPr>
            <a:endParaRPr lang="ru-RU" sz="2400" b="1" i="1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28794" y="1071546"/>
            <a:ext cx="5747071" cy="374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Горячий батик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5857884" y="1285860"/>
            <a:ext cx="3286116" cy="3643338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2400" b="1" i="1" dirty="0" smtClean="0">
                <a:solidFill>
                  <a:schemeClr val="accent4">
                    <a:lumMod val="75000"/>
                  </a:schemeClr>
                </a:solidFill>
              </a:rPr>
              <a:t>Покрытие рисунка по контуру горячим резервом.  </a:t>
            </a:r>
          </a:p>
          <a:p>
            <a:pPr>
              <a:buFont typeface="Wingdings" pitchFamily="2" charset="2"/>
              <a:buChar char="Ø"/>
            </a:pPr>
            <a:r>
              <a:rPr lang="ru-RU" sz="2400" b="1" i="1" dirty="0" smtClean="0">
                <a:solidFill>
                  <a:schemeClr val="accent4">
                    <a:lumMod val="75000"/>
                  </a:schemeClr>
                </a:solidFill>
              </a:rPr>
              <a:t>Роспись рисунка</a:t>
            </a:r>
          </a:p>
          <a:p>
            <a:pPr>
              <a:buFont typeface="Wingdings" pitchFamily="2" charset="2"/>
              <a:buChar char="Ø"/>
            </a:pPr>
            <a:r>
              <a:rPr lang="ru-RU" sz="2400" b="1" i="1" dirty="0" smtClean="0">
                <a:solidFill>
                  <a:schemeClr val="accent4">
                    <a:lumMod val="75000"/>
                  </a:schemeClr>
                </a:solidFill>
              </a:rPr>
              <a:t>  Глажка ткани через несколько слоев обёрточной бумаги для удаления резерва</a:t>
            </a:r>
          </a:p>
          <a:p>
            <a:endParaRPr lang="ru-RU" dirty="0"/>
          </a:p>
        </p:txBody>
      </p:sp>
      <p:pic>
        <p:nvPicPr>
          <p:cNvPr id="2052" name="Picture 4" descr="https://artnow.ru/img/913000/91334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1285860"/>
            <a:ext cx="4473448" cy="4429156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1214414" y="6000768"/>
            <a:ext cx="5143536" cy="52322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</a:rPr>
              <a:t> Художник </a:t>
            </a:r>
            <a:r>
              <a:rPr lang="ru-RU" sz="2800" b="1" dirty="0" err="1" smtClean="0">
                <a:solidFill>
                  <a:srgbClr val="C00000"/>
                </a:solidFill>
              </a:rPr>
              <a:t>Лоева</a:t>
            </a:r>
            <a:r>
              <a:rPr lang="ru-RU" sz="2800" b="1" dirty="0" smtClean="0">
                <a:solidFill>
                  <a:srgbClr val="C00000"/>
                </a:solidFill>
              </a:rPr>
              <a:t> Л.И.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build="p"/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40" name="Picture 4" descr="http://doktori.mk/files/upload/1237/POMOGNI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29454" y="0"/>
            <a:ext cx="2095491" cy="297655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Проверь себя!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dirty="0" smtClean="0"/>
              <a:t>1.Что такое батик? </a:t>
            </a:r>
          </a:p>
          <a:p>
            <a:pPr algn="ctr">
              <a:buNone/>
            </a:pPr>
            <a:r>
              <a:rPr lang="ru-RU" dirty="0" smtClean="0">
                <a:solidFill>
                  <a:srgbClr val="C00000"/>
                </a:solidFill>
              </a:rPr>
              <a:t>(Это технология окрашивания и украшения ткани)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2.От каких слов  произошло слово батик  ?</a:t>
            </a:r>
          </a:p>
          <a:p>
            <a:pPr algn="ctr">
              <a:lnSpc>
                <a:spcPct val="110000"/>
              </a:lnSpc>
              <a:buNone/>
            </a:pPr>
            <a:r>
              <a:rPr lang="ru-RU" dirty="0" smtClean="0">
                <a:solidFill>
                  <a:srgbClr val="C00000"/>
                </a:solidFill>
              </a:rPr>
              <a:t>(</a:t>
            </a:r>
            <a:r>
              <a:rPr lang="ru-RU" dirty="0" err="1" smtClean="0">
                <a:solidFill>
                  <a:srgbClr val="C00000"/>
                </a:solidFill>
              </a:rPr>
              <a:t>Ba</a:t>
            </a:r>
            <a:r>
              <a:rPr lang="ru-RU" dirty="0" smtClean="0">
                <a:solidFill>
                  <a:srgbClr val="C00000"/>
                </a:solidFill>
              </a:rPr>
              <a:t> - хлопчатобумажная ткань ,</a:t>
            </a:r>
            <a:r>
              <a:rPr lang="ru-RU" dirty="0" err="1" smtClean="0">
                <a:solidFill>
                  <a:srgbClr val="C00000"/>
                </a:solidFill>
              </a:rPr>
              <a:t>Tik</a:t>
            </a:r>
            <a:r>
              <a:rPr lang="ru-RU" dirty="0" smtClean="0">
                <a:solidFill>
                  <a:srgbClr val="C00000"/>
                </a:solidFill>
              </a:rPr>
              <a:t> – точка или капля .)</a:t>
            </a:r>
          </a:p>
          <a:p>
            <a:pPr algn="ctr">
              <a:buNone/>
            </a:pPr>
            <a:r>
              <a:rPr lang="ru-RU" dirty="0" smtClean="0">
                <a:solidFill>
                  <a:srgbClr val="C00000"/>
                </a:solidFill>
              </a:rPr>
              <a:t> </a:t>
            </a:r>
          </a:p>
          <a:p>
            <a:pPr>
              <a:buNone/>
            </a:pPr>
            <a:r>
              <a:rPr lang="ru-RU" dirty="0" smtClean="0"/>
              <a:t>3.Сколько разновидностей батика существует?</a:t>
            </a:r>
          </a:p>
          <a:p>
            <a:pPr algn="ctr">
              <a:buNone/>
            </a:pPr>
            <a:r>
              <a:rPr lang="ru-RU" dirty="0" smtClean="0">
                <a:solidFill>
                  <a:srgbClr val="C00000"/>
                </a:solidFill>
              </a:rPr>
              <a:t>(4)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4.Где в жизни используется    батик?</a:t>
            </a:r>
          </a:p>
          <a:p>
            <a:pPr>
              <a:buNone/>
            </a:pPr>
            <a:r>
              <a:rPr lang="ru-RU" dirty="0" smtClean="0">
                <a:solidFill>
                  <a:srgbClr val="C00000"/>
                </a:solidFill>
              </a:rPr>
              <a:t>(одежда, интерьер, станковая живопись)</a:t>
            </a:r>
          </a:p>
          <a:p>
            <a:pPr algn="ctr">
              <a:buNone/>
            </a:pPr>
            <a:endParaRPr lang="ru-RU" dirty="0" smtClean="0"/>
          </a:p>
          <a:p>
            <a:endParaRPr lang="ru-RU" dirty="0"/>
          </a:p>
        </p:txBody>
      </p:sp>
      <p:pic>
        <p:nvPicPr>
          <p:cNvPr id="39938" name="Picture 2" descr="http://www.stefandrew.com/.a/6a011570391c4a970c01bb078952ff970d-320wi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00" y="142852"/>
            <a:ext cx="1428760" cy="1428736"/>
          </a:xfrm>
          <a:prstGeom prst="rect">
            <a:avLst/>
          </a:prstGeom>
          <a:noFill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2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40" name="Picture 4" descr="http://doktori.mk/files/upload/1237/POMOGNI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29454" y="0"/>
            <a:ext cx="2095491" cy="297655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5726130"/>
          </a:xfrm>
        </p:spPr>
        <p:txBody>
          <a:bodyPr>
            <a:normAutofit/>
          </a:bodyPr>
          <a:lstStyle/>
          <a:p>
            <a:pPr algn="ctr"/>
            <a:r>
              <a:rPr lang="ru-RU" sz="4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СПАСИБО</a:t>
            </a:r>
            <a:br>
              <a:rPr lang="ru-RU" sz="4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ru-RU" sz="4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ЗА ВНИМАНИЕ!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642918"/>
            <a:ext cx="7498080" cy="5605482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ru-RU" dirty="0" smtClean="0"/>
          </a:p>
          <a:p>
            <a:endParaRPr lang="ru-RU" dirty="0"/>
          </a:p>
        </p:txBody>
      </p:sp>
      <p:pic>
        <p:nvPicPr>
          <p:cNvPr id="6" name="Picture 10" descr="http://www.playcast.ru/uploads/2015/02/06/11981920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214346" y="3643314"/>
            <a:ext cx="2600322" cy="3000372"/>
          </a:xfrm>
          <a:prstGeom prst="rect">
            <a:avLst/>
          </a:prstGeom>
          <a:noFill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Обычная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498</TotalTime>
  <Words>333</Words>
  <Application>Microsoft Office PowerPoint</Application>
  <PresentationFormat>Экран (4:3)</PresentationFormat>
  <Paragraphs>66</Paragraphs>
  <Slides>14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Солнцестояние</vt:lpstr>
      <vt:lpstr>Слайд 1</vt:lpstr>
      <vt:lpstr>Слайд 2</vt:lpstr>
      <vt:lpstr>история  Батика</vt:lpstr>
      <vt:lpstr>Батик </vt:lpstr>
      <vt:lpstr> композиция и цвет</vt:lpstr>
      <vt:lpstr>Батик в  одежде</vt:lpstr>
      <vt:lpstr>Батик в интерьере</vt:lpstr>
      <vt:lpstr> разновидности  Батика  </vt:lpstr>
      <vt:lpstr> Холодный  батик Характеризуется четко выраженным графическим рисунком.  </vt:lpstr>
      <vt:lpstr> узелковый батик</vt:lpstr>
      <vt:lpstr>Свободная роспись</vt:lpstr>
      <vt:lpstr>Горячий батик</vt:lpstr>
      <vt:lpstr>Проверь себя!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admin</cp:lastModifiedBy>
  <cp:revision>92</cp:revision>
  <dcterms:created xsi:type="dcterms:W3CDTF">2017-03-19T08:17:27Z</dcterms:created>
  <dcterms:modified xsi:type="dcterms:W3CDTF">2019-04-14T18:40:16Z</dcterms:modified>
</cp:coreProperties>
</file>