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9" r:id="rId3"/>
    <p:sldId id="260" r:id="rId4"/>
    <p:sldId id="273" r:id="rId5"/>
    <p:sldId id="261" r:id="rId6"/>
    <p:sldId id="271" r:id="rId7"/>
    <p:sldId id="262" r:id="rId8"/>
    <p:sldId id="274" r:id="rId9"/>
    <p:sldId id="270" r:id="rId10"/>
    <p:sldId id="269" r:id="rId11"/>
    <p:sldId id="276" r:id="rId12"/>
    <p:sldId id="272" r:id="rId13"/>
    <p:sldId id="275" r:id="rId14"/>
    <p:sldId id="263" r:id="rId15"/>
    <p:sldId id="264" r:id="rId16"/>
    <p:sldId id="265" r:id="rId17"/>
    <p:sldId id="266" r:id="rId18"/>
    <p:sldId id="267" r:id="rId19"/>
    <p:sldId id="268" r:id="rId20"/>
    <p:sldId id="25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Microsoft Office" initials="ПMO" lastIdx="2" clrIdx="0">
    <p:extLst>
      <p:ext uri="{19B8F6BF-5375-455C-9EA6-DF929625EA0E}">
        <p15:presenceInfo xmlns="" xmlns:p15="http://schemas.microsoft.com/office/powerpoint/2012/main" userId="Пользователь Microsoft Offi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8E1"/>
    <a:srgbClr val="F1FCFE"/>
    <a:srgbClr val="DBF6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>
        <p:scale>
          <a:sx n="90" d="100"/>
          <a:sy n="90" d="100"/>
        </p:scale>
        <p:origin x="-581" y="-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26AEA-4CFC-0E45-A2D7-0697F26E2CD3}" type="datetimeFigureOut">
              <a:rPr lang="ru-RU" smtClean="0"/>
              <a:t>15.04.2019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23CCD-D061-5748-8641-230812F1B6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39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0011" y="1001486"/>
            <a:ext cx="7654833" cy="2542205"/>
          </a:xfrm>
        </p:spPr>
        <p:txBody>
          <a:bodyPr>
            <a:normAutofit/>
          </a:bodyPr>
          <a:lstStyle/>
          <a:p>
            <a:r>
              <a:rPr lang="ru-RU" sz="3800" b="1" dirty="0" smtClean="0">
                <a:latin typeface="+mn-lt"/>
              </a:rPr>
              <a:t>Дисциплина «История дизайна»</a:t>
            </a:r>
            <a:br>
              <a:rPr lang="ru-RU" sz="3800" b="1" dirty="0" smtClean="0">
                <a:latin typeface="+mn-lt"/>
              </a:rPr>
            </a:br>
            <a:r>
              <a:rPr lang="ru-RU" sz="3800" b="1" dirty="0" smtClean="0">
                <a:latin typeface="+mn-lt"/>
              </a:rPr>
              <a:t/>
            </a:r>
            <a:br>
              <a:rPr lang="ru-RU" sz="3800" b="1" dirty="0" smtClean="0">
                <a:latin typeface="+mn-lt"/>
              </a:rPr>
            </a:br>
            <a:r>
              <a:rPr lang="ru-RU" sz="3800" b="1" dirty="0" smtClean="0">
                <a:latin typeface="+mn-lt"/>
              </a:rPr>
              <a:t>Тема: «</a:t>
            </a:r>
            <a:r>
              <a:rPr lang="ru-RU" sz="3800" b="1" dirty="0" smtClean="0">
                <a:latin typeface="+mn-lt"/>
              </a:rPr>
              <a:t>Объединение </a:t>
            </a:r>
            <a:r>
              <a:rPr lang="ru-RU" sz="3800" b="1" dirty="0">
                <a:latin typeface="+mn-lt"/>
              </a:rPr>
              <a:t>современных </a:t>
            </a:r>
            <a:r>
              <a:rPr lang="ru-RU" sz="3800" b="1" dirty="0" smtClean="0">
                <a:latin typeface="+mn-lt"/>
              </a:rPr>
              <a:t>архитекторов-ОСА»</a:t>
            </a:r>
            <a:endParaRPr lang="en-US" sz="38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327462"/>
            <a:ext cx="7425267" cy="128593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ГБПОУ </a:t>
            </a:r>
            <a:r>
              <a:rPr lang="ru-RU" sz="2000" b="1" dirty="0" err="1" smtClean="0"/>
              <a:t>г.Москвы</a:t>
            </a:r>
            <a:r>
              <a:rPr lang="ru-RU" sz="2000" b="1" dirty="0" smtClean="0"/>
              <a:t> «Колледж малого бизнеса №4»</a:t>
            </a:r>
          </a:p>
          <a:p>
            <a:pPr lvl="0"/>
            <a:r>
              <a:rPr lang="ru-RU" sz="2000" b="1" dirty="0" smtClean="0"/>
              <a:t>Уварова </a:t>
            </a:r>
            <a:r>
              <a:rPr lang="ru-RU" sz="2000" b="1" dirty="0"/>
              <a:t>Ирина </a:t>
            </a:r>
            <a:r>
              <a:rPr lang="ru-RU" sz="2000" b="1" dirty="0" smtClean="0"/>
              <a:t>Анатольевна, преподаватель</a:t>
            </a:r>
            <a:endParaRPr lang="ru-RU" sz="2000" b="1" dirty="0"/>
          </a:p>
          <a:p>
            <a:endParaRPr lang="ru-RU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E49B146-601D-F942-8533-C66249983F60}"/>
              </a:ext>
            </a:extLst>
          </p:cNvPr>
          <p:cNvSpPr txBox="1"/>
          <p:nvPr/>
        </p:nvSpPr>
        <p:spPr>
          <a:xfrm>
            <a:off x="69668" y="679270"/>
            <a:ext cx="851698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/>
              <a:t>Объединение современных архитекторов (ОСА) </a:t>
            </a:r>
            <a:r>
              <a:rPr lang="ru-RU"/>
              <a:t>— общественная организация, основанная в 1925 году членами ЛЕФа. Выступало под лозунгами конструктивизма и функционализма. Пропагандировало использование новейших конструкций и материалов, типизацию и индустриализацию строительства. Ликвидировано в 1930 году.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8F0B064-7724-3647-BCB6-450A88F6A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808" y="2187375"/>
            <a:ext cx="67818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7218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7D4C90B-DA90-C54D-BF53-B5507C2D9D2B}"/>
              </a:ext>
            </a:extLst>
          </p:cNvPr>
          <p:cNvSpPr txBox="1"/>
          <p:nvPr/>
        </p:nvSpPr>
        <p:spPr>
          <a:xfrm>
            <a:off x="124289" y="902172"/>
            <a:ext cx="8229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Официальное творческое объединение конструктивистов. </a:t>
            </a:r>
          </a:p>
          <a:p>
            <a:r>
              <a:rPr lang="ru-RU" dirty="0"/>
              <a:t>Председателем избран А. А. Веснин. В новое общество вошли студенты </a:t>
            </a:r>
            <a:r>
              <a:rPr lang="ru-RU" dirty="0" err="1"/>
              <a:t>Вхутемаса</a:t>
            </a:r>
            <a:r>
              <a:rPr lang="ru-RU" dirty="0"/>
              <a:t>, Института гражданских инженеров, группа «производственников-конструктивистов», архитектурная группа ЛЕФ.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7685955-07BF-425B-B1D2-9EA26C8E688D}"/>
              </a:ext>
            </a:extLst>
          </p:cNvPr>
          <p:cNvSpPr/>
          <p:nvPr/>
        </p:nvSpPr>
        <p:spPr>
          <a:xfrm>
            <a:off x="124289" y="2312224"/>
            <a:ext cx="34801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Концепция отличалась от кредо АСНОВА (Ассоциация новых архитекторов) и МАО (Московское архитектурное общество): ОСА объединяла не только архитекторов, но и производственников, своей задачей ставило коллективное решение </a:t>
            </a:r>
            <a:r>
              <a:rPr lang="ru-RU" dirty="0" err="1"/>
              <a:t>арихтектурно</a:t>
            </a:r>
            <a:r>
              <a:rPr lang="ru-RU" dirty="0"/>
              <a:t>-строительных проблем, проведение в жизнь новой архитектурной формы. </a:t>
            </a:r>
          </a:p>
        </p:txBody>
      </p:sp>
      <p:pic>
        <p:nvPicPr>
          <p:cNvPr id="4098" name="Picture 2" descr="http://www.togdazine.ru/upload/images/ba/e6/bae6f7f31607ac878c64fbf5e305bc06.jpg">
            <a:extLst>
              <a:ext uri="{FF2B5EF4-FFF2-40B4-BE49-F238E27FC236}">
                <a16:creationId xmlns="" xmlns:a16="http://schemas.microsoft.com/office/drawing/2014/main" id="{DE4725FC-411B-4EFE-A574-D01B9CFD2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723" y="2312224"/>
            <a:ext cx="5261663" cy="373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72590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AD86F20-64FF-468D-9269-68DADAC5A046}"/>
              </a:ext>
            </a:extLst>
          </p:cNvPr>
          <p:cNvSpPr/>
          <p:nvPr/>
        </p:nvSpPr>
        <p:spPr>
          <a:xfrm>
            <a:off x="341790" y="1622411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0A0404"/>
                </a:solidFill>
                <a:latin typeface="Open Sans"/>
              </a:rPr>
              <a:t>В 1927 состоялась первая выставка современной архитектуры, организованная ОСА совместно с Наркомпросом. Объединение участвовало в международной выставке архитектуры в Нью-Йорке. В 1928 была проведена первая конференция, в 1929 — первый съезд ОСА.</a:t>
            </a:r>
            <a:endParaRPr lang="ru-RU" sz="2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9830B41-6E3A-4682-B20B-E3B67A561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277" y="1000746"/>
            <a:ext cx="3265501" cy="472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869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55DDB88-0D2F-2945-9FEE-BE31027784D9}"/>
              </a:ext>
            </a:extLst>
          </p:cNvPr>
          <p:cNvSpPr txBox="1"/>
          <p:nvPr/>
        </p:nvSpPr>
        <p:spPr>
          <a:xfrm>
            <a:off x="3095941" y="989891"/>
            <a:ext cx="52490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Объединение выпускало журнал «Современная архитектура» (1926–1930, 6 номеров в год). Главным редакторами являлись А. А. Веснин и М. Я. Гинзбург, в редколлегию входили </a:t>
            </a:r>
            <a:r>
              <a:rPr lang="ru-RU" sz="2000" dirty="0" err="1"/>
              <a:t>Ле</a:t>
            </a:r>
            <a:r>
              <a:rPr lang="ru-RU" sz="2000" dirty="0"/>
              <a:t> Корбюзье, А. М. </a:t>
            </a:r>
            <a:r>
              <a:rPr lang="ru-RU" sz="2000" dirty="0" err="1"/>
              <a:t>Ган</a:t>
            </a:r>
            <a:r>
              <a:rPr lang="ru-RU" sz="2000" dirty="0"/>
              <a:t>, В. А. Веснин, П. И. Новицкий, М. О. </a:t>
            </a:r>
            <a:r>
              <a:rPr lang="ru-RU" sz="2000" dirty="0" err="1"/>
              <a:t>Барщ</a:t>
            </a:r>
            <a:r>
              <a:rPr lang="ru-RU" sz="2000" dirty="0"/>
              <a:t>, А. К. Буров, И. И. Леонидов.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8341B24C-E350-404F-A026-835BBE6CC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05" y="392206"/>
            <a:ext cx="2638206" cy="3325898"/>
          </a:xfrm>
          <a:prstGeom prst="rect">
            <a:avLst/>
          </a:prstGeom>
        </p:spPr>
      </p:pic>
      <p:pic>
        <p:nvPicPr>
          <p:cNvPr id="1034" name="Picture 10" descr="http://www.togdazine.ru/images/gallery/131/265/3b16b8b8c7298d3465fb3ef5965db305.jpg">
            <a:extLst>
              <a:ext uri="{FF2B5EF4-FFF2-40B4-BE49-F238E27FC236}">
                <a16:creationId xmlns="" xmlns:a16="http://schemas.microsoft.com/office/drawing/2014/main" id="{F956F709-053B-42DF-99D9-BFC2D24CA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724" y="3133068"/>
            <a:ext cx="2799437" cy="359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7894555-242E-4A30-87E3-B52DB5128B11}"/>
              </a:ext>
            </a:extLst>
          </p:cNvPr>
          <p:cNvSpPr/>
          <p:nvPr/>
        </p:nvSpPr>
        <p:spPr>
          <a:xfrm>
            <a:off x="740784" y="3990019"/>
            <a:ext cx="48540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Оформлением журнала занимались А. М. Родченко, В. Ф. Степанова, А. М. </a:t>
            </a:r>
            <a:r>
              <a:rPr lang="ru-RU" sz="2000" dirty="0" err="1"/>
              <a:t>Ган</a:t>
            </a:r>
            <a:r>
              <a:rPr lang="ru-RU" sz="2000" dirty="0"/>
              <a:t>. К сотрудничеству привлекались ведущие европейские и отечественные архитекторы — Ле Корбюзье, Л. </a:t>
            </a:r>
            <a:r>
              <a:rPr lang="ru-RU" sz="2000" dirty="0" err="1"/>
              <a:t>Мис</a:t>
            </a:r>
            <a:r>
              <a:rPr lang="ru-RU" sz="2000" dirty="0"/>
              <a:t> </a:t>
            </a:r>
            <a:r>
              <a:rPr lang="ru-RU" sz="2000" dirty="0" err="1"/>
              <a:t>ван</a:t>
            </a:r>
            <a:r>
              <a:rPr lang="ru-RU" sz="2000" dirty="0"/>
              <a:t> дер </a:t>
            </a:r>
            <a:r>
              <a:rPr lang="ru-RU" sz="2000" dirty="0" err="1"/>
              <a:t>Роэ</a:t>
            </a:r>
            <a:r>
              <a:rPr lang="ru-RU" sz="2000" dirty="0"/>
              <a:t>, В. </a:t>
            </a:r>
            <a:r>
              <a:rPr lang="ru-RU" sz="2000" dirty="0" err="1"/>
              <a:t>Гроппиус</a:t>
            </a:r>
            <a:r>
              <a:rPr lang="ru-RU" sz="2000" dirty="0"/>
              <a:t>, Я. Г. Чернихов и другие. </a:t>
            </a:r>
          </a:p>
        </p:txBody>
      </p:sp>
    </p:spTree>
    <p:extLst>
      <p:ext uri="{BB962C8B-B14F-4D97-AF65-F5344CB8AC3E}">
        <p14:creationId xmlns:p14="http://schemas.microsoft.com/office/powerpoint/2010/main" val="241310193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AEC4CC1-FE94-4067-9C18-45C4175E8983}"/>
              </a:ext>
            </a:extLst>
          </p:cNvPr>
          <p:cNvSpPr/>
          <p:nvPr/>
        </p:nvSpPr>
        <p:spPr>
          <a:xfrm>
            <a:off x="386179" y="680898"/>
            <a:ext cx="287192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Журнал пропагандировал программу конструктивизма, был посвящен вопросам современного градостроительства, жилой, промышленной, сельской архитектуре, теории архитектуры. Первый номер открывался конкурсным проектом здания московского отделения газеты «Ленинградская правда» (1924, арх. братья Веснины).</a:t>
            </a:r>
          </a:p>
        </p:txBody>
      </p:sp>
      <p:pic>
        <p:nvPicPr>
          <p:cNvPr id="2054" name="Picture 6" descr="http://www.togdazine.ru/images/gallery/131/265/31e7477d88ea43a7f6a109ff9990806d.jpg">
            <a:extLst>
              <a:ext uri="{FF2B5EF4-FFF2-40B4-BE49-F238E27FC236}">
                <a16:creationId xmlns="" xmlns:a16="http://schemas.microsoft.com/office/drawing/2014/main" id="{FCB49708-0836-40E7-AC5A-9169BC04A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41" y="393978"/>
            <a:ext cx="2735758" cy="357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togdazine.ru/images/gallery/131/265/a6909fdf8ffbc77239481c05f6681539.jpg">
            <a:extLst>
              <a:ext uri="{FF2B5EF4-FFF2-40B4-BE49-F238E27FC236}">
                <a16:creationId xmlns="" xmlns:a16="http://schemas.microsoft.com/office/drawing/2014/main" id="{ED6AAB2E-7759-4567-ACA1-22D5981D0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249" y="2777394"/>
            <a:ext cx="2954828" cy="375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66423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ogdazine.ru/upload/images/64/c6/64c64c10c927c6e2bcb866238b1a97a9.jpg">
            <a:extLst>
              <a:ext uri="{FF2B5EF4-FFF2-40B4-BE49-F238E27FC236}">
                <a16:creationId xmlns="" xmlns:a16="http://schemas.microsoft.com/office/drawing/2014/main" id="{0D26C217-21E3-4A50-99AB-22E622304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1" y="525556"/>
            <a:ext cx="4453291" cy="580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0937C15-AE93-49A0-90A4-7662BB606E7E}"/>
              </a:ext>
            </a:extLst>
          </p:cNvPr>
          <p:cNvSpPr/>
          <p:nvPr/>
        </p:nvSpPr>
        <p:spPr>
          <a:xfrm>
            <a:off x="5057574" y="1828801"/>
            <a:ext cx="4086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33"/>
                </a:solidFill>
                <a:latin typeface="Graphik-Semibold-Web"/>
              </a:rPr>
              <a:t>Манифест журнала «Современная архитектура»</a:t>
            </a:r>
            <a:endParaRPr lang="ru-RU" sz="2400" b="1" i="0" dirty="0">
              <a:solidFill>
                <a:srgbClr val="333333"/>
              </a:solidFill>
              <a:effectLst/>
              <a:latin typeface="Graphik-Semibold-Web"/>
            </a:endParaRPr>
          </a:p>
        </p:txBody>
      </p:sp>
    </p:spTree>
    <p:extLst>
      <p:ext uri="{BB962C8B-B14F-4D97-AF65-F5344CB8AC3E}">
        <p14:creationId xmlns:p14="http://schemas.microsoft.com/office/powerpoint/2010/main" val="157534815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A561A5E-3DCE-4C63-9614-9D1F1B1358DD}"/>
              </a:ext>
            </a:extLst>
          </p:cNvPr>
          <p:cNvSpPr/>
          <p:nvPr/>
        </p:nvSpPr>
        <p:spPr>
          <a:xfrm>
            <a:off x="2172809" y="0"/>
            <a:ext cx="479838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>
                <a:latin typeface="Graphik-Semibold-Web"/>
              </a:rPr>
              <a:t>Заседание редколлегии журнала «Современная архитектура»</a:t>
            </a:r>
            <a:endParaRPr lang="ru-RU" sz="2300" b="0" i="0" dirty="0">
              <a:effectLst/>
              <a:latin typeface="Graphik-Semibold-Web"/>
            </a:endParaRPr>
          </a:p>
        </p:txBody>
      </p:sp>
      <p:pic>
        <p:nvPicPr>
          <p:cNvPr id="5122" name="Picture 2" descr="http://www.togdazine.ru/upload/images/4f/97/4f972590162bfcb55a8217c892944d69.jpg">
            <a:extLst>
              <a:ext uri="{FF2B5EF4-FFF2-40B4-BE49-F238E27FC236}">
                <a16:creationId xmlns="" xmlns:a16="http://schemas.microsoft.com/office/drawing/2014/main" id="{27570B64-C464-4AE1-BE87-D7433A8D0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42" y="940986"/>
            <a:ext cx="7031113" cy="474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618A9BB-E428-4A84-96EF-7034F1E62B5E}"/>
              </a:ext>
            </a:extLst>
          </p:cNvPr>
          <p:cNvSpPr/>
          <p:nvPr/>
        </p:nvSpPr>
        <p:spPr>
          <a:xfrm>
            <a:off x="1136341" y="5917014"/>
            <a:ext cx="7031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KazimirWeb"/>
              </a:rPr>
              <a:t>На даче архитекторов Весниных. Слева направо: С. </a:t>
            </a:r>
            <a:r>
              <a:rPr lang="ru-RU" dirty="0" err="1">
                <a:latin typeface="KazimirWeb"/>
              </a:rPr>
              <a:t>Маслих</a:t>
            </a:r>
            <a:r>
              <a:rPr lang="ru-RU" dirty="0">
                <a:latin typeface="KazimirWeb"/>
              </a:rPr>
              <a:t>, М. Гинзбург. А. </a:t>
            </a:r>
            <a:r>
              <a:rPr lang="ru-RU" dirty="0" err="1">
                <a:latin typeface="KazimirWeb"/>
              </a:rPr>
              <a:t>Ган</a:t>
            </a:r>
            <a:r>
              <a:rPr lang="ru-RU" dirty="0">
                <a:latin typeface="KazimirWeb"/>
              </a:rPr>
              <a:t> (вверху), А. Веснин, Г. Орлов, Г. </a:t>
            </a:r>
            <a:r>
              <a:rPr lang="ru-RU" dirty="0" err="1">
                <a:latin typeface="KazimirWeb"/>
              </a:rPr>
              <a:t>Вегман</a:t>
            </a:r>
            <a:r>
              <a:rPr lang="ru-RU" dirty="0">
                <a:latin typeface="KazimirWeb"/>
              </a:rPr>
              <a:t>. 1926-27 годы.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00605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56B2FB3-63D8-40B3-B110-48FD6066DEFC}"/>
              </a:ext>
            </a:extLst>
          </p:cNvPr>
          <p:cNvSpPr/>
          <p:nvPr/>
        </p:nvSpPr>
        <p:spPr>
          <a:xfrm>
            <a:off x="692458" y="321790"/>
            <a:ext cx="753714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latin typeface="KazimirWeb"/>
              </a:rPr>
              <a:t>В разное время над оформлением работали: Алексей </a:t>
            </a:r>
            <a:r>
              <a:rPr lang="ru-RU" sz="2300" b="1" dirty="0" err="1">
                <a:latin typeface="KazimirWeb"/>
              </a:rPr>
              <a:t>Ган</a:t>
            </a:r>
            <a:r>
              <a:rPr lang="ru-RU" sz="2300" b="1" dirty="0">
                <a:latin typeface="KazimirWeb"/>
              </a:rPr>
              <a:t>, Варвара Степанова, Иван Леонидов, Соломон </a:t>
            </a:r>
            <a:r>
              <a:rPr lang="ru-RU" sz="2300" b="1" dirty="0" err="1">
                <a:latin typeface="KazimirWeb"/>
              </a:rPr>
              <a:t>Телингатер</a:t>
            </a:r>
            <a:r>
              <a:rPr lang="ru-RU" sz="2300" b="1" dirty="0">
                <a:latin typeface="KazimirWeb"/>
              </a:rPr>
              <a:t>. </a:t>
            </a:r>
            <a:endParaRPr lang="ru-RU" sz="2300" b="1" dirty="0"/>
          </a:p>
        </p:txBody>
      </p:sp>
      <p:pic>
        <p:nvPicPr>
          <p:cNvPr id="3078" name="Picture 6" descr="http://www.togdazine.ru/images/gallery/131/265/dd9ca89242c3862558aa7d0e9213037d.jpg">
            <a:extLst>
              <a:ext uri="{FF2B5EF4-FFF2-40B4-BE49-F238E27FC236}">
                <a16:creationId xmlns="" xmlns:a16="http://schemas.microsoft.com/office/drawing/2014/main" id="{70B732AE-DD12-435A-8C96-FF44C67A8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808" y="1475952"/>
            <a:ext cx="2307938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togdazine.ru/images/gallery/131/1170/abdc702befbc4dc4c4271cd3872dacb8.jpg">
            <a:extLst>
              <a:ext uri="{FF2B5EF4-FFF2-40B4-BE49-F238E27FC236}">
                <a16:creationId xmlns="" xmlns:a16="http://schemas.microsoft.com/office/drawing/2014/main" id="{58AFBB48-CB31-46EC-B138-58820BCE5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76" y="1194425"/>
            <a:ext cx="2663300" cy="446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togdazine.ru/images/gallery/131/265/acd5e675fa046ae0785d203e9a538b68.jpg">
            <a:extLst>
              <a:ext uri="{FF2B5EF4-FFF2-40B4-BE49-F238E27FC236}">
                <a16:creationId xmlns="" xmlns:a16="http://schemas.microsoft.com/office/drawing/2014/main" id="{D8BEAB96-DA5F-4BB2-B7F4-1D6B8E6B3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174" y="1066933"/>
            <a:ext cx="2663299" cy="420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togdazine.ru/images/gallery/131/265/e2e77aa26e3bd3cb1d37d4f116bca6a3.jpg">
            <a:extLst>
              <a:ext uri="{FF2B5EF4-FFF2-40B4-BE49-F238E27FC236}">
                <a16:creationId xmlns="" xmlns:a16="http://schemas.microsoft.com/office/drawing/2014/main" id="{D88B6BED-6EEF-40C3-92F5-FAA81628E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65" y="3010770"/>
            <a:ext cx="2663299" cy="373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togdazine.ru/images/gallery/131/1170/ca484dd231c16b3330139cd556dc87c6.jpg">
            <a:extLst>
              <a:ext uri="{FF2B5EF4-FFF2-40B4-BE49-F238E27FC236}">
                <a16:creationId xmlns="" xmlns:a16="http://schemas.microsoft.com/office/drawing/2014/main" id="{3F1772AC-FA7D-4A73-8DDE-BA11E1189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07" y="3739086"/>
            <a:ext cx="2307938" cy="301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7999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AB18D94-8891-48AD-9A41-4B62EEE4FF9B}"/>
              </a:ext>
            </a:extLst>
          </p:cNvPr>
          <p:cNvSpPr/>
          <p:nvPr/>
        </p:nvSpPr>
        <p:spPr>
          <a:xfrm>
            <a:off x="2188902" y="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raphik-Semibold-Web"/>
              </a:rPr>
              <a:t>Проект павильона Дальневосточной республики</a:t>
            </a:r>
            <a:endParaRPr lang="ru-RU" sz="2300" b="1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Graphik-Semibold-Web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156D6EE-9DFF-4697-855E-03A157C0F00E}"/>
              </a:ext>
            </a:extLst>
          </p:cNvPr>
          <p:cNvSpPr/>
          <p:nvPr/>
        </p:nvSpPr>
        <p:spPr>
          <a:xfrm>
            <a:off x="701892" y="987633"/>
            <a:ext cx="80509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KazimirWeb"/>
              </a:rPr>
              <a:t>На Всероссийской сельскохозяйственной и кустарно-промышленной выставке в Москве. Архитектор Илья Голосов, 1923 год.</a:t>
            </a:r>
            <a:endParaRPr lang="ru-RU" sz="2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146" name="Picture 2" descr="http://www.togdazine.ru/upload/images/64/c8/64c8b668b806d0af5ca3b76bdba1ecc0.jpg">
            <a:extLst>
              <a:ext uri="{FF2B5EF4-FFF2-40B4-BE49-F238E27FC236}">
                <a16:creationId xmlns="" xmlns:a16="http://schemas.microsoft.com/office/drawing/2014/main" id="{FC2B70BE-6256-4769-9AEF-878E64D2E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14" y="1833811"/>
            <a:ext cx="8050933" cy="470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43775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35AC253-CEBF-4FEA-9837-2AA42F253216}"/>
              </a:ext>
            </a:extLst>
          </p:cNvPr>
          <p:cNvSpPr/>
          <p:nvPr/>
        </p:nvSpPr>
        <p:spPr>
          <a:xfrm>
            <a:off x="2117324" y="1644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raphik-Semibold-Web"/>
              </a:rPr>
              <a:t>Конкурсный проект Дворца Труда в Москве</a:t>
            </a:r>
          </a:p>
        </p:txBody>
      </p:sp>
      <p:pic>
        <p:nvPicPr>
          <p:cNvPr id="8194" name="Picture 2" descr="http://www.togdazine.ru/upload/images/0c/f3/0cf3cae35edcc107fbeca546e1141210.jpg">
            <a:extLst>
              <a:ext uri="{FF2B5EF4-FFF2-40B4-BE49-F238E27FC236}">
                <a16:creationId xmlns="" xmlns:a16="http://schemas.microsoft.com/office/drawing/2014/main" id="{307936D7-E822-4B8B-AF3B-B4B2D092D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01867"/>
            <a:ext cx="762000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A636D14-5B27-4327-9091-893E29F97049}"/>
              </a:ext>
            </a:extLst>
          </p:cNvPr>
          <p:cNvSpPr/>
          <p:nvPr/>
        </p:nvSpPr>
        <p:spPr>
          <a:xfrm>
            <a:off x="1182209" y="6136202"/>
            <a:ext cx="7199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KazimirWeb"/>
              </a:rPr>
              <a:t>Архитекторы Моисей Гинзбург, Александр Гринберг. 1923 год.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033460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togdazine.ru/upload/images/3c/4a/3c4a0d0b7c63f493aa4a80633a6feeed.jpg">
            <a:extLst>
              <a:ext uri="{FF2B5EF4-FFF2-40B4-BE49-F238E27FC236}">
                <a16:creationId xmlns="" xmlns:a16="http://schemas.microsoft.com/office/drawing/2014/main" id="{88CF6CF8-ADFA-408B-ADB3-E7EAFBD8C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9" y="3947193"/>
            <a:ext cx="8715039" cy="259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togdazine.ru/upload/images/b6/6a/b66a6b3022ed74001a14135ed1d5bdfb.jpg">
            <a:extLst>
              <a:ext uri="{FF2B5EF4-FFF2-40B4-BE49-F238E27FC236}">
                <a16:creationId xmlns="" xmlns:a16="http://schemas.microsoft.com/office/drawing/2014/main" id="{94CB46C8-6E90-4B78-8B1E-BE53E4CAC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850" y="602773"/>
            <a:ext cx="4876729" cy="309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1B049E8-F1F8-4D91-AD00-93500052352A}"/>
              </a:ext>
            </a:extLst>
          </p:cNvPr>
          <p:cNvSpPr/>
          <p:nvPr/>
        </p:nvSpPr>
        <p:spPr>
          <a:xfrm>
            <a:off x="-1" y="1413743"/>
            <a:ext cx="4572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raphik-Semibold-Web"/>
              </a:rPr>
              <a:t>Проект Смоленского крытого рынка</a:t>
            </a:r>
          </a:p>
          <a:p>
            <a:r>
              <a:rPr lang="ru-RU" dirty="0">
                <a:solidFill>
                  <a:srgbClr val="FFFFFF"/>
                </a:solidFill>
                <a:latin typeface="KazimirWeb"/>
              </a:rPr>
              <a:t/>
            </a:r>
            <a:br>
              <a:rPr lang="ru-RU" dirty="0">
                <a:solidFill>
                  <a:srgbClr val="FFFFFF"/>
                </a:solidFill>
                <a:latin typeface="KazimirWeb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4DCB7A0-39A3-4EB5-905A-986DDAE02269}"/>
              </a:ext>
            </a:extLst>
          </p:cNvPr>
          <p:cNvSpPr/>
          <p:nvPr/>
        </p:nvSpPr>
        <p:spPr>
          <a:xfrm>
            <a:off x="1248264" y="3222086"/>
            <a:ext cx="2652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KazimirWeb"/>
              </a:rPr>
              <a:t>Архитектор Илья Голосов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90417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B8EE12A-F2A5-4F8A-BF7F-86E1ECB055C6}"/>
              </a:ext>
            </a:extLst>
          </p:cNvPr>
          <p:cNvSpPr/>
          <p:nvPr/>
        </p:nvSpPr>
        <p:spPr>
          <a:xfrm>
            <a:off x="2117324" y="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raphik-Semibold-Web"/>
              </a:rPr>
              <a:t>Проект рабочих домов для Иванова-Вознесенска</a:t>
            </a:r>
            <a:endParaRPr lang="ru-RU" sz="2400" b="1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Graphik-Semibold-Web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FCEC168-C979-4E0F-8A26-24F8FAEB692A}"/>
              </a:ext>
            </a:extLst>
          </p:cNvPr>
          <p:cNvSpPr/>
          <p:nvPr/>
        </p:nvSpPr>
        <p:spPr>
          <a:xfrm>
            <a:off x="1775735" y="6089147"/>
            <a:ext cx="4913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KazimirWeb"/>
              </a:rPr>
              <a:t>Авторы проекта: А. Буров и М. Парусников.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218" name="Picture 2" descr="http://www.togdazine.ru/upload/images/59/d3/59d3423cf2be65d5ad9d31fdeb13decb.jpg">
            <a:extLst>
              <a:ext uri="{FF2B5EF4-FFF2-40B4-BE49-F238E27FC236}">
                <a16:creationId xmlns="" xmlns:a16="http://schemas.microsoft.com/office/drawing/2014/main" id="{BA8D05D2-CF92-43C6-837B-162D621F8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37" y="4357923"/>
            <a:ext cx="8815526" cy="14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togdazine.ru/upload/images/ce/56/ce563f903a31b7b6e766e163b59bb888.jpg">
            <a:extLst>
              <a:ext uri="{FF2B5EF4-FFF2-40B4-BE49-F238E27FC236}">
                <a16:creationId xmlns="" xmlns:a16="http://schemas.microsoft.com/office/drawing/2014/main" id="{9816E4DD-3331-48E4-97BB-ECE761EF1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18" y="869855"/>
            <a:ext cx="7589448" cy="325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369537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1.culture.ru/c/700791/5.%20%D0%92%D0%B5%D1%81%D0%BD%D0%B8%D0%BD%D1%8B.jpg">
            <a:extLst>
              <a:ext uri="{FF2B5EF4-FFF2-40B4-BE49-F238E27FC236}">
                <a16:creationId xmlns="" xmlns:a16="http://schemas.microsoft.com/office/drawing/2014/main" id="{FA46EA85-5BA7-4957-989F-04273742B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94" y="1123399"/>
            <a:ext cx="6684884" cy="325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523382E-EC3D-43BD-BE06-1B5850EBE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412" y="229664"/>
            <a:ext cx="7916662" cy="733070"/>
          </a:xfrm>
        </p:spPr>
        <p:txBody>
          <a:bodyPr>
            <a:noAutofit/>
          </a:bodyPr>
          <a:lstStyle/>
          <a:p>
            <a:r>
              <a:rPr lang="ru-RU" sz="4400" dirty="0"/>
              <a:t>Братья </a:t>
            </a:r>
            <a:r>
              <a:rPr lang="ru-RU" sz="4400" dirty="0" err="1"/>
              <a:t>Веснены</a:t>
            </a:r>
            <a:endParaRPr lang="ru-RU" sz="4400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="" xmlns:a16="http://schemas.microsoft.com/office/drawing/2014/main" id="{7BBF2355-7806-4D7C-A759-B3E4854210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4301" y="4540434"/>
            <a:ext cx="6820270" cy="20201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333333"/>
                </a:solidFill>
                <a:latin typeface="KazimirWeb"/>
              </a:rPr>
              <a:t>Леонид Александрович, Виктор Александрович</a:t>
            </a:r>
            <a:r>
              <a:rPr lang="en-US" dirty="0">
                <a:solidFill>
                  <a:srgbClr val="333333"/>
                </a:solidFill>
                <a:latin typeface="KazimirWeb"/>
              </a:rPr>
              <a:t>,</a:t>
            </a:r>
            <a:r>
              <a:rPr lang="ru-RU" dirty="0">
                <a:solidFill>
                  <a:srgbClr val="333333"/>
                </a:solidFill>
                <a:latin typeface="KazimirWeb"/>
              </a:rPr>
              <a:t> Александр Александрович Веснины.</a:t>
            </a:r>
          </a:p>
          <a:p>
            <a:r>
              <a:rPr lang="ru-RU" dirty="0">
                <a:solidFill>
                  <a:srgbClr val="333333"/>
                </a:solidFill>
                <a:latin typeface="KazimirWeb"/>
              </a:rPr>
              <a:t> Архитекторы, работавшие совместно над рядом проектов.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90882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3B520C-3C87-4791-A071-44A4AAB1D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517" y="511789"/>
            <a:ext cx="3735186" cy="930895"/>
          </a:xfrm>
        </p:spPr>
        <p:txBody>
          <a:bodyPr>
            <a:normAutofit/>
          </a:bodyPr>
          <a:lstStyle/>
          <a:p>
            <a:r>
              <a:rPr lang="ru-RU" sz="2400" dirty="0"/>
              <a:t>Работы Братьев </a:t>
            </a:r>
            <a:r>
              <a:rPr lang="ru-RU" sz="2400" dirty="0" err="1"/>
              <a:t>Весненых</a:t>
            </a:r>
            <a:r>
              <a:rPr lang="en-US" sz="2400" dirty="0"/>
              <a:t>:</a:t>
            </a:r>
            <a:endParaRPr lang="ru-RU" sz="2400" dirty="0"/>
          </a:p>
        </p:txBody>
      </p:sp>
      <p:pic>
        <p:nvPicPr>
          <p:cNvPr id="3078" name="Picture 6" descr="https://thecharnelhouse.org/wp-content/uploads/2014/05/20101225142805d0b4d0b2d0bed180d0b5d186_d182d180d183d0b4d0b0_d0b2_d0bcd0bed181d0bad0b2d0b5_d0b1d180d0b0d182d18cd18f_d0b2d0b5d181d0bdd0b8.jpg">
            <a:extLst>
              <a:ext uri="{FF2B5EF4-FFF2-40B4-BE49-F238E27FC236}">
                <a16:creationId xmlns="" xmlns:a16="http://schemas.microsoft.com/office/drawing/2014/main" id="{ADB03164-2437-4C2B-8F7B-A32F3FDA2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294" y="553448"/>
            <a:ext cx="3670069" cy="538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ehne.com/assets/i/upload/library/1927-4-5-010-1.jpg">
            <a:extLst>
              <a:ext uri="{FF2B5EF4-FFF2-40B4-BE49-F238E27FC236}">
                <a16:creationId xmlns="" xmlns:a16="http://schemas.microsoft.com/office/drawing/2014/main" id="{0445F0D7-54D3-4646-8045-F23DBDE26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21" y="1994051"/>
            <a:ext cx="4474803" cy="358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ED7ACD3-89F8-41A2-A532-554BCC07C2B0}"/>
              </a:ext>
            </a:extLst>
          </p:cNvPr>
          <p:cNvSpPr/>
          <p:nvPr/>
        </p:nvSpPr>
        <p:spPr>
          <a:xfrm>
            <a:off x="1807495" y="1395379"/>
            <a:ext cx="272850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Graphik-Semibold-Web"/>
              </a:rPr>
              <a:t>Проект Дворца труда</a:t>
            </a:r>
            <a:endParaRPr lang="ru-RU" sz="22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Graphik-Semibold-Web"/>
            </a:endParaRPr>
          </a:p>
        </p:txBody>
      </p:sp>
    </p:spTree>
    <p:extLst>
      <p:ext uri="{BB962C8B-B14F-4D97-AF65-F5344CB8AC3E}">
        <p14:creationId xmlns:p14="http://schemas.microsoft.com/office/powerpoint/2010/main" val="299851528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51FB70C-4257-4CD4-9369-775502C74ADC}"/>
              </a:ext>
            </a:extLst>
          </p:cNvPr>
          <p:cNvSpPr/>
          <p:nvPr/>
        </p:nvSpPr>
        <p:spPr>
          <a:xfrm>
            <a:off x="918840" y="505799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KazimirWeb"/>
              </a:rPr>
              <a:t>Автор Александр Веснин. 1921 год.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http://www.togdazine.ru/upload/images/ba/c1/bac1868eddc82b80dd738c29e448f040.jpg">
            <a:extLst>
              <a:ext uri="{FF2B5EF4-FFF2-40B4-BE49-F238E27FC236}">
                <a16:creationId xmlns="" xmlns:a16="http://schemas.microsoft.com/office/drawing/2014/main" id="{F366BBBE-C5FF-423A-9871-E1728855F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27" y="1564731"/>
            <a:ext cx="4527681" cy="339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24C4204-671B-420C-8DA7-C1D1C500CF33}"/>
              </a:ext>
            </a:extLst>
          </p:cNvPr>
          <p:cNvSpPr/>
          <p:nvPr/>
        </p:nvSpPr>
        <p:spPr>
          <a:xfrm>
            <a:off x="4993690" y="1601978"/>
            <a:ext cx="415031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Graphik-Semibold-Web"/>
              </a:rPr>
              <a:t>Декорации Александра Веснина для спектакля «Человек, который был четвергом»</a:t>
            </a:r>
            <a:endParaRPr lang="ru-RU" sz="190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Graphik-Semibold-Web"/>
            </a:endParaRPr>
          </a:p>
        </p:txBody>
      </p:sp>
      <p:pic>
        <p:nvPicPr>
          <p:cNvPr id="4100" name="Picture 4" descr="http://www.togdazine.ru/upload/images/98/13/9813c8d2f80efd5b5b67ab47f7e9d9d1.jpg">
            <a:extLst>
              <a:ext uri="{FF2B5EF4-FFF2-40B4-BE49-F238E27FC236}">
                <a16:creationId xmlns="" xmlns:a16="http://schemas.microsoft.com/office/drawing/2014/main" id="{B1FF807E-3772-4A9E-8022-0377C0B36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257" y="2706443"/>
            <a:ext cx="4106016" cy="304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281256C-E17B-40DD-9D7C-E37E25E5B68B}"/>
              </a:ext>
            </a:extLst>
          </p:cNvPr>
          <p:cNvSpPr/>
          <p:nvPr/>
        </p:nvSpPr>
        <p:spPr>
          <a:xfrm>
            <a:off x="253049" y="856845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raphik-Semibold-Web"/>
              </a:rPr>
              <a:t>Проект монумента Третьему интернационалу</a:t>
            </a:r>
            <a:endParaRPr lang="ru-RU" sz="200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Graphik-Semibold-Web"/>
            </a:endParaRPr>
          </a:p>
        </p:txBody>
      </p:sp>
    </p:spTree>
    <p:extLst>
      <p:ext uri="{BB962C8B-B14F-4D97-AF65-F5344CB8AC3E}">
        <p14:creationId xmlns:p14="http://schemas.microsoft.com/office/powerpoint/2010/main" val="22790568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7606ACE-06F9-4AE1-AD9C-01AD3DB92CAB}"/>
              </a:ext>
            </a:extLst>
          </p:cNvPr>
          <p:cNvSpPr/>
          <p:nvPr/>
        </p:nvSpPr>
        <p:spPr>
          <a:xfrm>
            <a:off x="922366" y="190415"/>
            <a:ext cx="4496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333333"/>
                </a:solidFill>
                <a:latin typeface="Graphik-Semibold-Web"/>
              </a:rPr>
              <a:t>Проект Торгового дома «</a:t>
            </a:r>
            <a:r>
              <a:rPr lang="ru-RU" sz="2400" b="1" dirty="0" err="1">
                <a:solidFill>
                  <a:srgbClr val="333333"/>
                </a:solidFill>
                <a:latin typeface="Graphik-Semibold-Web"/>
              </a:rPr>
              <a:t>Аркос</a:t>
            </a:r>
            <a:r>
              <a:rPr lang="ru-RU" sz="2400" b="1" dirty="0">
                <a:solidFill>
                  <a:srgbClr val="333333"/>
                </a:solidFill>
                <a:latin typeface="Graphik-Semibold-Web"/>
              </a:rPr>
              <a:t>»</a:t>
            </a:r>
            <a:endParaRPr lang="ru-RU" sz="2400" b="1" i="0" dirty="0">
              <a:solidFill>
                <a:srgbClr val="333333"/>
              </a:solidFill>
              <a:effectLst/>
              <a:latin typeface="Graphik-Semibold-Web"/>
            </a:endParaRPr>
          </a:p>
        </p:txBody>
      </p:sp>
      <p:pic>
        <p:nvPicPr>
          <p:cNvPr id="5122" name="Picture 2" descr="http://www.togdazine.ru/images/gallery/28/555/b9e34d7d8f6d7b566ca7f6d984823916.png">
            <a:extLst>
              <a:ext uri="{FF2B5EF4-FFF2-40B4-BE49-F238E27FC236}">
                <a16:creationId xmlns="" xmlns:a16="http://schemas.microsoft.com/office/drawing/2014/main" id="{95A95430-6A18-4906-B418-9092D12B2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9" y="897100"/>
            <a:ext cx="3988585" cy="547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togdazine.ru/images/gallery/28/555/a82d1be6fe7543e009f47f10c6cd04db.png">
            <a:extLst>
              <a:ext uri="{FF2B5EF4-FFF2-40B4-BE49-F238E27FC236}">
                <a16:creationId xmlns="" xmlns:a16="http://schemas.microsoft.com/office/drawing/2014/main" id="{2071C756-DC6E-4573-B5D1-3134404E2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767" y="558554"/>
            <a:ext cx="2860396" cy="230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www.togdazine.ru/images/gallery/28/555/38b507b88f2711a978218914a28330e4.png">
            <a:extLst>
              <a:ext uri="{FF2B5EF4-FFF2-40B4-BE49-F238E27FC236}">
                <a16:creationId xmlns="" xmlns:a16="http://schemas.microsoft.com/office/drawing/2014/main" id="{9298AB64-E0D4-49FA-B549-C32D9F71C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02927"/>
            <a:ext cx="4146198" cy="243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00168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8BEC647-3CD2-48AC-9F40-59CDED91F600}"/>
              </a:ext>
            </a:extLst>
          </p:cNvPr>
          <p:cNvSpPr/>
          <p:nvPr/>
        </p:nvSpPr>
        <p:spPr>
          <a:xfrm>
            <a:off x="155358" y="668020"/>
            <a:ext cx="4194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Graphik-Semibold-Web"/>
              </a:rPr>
              <a:t>Проект ангара</a:t>
            </a:r>
          </a:p>
          <a:p>
            <a:pPr algn="ctr"/>
            <a:r>
              <a:rPr lang="ru-RU" sz="2000" dirty="0">
                <a:latin typeface="KazimirWeb"/>
              </a:rPr>
              <a:t>Конкурсный проект, архитекторы  </a:t>
            </a:r>
            <a:endParaRPr lang="ru-RU" sz="2000" b="0" i="0" dirty="0">
              <a:effectLst/>
              <a:latin typeface="KazimirWeb"/>
            </a:endParaRPr>
          </a:p>
        </p:txBody>
      </p:sp>
      <p:pic>
        <p:nvPicPr>
          <p:cNvPr id="6146" name="Picture 2" descr="http://www.togdazine.ru/upload/images/17/77/177753ae17a72275c02bcc191960c657.jpg">
            <a:extLst>
              <a:ext uri="{FF2B5EF4-FFF2-40B4-BE49-F238E27FC236}">
                <a16:creationId xmlns="" xmlns:a16="http://schemas.microsoft.com/office/drawing/2014/main" id="{1E79A25C-DBAA-42CF-BFF5-0F8EDB135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85" y="1603701"/>
            <a:ext cx="3695197" cy="490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togdazine.ru/images/gallery/35/265/a4f362ec70aac995611ea96f2e7154c4.jpg">
            <a:extLst>
              <a:ext uri="{FF2B5EF4-FFF2-40B4-BE49-F238E27FC236}">
                <a16:creationId xmlns="" xmlns:a16="http://schemas.microsoft.com/office/drawing/2014/main" id="{07A26366-954E-4A5A-AF98-F7023E9B0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895" y="1683683"/>
            <a:ext cx="2833408" cy="482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EC744B9-15D8-47E9-B496-EBDD3F400F90}"/>
              </a:ext>
            </a:extLst>
          </p:cNvPr>
          <p:cNvSpPr/>
          <p:nvPr/>
        </p:nvSpPr>
        <p:spPr>
          <a:xfrm>
            <a:off x="4246599" y="626361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latin typeface="Graphik-Semibold-Web"/>
              </a:rPr>
              <a:t>Проект здания Московского отделения конторы и редакции газеты «Ленинградская Правда»</a:t>
            </a:r>
            <a:endParaRPr lang="ru-RU" sz="2000" i="0" dirty="0">
              <a:effectLst/>
              <a:latin typeface="Graphik-Semibold-Web"/>
            </a:endParaRPr>
          </a:p>
        </p:txBody>
      </p:sp>
    </p:spTree>
    <p:extLst>
      <p:ext uri="{BB962C8B-B14F-4D97-AF65-F5344CB8AC3E}">
        <p14:creationId xmlns:p14="http://schemas.microsoft.com/office/powerpoint/2010/main" val="202542929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76F6E3D-FA9A-47C7-B100-06B7AF9D79D5}"/>
              </a:ext>
            </a:extLst>
          </p:cNvPr>
          <p:cNvSpPr/>
          <p:nvPr/>
        </p:nvSpPr>
        <p:spPr>
          <a:xfrm>
            <a:off x="1733283" y="331722"/>
            <a:ext cx="4913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333333"/>
                </a:solidFill>
                <a:latin typeface="Graphik-Semibold-Web"/>
              </a:rPr>
              <a:t>Костюмы и бутафория Александра Веснина для спектакля «Человек, который был четвергом»</a:t>
            </a:r>
            <a:endParaRPr lang="ru-RU" sz="2000" b="1" i="0" dirty="0">
              <a:solidFill>
                <a:srgbClr val="333333"/>
              </a:solidFill>
              <a:effectLst/>
              <a:latin typeface="Graphik-Semibold-Web"/>
            </a:endParaRPr>
          </a:p>
        </p:txBody>
      </p:sp>
      <p:pic>
        <p:nvPicPr>
          <p:cNvPr id="7170" name="Picture 2" descr="http://www.togdazine.ru/images/gallery/83/265/0859347742de2bcb228e477b20d8ce65.jpg">
            <a:extLst>
              <a:ext uri="{FF2B5EF4-FFF2-40B4-BE49-F238E27FC236}">
                <a16:creationId xmlns="" xmlns:a16="http://schemas.microsoft.com/office/drawing/2014/main" id="{47FB7CCE-A21D-4B90-B618-037E0FFD0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42" y="1416937"/>
            <a:ext cx="2524125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togdazine.ru/images/gallery/83/1170/f301f86fd666b6a05c72b9480ebabff6.jpg">
            <a:extLst>
              <a:ext uri="{FF2B5EF4-FFF2-40B4-BE49-F238E27FC236}">
                <a16:creationId xmlns="" xmlns:a16="http://schemas.microsoft.com/office/drawing/2014/main" id="{6FDA0A0F-93C3-4DEC-988A-358751D93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1" y="1138437"/>
            <a:ext cx="2816486" cy="381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togdazine.ru/images/gallery/83/265/f16d695c2c6b76c2111b1ff1798aa610.jpg">
            <a:extLst>
              <a:ext uri="{FF2B5EF4-FFF2-40B4-BE49-F238E27FC236}">
                <a16:creationId xmlns="" xmlns:a16="http://schemas.microsoft.com/office/drawing/2014/main" id="{DDA36230-393D-4BDC-A613-9DC20CD83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425" y="3705366"/>
            <a:ext cx="2290976" cy="306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://www.togdazine.ru/images/gallery/83/265/198a54479226cee08a94f7fcda2e3c0c.jpg">
            <a:extLst>
              <a:ext uri="{FF2B5EF4-FFF2-40B4-BE49-F238E27FC236}">
                <a16:creationId xmlns="" xmlns:a16="http://schemas.microsoft.com/office/drawing/2014/main" id="{9D128DC1-F604-4DC4-AD5C-495059D29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783" y="259626"/>
            <a:ext cx="2095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http://www.togdazine.ru/images/gallery/83/1170/5e4437694fbe57a9aa1c0cc4ea0ccabf.jpg">
            <a:extLst>
              <a:ext uri="{FF2B5EF4-FFF2-40B4-BE49-F238E27FC236}">
                <a16:creationId xmlns="" xmlns:a16="http://schemas.microsoft.com/office/drawing/2014/main" id="{B74D523D-5705-48F9-9B57-169903101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088" y="3959925"/>
            <a:ext cx="2095500" cy="280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4527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3450" y="50439"/>
            <a:ext cx="8778240" cy="896209"/>
          </a:xfrm>
        </p:spPr>
        <p:txBody>
          <a:bodyPr/>
          <a:lstStyle/>
          <a:p>
            <a:pPr algn="ctr"/>
            <a:r>
              <a:rPr lang="ru-RU" b="1" dirty="0"/>
              <a:t>Источники</a:t>
            </a:r>
            <a:r>
              <a:rPr lang="en-US" b="1" dirty="0"/>
              <a:t>:</a:t>
            </a:r>
          </a:p>
        </p:txBody>
      </p:sp>
      <p:grpSp>
        <p:nvGrpSpPr>
          <p:cNvPr id="81" name="Group 2"/>
          <p:cNvGrpSpPr>
            <a:grpSpLocks/>
          </p:cNvGrpSpPr>
          <p:nvPr/>
        </p:nvGrpSpPr>
        <p:grpSpPr bwMode="auto">
          <a:xfrm>
            <a:off x="1925272" y="4083382"/>
            <a:ext cx="5105400" cy="555625"/>
            <a:chOff x="1248" y="1440"/>
            <a:chExt cx="3216" cy="350"/>
          </a:xfrm>
        </p:grpSpPr>
        <p:sp>
          <p:nvSpPr>
            <p:cNvPr id="82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4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86" name="Group 7"/>
          <p:cNvGrpSpPr>
            <a:grpSpLocks/>
          </p:cNvGrpSpPr>
          <p:nvPr/>
        </p:nvGrpSpPr>
        <p:grpSpPr bwMode="auto">
          <a:xfrm>
            <a:off x="1996440" y="1560576"/>
            <a:ext cx="5105400" cy="555625"/>
            <a:chOff x="1248" y="2030"/>
            <a:chExt cx="3216" cy="350"/>
          </a:xfrm>
        </p:grpSpPr>
        <p:sp>
          <p:nvSpPr>
            <p:cNvPr id="87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9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90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91" name="Group 12"/>
          <p:cNvGrpSpPr>
            <a:grpSpLocks/>
          </p:cNvGrpSpPr>
          <p:nvPr/>
        </p:nvGrpSpPr>
        <p:grpSpPr bwMode="auto">
          <a:xfrm>
            <a:off x="1932351" y="2354723"/>
            <a:ext cx="5105400" cy="555625"/>
            <a:chOff x="1248" y="2640"/>
            <a:chExt cx="3216" cy="350"/>
          </a:xfrm>
        </p:grpSpPr>
        <p:sp>
          <p:nvSpPr>
            <p:cNvPr id="92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94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95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96" name="Group 17"/>
          <p:cNvGrpSpPr>
            <a:grpSpLocks/>
          </p:cNvGrpSpPr>
          <p:nvPr/>
        </p:nvGrpSpPr>
        <p:grpSpPr bwMode="auto">
          <a:xfrm>
            <a:off x="1919362" y="3235942"/>
            <a:ext cx="5105400" cy="555625"/>
            <a:chOff x="1248" y="3230"/>
            <a:chExt cx="3216" cy="350"/>
          </a:xfrm>
        </p:grpSpPr>
        <p:sp>
          <p:nvSpPr>
            <p:cNvPr id="97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dirty="0"/>
            </a:p>
          </p:txBody>
        </p:sp>
        <p:sp>
          <p:nvSpPr>
            <p:cNvPr id="99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00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101" name="Group 22"/>
          <p:cNvGrpSpPr>
            <a:grpSpLocks/>
          </p:cNvGrpSpPr>
          <p:nvPr/>
        </p:nvGrpSpPr>
        <p:grpSpPr bwMode="auto">
          <a:xfrm>
            <a:off x="1996440" y="4935601"/>
            <a:ext cx="5105400" cy="555625"/>
            <a:chOff x="1248" y="3230"/>
            <a:chExt cx="3216" cy="350"/>
          </a:xfrm>
        </p:grpSpPr>
        <p:sp>
          <p:nvSpPr>
            <p:cNvPr id="102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04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05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DC9E95E-A357-4406-B009-EAD119D9A7D1}"/>
              </a:ext>
            </a:extLst>
          </p:cNvPr>
          <p:cNvSpPr/>
          <p:nvPr/>
        </p:nvSpPr>
        <p:spPr>
          <a:xfrm>
            <a:off x="3322880" y="3231975"/>
            <a:ext cx="33039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http://www.togdazine.ru</a:t>
            </a:r>
            <a:endParaRPr lang="ru-RU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B099EE7-7E1B-4CF5-8763-CF2FE529DA31}"/>
              </a:ext>
            </a:extLst>
          </p:cNvPr>
          <p:cNvSpPr/>
          <p:nvPr/>
        </p:nvSpPr>
        <p:spPr>
          <a:xfrm>
            <a:off x="3306460" y="2420413"/>
            <a:ext cx="3303981" cy="47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https://artinvestment.ru</a:t>
            </a:r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FCA2853-BE35-4ABF-B161-E3A5BE701705}"/>
              </a:ext>
            </a:extLst>
          </p:cNvPr>
          <p:cNvSpPr/>
          <p:nvPr/>
        </p:nvSpPr>
        <p:spPr>
          <a:xfrm>
            <a:off x="3275710" y="164102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https://ru.wikipedia.org</a:t>
            </a:r>
            <a:endParaRPr lang="ru-RU" sz="2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1D116DE-0D76-401F-8692-24EF57A5E334}"/>
              </a:ext>
            </a:extLst>
          </p:cNvPr>
          <p:cNvSpPr/>
          <p:nvPr/>
        </p:nvSpPr>
        <p:spPr>
          <a:xfrm>
            <a:off x="3306460" y="4107479"/>
            <a:ext cx="2898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http://rusavangard.ru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0FC6647-8043-4F3B-96F2-8F4480DD4E66}"/>
              </a:ext>
            </a:extLst>
          </p:cNvPr>
          <p:cNvSpPr/>
          <p:nvPr/>
        </p:nvSpPr>
        <p:spPr>
          <a:xfrm>
            <a:off x="3322880" y="4885055"/>
            <a:ext cx="2310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https://bigenc.ru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5275</TotalTime>
  <Words>551</Words>
  <Application>Microsoft Office PowerPoint</Application>
  <PresentationFormat>Экран (4:3)</PresentationFormat>
  <Paragraphs>49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Дисциплина «История дизайна»  Тема: «Объединение современных архитекторов-ОСА»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Братья Веснены</vt:lpstr>
      <vt:lpstr>Работы Братьев Весненых: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Чувашев</cp:lastModifiedBy>
  <cp:revision>49</cp:revision>
  <dcterms:created xsi:type="dcterms:W3CDTF">2018-09-04T12:10:47Z</dcterms:created>
  <dcterms:modified xsi:type="dcterms:W3CDTF">2019-04-15T12:24:41Z</dcterms:modified>
</cp:coreProperties>
</file>