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CC66FF"/>
    <a:srgbClr val="FF33CC"/>
    <a:srgbClr val="CC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7DE5F-67E9-459F-A888-DFF0597490D6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1EAED-0500-43E0-9236-F5C7EDE99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verniedruzaj.ucoz.ru/publ/master_klass/programma_raboty_tm/polozhenie_tvorcheskoj_masterskoj_tekhnologicheskie_priemy_sozdanija_didakticheskikh_igr/68-1-0-356" TargetMode="External"/><Relationship Id="rId7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hyperlink" Target="http://verniedruzaj.ucoz.ru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hyperlink" Target="http://www.download-free-wallpaper.com/img17/ecvuafhgsvsjqnrwpjmp.jpg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ramki.kinderyata.ru/img/frame/screen/1364121701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hyperlink" Target="http://img-fotki.yandex.ru/get/4427/135713194.ca/0_73bcd_e394e5f3_XL.jpg" TargetMode="External"/><Relationship Id="rId4" Type="http://schemas.openxmlformats.org/officeDocument/2006/relationships/hyperlink" Target="http://iafeavatar.justclick.ru/media/content/iafeavatar/strelka-vniz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64121701.png"/>
          <p:cNvPicPr>
            <a:picLocks noChangeAspect="1"/>
          </p:cNvPicPr>
          <p:nvPr/>
        </p:nvPicPr>
        <p:blipFill>
          <a:blip r:embed="rId2"/>
          <a:srcRect t="13530" b="12669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898"/>
            </a:avLst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Picture 2" descr="http://verniedruzaj.ucoz.ru/screenshot3/tm_igra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3" y="173303"/>
            <a:ext cx="1463530" cy="109545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714612" y="142852"/>
            <a:ext cx="5357850" cy="7386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Работа выполнена в рамках творческой мастерской</a:t>
            </a:r>
          </a:p>
          <a:p>
            <a:pPr algn="ctr"/>
            <a:r>
              <a:rPr lang="ru-RU" sz="1400" dirty="0" smtClean="0"/>
              <a:t> «Технологические приемы создания дидактических игр» </a:t>
            </a:r>
          </a:p>
          <a:p>
            <a:pPr algn="ctr"/>
            <a:r>
              <a:rPr lang="ru-RU" sz="1400" dirty="0" smtClean="0"/>
              <a:t>на сайте </a:t>
            </a:r>
            <a:r>
              <a:rPr lang="en-US" sz="1400" dirty="0" smtClean="0">
                <a:hlinkClick r:id="rId5"/>
              </a:rPr>
              <a:t>http://verniedruzaj.ucoz.ru</a:t>
            </a:r>
            <a:r>
              <a:rPr lang="ru-RU" sz="1400" dirty="0" smtClean="0"/>
              <a:t> </a:t>
            </a:r>
            <a:endParaRPr lang="be-BY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5000636"/>
            <a:ext cx="55721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                Автор- Костенко Наталья Владимировна, </a:t>
            </a:r>
          </a:p>
          <a:p>
            <a:r>
              <a:rPr lang="ru-RU" sz="1400" b="1" dirty="0" smtClean="0"/>
              <a:t>                                 учитель начальных классов </a:t>
            </a:r>
          </a:p>
          <a:p>
            <a:r>
              <a:rPr lang="ru-RU" sz="1400" b="1" dirty="0" smtClean="0"/>
              <a:t>             </a:t>
            </a:r>
            <a:r>
              <a:rPr lang="ru-RU" sz="1400" b="1" dirty="0" err="1" smtClean="0"/>
              <a:t>Б-Неклиновской</a:t>
            </a:r>
            <a:r>
              <a:rPr lang="ru-RU" sz="1400" b="1" dirty="0" smtClean="0"/>
              <a:t> СОШ </a:t>
            </a:r>
            <a:r>
              <a:rPr lang="ru-RU" sz="1400" b="1" dirty="0" err="1" smtClean="0"/>
              <a:t>Неклиновского</a:t>
            </a:r>
            <a:r>
              <a:rPr lang="ru-RU" sz="1400" b="1" dirty="0" smtClean="0"/>
              <a:t> района</a:t>
            </a:r>
          </a:p>
          <a:p>
            <a:r>
              <a:rPr lang="ru-RU" sz="1400" b="1" dirty="0" smtClean="0"/>
              <a:t>                                      Ростовской области</a:t>
            </a:r>
            <a:endParaRPr lang="ru-RU" sz="1400" b="1" dirty="0"/>
          </a:p>
        </p:txBody>
      </p:sp>
      <p:sp>
        <p:nvSpPr>
          <p:cNvPr id="9" name="Управляющая кнопка: документ 8">
            <a:hlinkClick r:id="" action="ppaction://hlinkshowjump?jump=lastslide" highlightClick="1"/>
          </p:cNvPr>
          <p:cNvSpPr/>
          <p:nvPr/>
        </p:nvSpPr>
        <p:spPr>
          <a:xfrm>
            <a:off x="285720" y="1428736"/>
            <a:ext cx="428628" cy="470912"/>
          </a:xfrm>
          <a:prstGeom prst="actionButtonDocumen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strelka-vniz.jp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835738">
            <a:off x="8102719" y="5983229"/>
            <a:ext cx="796435" cy="7143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14744" y="1714488"/>
            <a:ext cx="3780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Интерактивная игра</a:t>
            </a:r>
            <a:endParaRPr lang="ru-RU" sz="3200" b="1" dirty="0">
              <a:ln w="10541" cmpd="sng">
                <a:solidFill>
                  <a:srgbClr val="FF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2928926" y="2285993"/>
            <a:ext cx="5214974" cy="1785950"/>
          </a:xfrm>
        </p:spPr>
        <p:txBody>
          <a:bodyPr>
            <a:noAutofit/>
          </a:bodyPr>
          <a:lstStyle/>
          <a:p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BeeskneesCTT" pitchFamily="2" charset="0"/>
              </a:rPr>
              <a:t>С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BeeskneesCTT" pitchFamily="2" charset="0"/>
              </a:rPr>
              <a:t>л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eeskneesCTT" pitchFamily="2" charset="0"/>
              </a:rPr>
              <a:t>о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BeeskneesCTT" pitchFamily="2" charset="0"/>
              </a:rPr>
              <a:t>в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33CC"/>
                </a:solidFill>
                <a:latin typeface="BeeskneesCTT" pitchFamily="2" charset="0"/>
              </a:rPr>
              <a:t>а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CC66FF"/>
                </a:solidFill>
                <a:latin typeface="BeeskneesCTT" pitchFamily="2" charset="0"/>
              </a:rPr>
              <a:t>р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latin typeface="BeeskneesCTT" pitchFamily="2" charset="0"/>
              </a:rPr>
              <a:t>н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CC0066"/>
                </a:solidFill>
                <a:latin typeface="BeeskneesCTT" pitchFamily="2" charset="0"/>
              </a:rPr>
              <a:t>а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92D050"/>
                </a:solidFill>
                <a:latin typeface="BeeskneesCTT" pitchFamily="2" charset="0"/>
              </a:rPr>
              <a:t>я 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33CC"/>
                </a:solidFill>
                <a:latin typeface="BeeskneesCTT" pitchFamily="2" charset="0"/>
              </a:rPr>
              <a:t>р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BeeskneesCTT" pitchFamily="2" charset="0"/>
              </a:rPr>
              <a:t>а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eeskneesCTT" pitchFamily="2" charset="0"/>
              </a:rPr>
              <a:t>з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BeeskneesCTT" pitchFamily="2" charset="0"/>
              </a:rPr>
              <a:t>м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  <a:latin typeface="BeeskneesCTT" pitchFamily="2" charset="0"/>
              </a:rPr>
              <a:t>и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BeeskneesCTT" pitchFamily="2" charset="0"/>
              </a:rPr>
              <a:t>н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CC66FF"/>
                </a:solidFill>
                <a:latin typeface="BeeskneesCTT" pitchFamily="2" charset="0"/>
              </a:rPr>
              <a:t>к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BeeskneesCTT" pitchFamily="2" charset="0"/>
              </a:rPr>
              <a:t>а</a:t>
            </a:r>
            <a:endParaRPr lang="ru-RU" dirty="0">
              <a:ln>
                <a:solidFill>
                  <a:srgbClr val="002060"/>
                </a:solidFill>
              </a:ln>
              <a:solidFill>
                <a:srgbClr val="0070C0"/>
              </a:solidFill>
              <a:latin typeface="BeeskneesCT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29190" y="3929066"/>
            <a:ext cx="1479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Русский язык</a:t>
            </a:r>
          </a:p>
          <a:p>
            <a:r>
              <a:rPr lang="ru-RU" dirty="0" smtClean="0"/>
              <a:t>     2 класс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898"/>
            </a:avLst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142844" y="142852"/>
            <a:ext cx="8858312" cy="6572296"/>
          </a:xfrm>
          <a:prstGeom prst="frame">
            <a:avLst>
              <a:gd name="adj1" fmla="val 3280"/>
            </a:avLst>
          </a:prstGeom>
          <a:blipFill>
            <a:blip r:embed="rId2"/>
            <a:stretch>
              <a:fillRect/>
            </a:stretch>
          </a:blipFill>
          <a:effectLst>
            <a:glow rad="101600">
              <a:schemeClr val="tx2">
                <a:lumMod val="60000"/>
                <a:lumOff val="4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428604"/>
            <a:ext cx="807249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33CC"/>
                </a:solidFill>
              </a:rPr>
              <a:t>Ребята! Давайте поиграем!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игре принимают участие две команды.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 Команда  «Синих» начинает игру щелчком по левому кнопке, команда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«Зелёных» делает щелчок правой кнопке</a:t>
            </a:r>
            <a:r>
              <a:rPr lang="en-US" sz="2400" b="1" dirty="0" smtClean="0">
                <a:solidFill>
                  <a:srgbClr val="002060"/>
                </a:solidFill>
              </a:rPr>
              <a:t>.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Прочитав слово в открывшемся окошке, нужно выбрать правильную букву.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При правильном ответе открывается новое задание, при неправильном - право хода получает команда соперников.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Выигрывает та команда, которая до финиша дойдет первой и меньше допустит ошибок.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0_73bcd_e394e5f3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643702" y="4786322"/>
            <a:ext cx="1618401" cy="1614813"/>
          </a:xfrm>
          <a:prstGeom prst="rect">
            <a:avLst/>
          </a:prstGeom>
        </p:spPr>
      </p:pic>
      <p:pic>
        <p:nvPicPr>
          <p:cNvPr id="7" name="Рисунок 6" descr="strelka-vniz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835738">
            <a:off x="8031281" y="5732556"/>
            <a:ext cx="796435" cy="71435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898"/>
            </a:avLst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142844" y="142852"/>
            <a:ext cx="8858312" cy="6572296"/>
          </a:xfrm>
          <a:prstGeom prst="frame">
            <a:avLst>
              <a:gd name="adj1" fmla="val 2107"/>
            </a:avLst>
          </a:prstGeom>
          <a:blipFill>
            <a:blip r:embed="rId2"/>
            <a:stretch>
              <a:fillRect/>
            </a:stretch>
          </a:blipFill>
          <a:effectLst>
            <a:glow rad="101600">
              <a:schemeClr val="tx2">
                <a:lumMod val="60000"/>
                <a:lumOff val="4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0" name="Прямоугольник 249"/>
          <p:cNvSpPr/>
          <p:nvPr/>
        </p:nvSpPr>
        <p:spPr>
          <a:xfrm>
            <a:off x="377422" y="3357562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anchor="ctr"/>
          <a:lstStyle/>
          <a:p>
            <a:pPr algn="ctr">
              <a:defRPr/>
            </a:pPr>
            <a:r>
              <a:rPr lang="ru-RU" sz="3500" b="1" dirty="0" smtClean="0">
                <a:solidFill>
                  <a:schemeClr val="tx1"/>
                </a:solidFill>
              </a:rPr>
              <a:t>..</a:t>
            </a:r>
            <a:r>
              <a:rPr lang="ru-RU" sz="3500" b="1" dirty="0" err="1" smtClean="0">
                <a:solidFill>
                  <a:schemeClr val="tx1"/>
                </a:solidFill>
              </a:rPr>
              <a:t>гурец</a:t>
            </a:r>
            <a:endParaRPr lang="ru-RU" sz="35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51" name="Прямоугольник 250"/>
          <p:cNvSpPr/>
          <p:nvPr/>
        </p:nvSpPr>
        <p:spPr>
          <a:xfrm>
            <a:off x="347372" y="1346400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к..пуста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52" name="Прямоугольник 251"/>
          <p:cNvSpPr/>
          <p:nvPr/>
        </p:nvSpPr>
        <p:spPr>
          <a:xfrm>
            <a:off x="2500298" y="4357694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м..локо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53" name="Прямоугольник 252"/>
          <p:cNvSpPr/>
          <p:nvPr/>
        </p:nvSpPr>
        <p:spPr>
          <a:xfrm>
            <a:off x="2471828" y="2347668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err="1" smtClean="0">
                <a:solidFill>
                  <a:schemeClr val="tx1"/>
                </a:solidFill>
              </a:rPr>
              <a:t>з</a:t>
            </a:r>
            <a:r>
              <a:rPr lang="ru-RU" sz="3200" b="1" dirty="0" smtClean="0">
                <a:solidFill>
                  <a:schemeClr val="tx1"/>
                </a:solidFill>
              </a:rPr>
              <a:t>..вод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54" name="Прямоугольник 253"/>
          <p:cNvSpPr/>
          <p:nvPr/>
        </p:nvSpPr>
        <p:spPr>
          <a:xfrm>
            <a:off x="6746684" y="1334390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err="1" smtClean="0">
                <a:solidFill>
                  <a:schemeClr val="tx1"/>
                </a:solidFill>
              </a:rPr>
              <a:t>уч</a:t>
            </a:r>
            <a:r>
              <a:rPr lang="ru-RU" sz="3200" b="1" dirty="0" smtClean="0">
                <a:solidFill>
                  <a:schemeClr val="tx1"/>
                </a:solidFill>
              </a:rPr>
              <a:t>..ник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55" name="Прямоугольник 254"/>
          <p:cNvSpPr/>
          <p:nvPr/>
        </p:nvSpPr>
        <p:spPr>
          <a:xfrm>
            <a:off x="2435604" y="1334390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с..рока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56" name="Прямоугольник 255"/>
          <p:cNvSpPr/>
          <p:nvPr/>
        </p:nvSpPr>
        <p:spPr>
          <a:xfrm>
            <a:off x="4614326" y="2347668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к..</a:t>
            </a:r>
            <a:r>
              <a:rPr lang="ru-RU" sz="3500" b="1" dirty="0" err="1" smtClean="0">
                <a:solidFill>
                  <a:schemeClr val="tx1"/>
                </a:solidFill>
              </a:rPr>
              <a:t>рова</a:t>
            </a:r>
            <a:endParaRPr lang="ru-RU" sz="3500" b="1" dirty="0">
              <a:solidFill>
                <a:schemeClr val="tx1"/>
              </a:solidFill>
            </a:endParaRPr>
          </a:p>
          <a:p>
            <a:pPr algn="ctr"/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57" name="Прямоугольник 256"/>
          <p:cNvSpPr/>
          <p:nvPr/>
        </p:nvSpPr>
        <p:spPr>
          <a:xfrm>
            <a:off x="6756084" y="4363892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м..роз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58" name="Прямоугольник 257"/>
          <p:cNvSpPr/>
          <p:nvPr/>
        </p:nvSpPr>
        <p:spPr>
          <a:xfrm>
            <a:off x="4604149" y="3355780"/>
            <a:ext cx="2016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п..</a:t>
            </a:r>
            <a:r>
              <a:rPr lang="ru-RU" sz="3200" b="1" dirty="0" err="1" smtClean="0">
                <a:solidFill>
                  <a:schemeClr val="tx1"/>
                </a:solidFill>
              </a:rPr>
              <a:t>льто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59" name="Прямоугольник 258"/>
          <p:cNvSpPr/>
          <p:nvPr/>
        </p:nvSpPr>
        <p:spPr>
          <a:xfrm>
            <a:off x="6786578" y="2357430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п..тух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60" name="Прямоугольник 259"/>
          <p:cNvSpPr/>
          <p:nvPr/>
        </p:nvSpPr>
        <p:spPr>
          <a:xfrm>
            <a:off x="2471828" y="3355780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err="1" smtClean="0">
                <a:solidFill>
                  <a:schemeClr val="tx1"/>
                </a:solidFill>
              </a:rPr>
              <a:t>ог</a:t>
            </a:r>
            <a:r>
              <a:rPr lang="ru-RU" sz="3200" b="1" dirty="0" smtClean="0">
                <a:solidFill>
                  <a:schemeClr val="tx1"/>
                </a:solidFill>
              </a:rPr>
              <a:t>..род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61" name="Прямоугольник 260"/>
          <p:cNvSpPr/>
          <p:nvPr/>
        </p:nvSpPr>
        <p:spPr>
          <a:xfrm>
            <a:off x="347372" y="2347668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г..род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62" name="Прямоугольник 261"/>
          <p:cNvSpPr/>
          <p:nvPr/>
        </p:nvSpPr>
        <p:spPr>
          <a:xfrm>
            <a:off x="4611875" y="4363892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сап..</a:t>
            </a:r>
            <a:r>
              <a:rPr lang="ru-RU" sz="3200" b="1" dirty="0" err="1" smtClean="0">
                <a:solidFill>
                  <a:schemeClr val="tx1"/>
                </a:solidFill>
              </a:rPr>
              <a:t>ги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100" b="1" dirty="0">
              <a:solidFill>
                <a:schemeClr val="tx1"/>
              </a:solidFill>
            </a:endParaRPr>
          </a:p>
        </p:txBody>
      </p:sp>
      <p:sp>
        <p:nvSpPr>
          <p:cNvPr id="263" name="Прямоугольник 262"/>
          <p:cNvSpPr/>
          <p:nvPr/>
        </p:nvSpPr>
        <p:spPr>
          <a:xfrm>
            <a:off x="347372" y="4363892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..бед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64" name="Прямоугольник 263"/>
          <p:cNvSpPr/>
          <p:nvPr/>
        </p:nvSpPr>
        <p:spPr>
          <a:xfrm>
            <a:off x="6756084" y="3355780"/>
            <a:ext cx="1980000" cy="828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500" b="1" dirty="0" smtClean="0">
                <a:solidFill>
                  <a:schemeClr val="tx1"/>
                </a:solidFill>
              </a:rPr>
              <a:t>п..суда</a:t>
            </a:r>
            <a:endParaRPr lang="ru-RU" sz="3500" b="1" dirty="0">
              <a:solidFill>
                <a:schemeClr val="tx1"/>
              </a:solidFill>
            </a:endParaRPr>
          </a:p>
          <a:p>
            <a:pPr algn="ctr"/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65" name="Прямоугольник 264"/>
          <p:cNvSpPr/>
          <p:nvPr/>
        </p:nvSpPr>
        <p:spPr>
          <a:xfrm>
            <a:off x="4570275" y="1340604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п..нал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66" name="Прямоугольник 265"/>
          <p:cNvSpPr/>
          <p:nvPr/>
        </p:nvSpPr>
        <p:spPr>
          <a:xfrm>
            <a:off x="1714480" y="537757"/>
            <a:ext cx="1428760" cy="462351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7" name="Прямоугольник 266"/>
          <p:cNvSpPr/>
          <p:nvPr/>
        </p:nvSpPr>
        <p:spPr>
          <a:xfrm>
            <a:off x="6000760" y="571480"/>
            <a:ext cx="1428760" cy="46235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268" name="Прямоугольник 267"/>
          <p:cNvSpPr/>
          <p:nvPr/>
        </p:nvSpPr>
        <p:spPr>
          <a:xfrm>
            <a:off x="360518" y="5422520"/>
            <a:ext cx="1980000" cy="864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r>
              <a:rPr lang="ru-RU" sz="3200" b="1" dirty="0" smtClean="0">
                <a:solidFill>
                  <a:srgbClr val="002060"/>
                </a:solidFill>
                <a:latin typeface="BeeskneesCTT" pitchFamily="2" charset="0"/>
              </a:rPr>
              <a:t>ФИНИШ</a:t>
            </a:r>
            <a:endParaRPr lang="ru-RU" sz="3200" b="1" dirty="0">
              <a:solidFill>
                <a:srgbClr val="002060"/>
              </a:solidFill>
              <a:latin typeface="BeeskneesCTT" pitchFamily="2" charset="0"/>
            </a:endParaRPr>
          </a:p>
        </p:txBody>
      </p:sp>
      <p:sp>
        <p:nvSpPr>
          <p:cNvPr id="269" name="Прямоугольник 268"/>
          <p:cNvSpPr/>
          <p:nvPr/>
        </p:nvSpPr>
        <p:spPr>
          <a:xfrm>
            <a:off x="6763547" y="5372004"/>
            <a:ext cx="1975150" cy="900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endParaRPr lang="ru-RU" sz="2800" b="1" dirty="0" smtClean="0">
              <a:solidFill>
                <a:srgbClr val="002060"/>
              </a:solidFill>
              <a:latin typeface="BeeskneesCTT" pitchFamily="2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BeeskneesCTT" pitchFamily="2" charset="0"/>
              </a:rPr>
              <a:t>ФИНИШ</a:t>
            </a:r>
          </a:p>
          <a:p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270" name="Прямоугольник 269"/>
          <p:cNvSpPr/>
          <p:nvPr/>
        </p:nvSpPr>
        <p:spPr>
          <a:xfrm>
            <a:off x="2507612" y="5408100"/>
            <a:ext cx="1980000" cy="828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err="1" smtClean="0">
                <a:solidFill>
                  <a:schemeClr val="tx1"/>
                </a:solidFill>
              </a:rPr>
              <a:t>яг</a:t>
            </a:r>
            <a:r>
              <a:rPr lang="ru-RU" sz="3200" b="1" dirty="0" smtClean="0">
                <a:solidFill>
                  <a:schemeClr val="tx1"/>
                </a:solidFill>
              </a:rPr>
              <a:t>..да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500" b="1" dirty="0">
              <a:solidFill>
                <a:schemeClr val="tx1"/>
              </a:solidFill>
            </a:endParaRPr>
          </a:p>
        </p:txBody>
      </p:sp>
      <p:sp>
        <p:nvSpPr>
          <p:cNvPr id="271" name="Прямоугольник 270"/>
          <p:cNvSpPr/>
          <p:nvPr/>
        </p:nvSpPr>
        <p:spPr>
          <a:xfrm>
            <a:off x="4620379" y="5372004"/>
            <a:ext cx="1980000" cy="864000"/>
          </a:xfrm>
          <a:prstGeom prst="rect">
            <a:avLst/>
          </a:prstGeom>
          <a:solidFill>
            <a:srgbClr val="CC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р..</a:t>
            </a:r>
            <a:r>
              <a:rPr lang="ru-RU" sz="3200" b="1" dirty="0" err="1" smtClean="0">
                <a:solidFill>
                  <a:schemeClr val="tx1"/>
                </a:solidFill>
              </a:rPr>
              <a:t>бята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72" name="Прямоугольник 271"/>
          <p:cNvSpPr/>
          <p:nvPr/>
        </p:nvSpPr>
        <p:spPr>
          <a:xfrm>
            <a:off x="785786" y="1857364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73" name="Прямоугольник 272"/>
          <p:cNvSpPr/>
          <p:nvPr/>
        </p:nvSpPr>
        <p:spPr>
          <a:xfrm>
            <a:off x="2928926" y="1857364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74" name="Прямоугольник 273"/>
          <p:cNvSpPr/>
          <p:nvPr/>
        </p:nvSpPr>
        <p:spPr>
          <a:xfrm>
            <a:off x="5072066" y="1857364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75" name="Прямоугольник 274"/>
          <p:cNvSpPr/>
          <p:nvPr/>
        </p:nvSpPr>
        <p:spPr>
          <a:xfrm>
            <a:off x="7358082" y="178592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76" name="Прямоугольник 275"/>
          <p:cNvSpPr/>
          <p:nvPr/>
        </p:nvSpPr>
        <p:spPr>
          <a:xfrm>
            <a:off x="7356562" y="2815763"/>
            <a:ext cx="430148" cy="31771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277" name="Прямоугольник 276"/>
          <p:cNvSpPr/>
          <p:nvPr/>
        </p:nvSpPr>
        <p:spPr>
          <a:xfrm>
            <a:off x="5140694" y="281671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78" name="Прямоугольник 277"/>
          <p:cNvSpPr/>
          <p:nvPr/>
        </p:nvSpPr>
        <p:spPr>
          <a:xfrm>
            <a:off x="2997554" y="285175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79" name="Прямоугольник 278"/>
          <p:cNvSpPr/>
          <p:nvPr/>
        </p:nvSpPr>
        <p:spPr>
          <a:xfrm>
            <a:off x="857224" y="285749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80" name="Прямоугольник 279"/>
          <p:cNvSpPr/>
          <p:nvPr/>
        </p:nvSpPr>
        <p:spPr>
          <a:xfrm>
            <a:off x="7283834" y="3837824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81" name="Прямоугольник 280"/>
          <p:cNvSpPr/>
          <p:nvPr/>
        </p:nvSpPr>
        <p:spPr>
          <a:xfrm>
            <a:off x="5140694" y="3859868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82" name="Прямоугольник 281"/>
          <p:cNvSpPr/>
          <p:nvPr/>
        </p:nvSpPr>
        <p:spPr>
          <a:xfrm>
            <a:off x="5212132" y="485931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83" name="Прямоугольник 282"/>
          <p:cNvSpPr/>
          <p:nvPr/>
        </p:nvSpPr>
        <p:spPr>
          <a:xfrm>
            <a:off x="2926116" y="4857760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84" name="Прямоугольник 283"/>
          <p:cNvSpPr/>
          <p:nvPr/>
        </p:nvSpPr>
        <p:spPr>
          <a:xfrm>
            <a:off x="2926116" y="3859868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85" name="Прямоугольник 284"/>
          <p:cNvSpPr/>
          <p:nvPr/>
        </p:nvSpPr>
        <p:spPr>
          <a:xfrm>
            <a:off x="854414" y="3857628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86" name="Прямоугольник 285"/>
          <p:cNvSpPr/>
          <p:nvPr/>
        </p:nvSpPr>
        <p:spPr>
          <a:xfrm>
            <a:off x="5143504" y="5948100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87" name="Прямоугольник 286"/>
          <p:cNvSpPr/>
          <p:nvPr/>
        </p:nvSpPr>
        <p:spPr>
          <a:xfrm>
            <a:off x="3068992" y="5948100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88" name="Прямоугольник 287"/>
          <p:cNvSpPr/>
          <p:nvPr/>
        </p:nvSpPr>
        <p:spPr>
          <a:xfrm>
            <a:off x="3571868" y="5948100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89" name="Прямоугольник 288"/>
          <p:cNvSpPr/>
          <p:nvPr/>
        </p:nvSpPr>
        <p:spPr>
          <a:xfrm>
            <a:off x="5643570" y="5948100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290" name="Прямоугольник 289"/>
          <p:cNvSpPr/>
          <p:nvPr/>
        </p:nvSpPr>
        <p:spPr>
          <a:xfrm>
            <a:off x="3426182" y="4874175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91" name="Прямоугольник 290"/>
          <p:cNvSpPr/>
          <p:nvPr/>
        </p:nvSpPr>
        <p:spPr>
          <a:xfrm>
            <a:off x="5712198" y="4867948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92" name="Прямоугольник 291"/>
          <p:cNvSpPr/>
          <p:nvPr/>
        </p:nvSpPr>
        <p:spPr>
          <a:xfrm>
            <a:off x="5643570" y="3840499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93" name="Прямоугольник 292"/>
          <p:cNvSpPr/>
          <p:nvPr/>
        </p:nvSpPr>
        <p:spPr>
          <a:xfrm>
            <a:off x="7786710" y="3859868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94" name="Прямоугольник 293"/>
          <p:cNvSpPr/>
          <p:nvPr/>
        </p:nvSpPr>
        <p:spPr>
          <a:xfrm>
            <a:off x="1357290" y="3859868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95" name="Прямоугольник 294"/>
          <p:cNvSpPr/>
          <p:nvPr/>
        </p:nvSpPr>
        <p:spPr>
          <a:xfrm>
            <a:off x="3428992" y="3845009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96" name="Прямоугольник 295"/>
          <p:cNvSpPr/>
          <p:nvPr/>
        </p:nvSpPr>
        <p:spPr>
          <a:xfrm>
            <a:off x="3500430" y="285175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5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297" name="Прямоугольник 296"/>
          <p:cNvSpPr/>
          <p:nvPr/>
        </p:nvSpPr>
        <p:spPr>
          <a:xfrm>
            <a:off x="7929586" y="2815763"/>
            <a:ext cx="430148" cy="31771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298" name="Прямоугольник 297"/>
          <p:cNvSpPr/>
          <p:nvPr/>
        </p:nvSpPr>
        <p:spPr>
          <a:xfrm>
            <a:off x="1357290" y="2855248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299" name="Прямоугольник 298"/>
          <p:cNvSpPr/>
          <p:nvPr/>
        </p:nvSpPr>
        <p:spPr>
          <a:xfrm>
            <a:off x="5643570" y="2822075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300" name="Прямоугольник 299"/>
          <p:cNvSpPr/>
          <p:nvPr/>
        </p:nvSpPr>
        <p:spPr>
          <a:xfrm>
            <a:off x="7858148" y="178592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01" name="Прямоугольник 300"/>
          <p:cNvSpPr/>
          <p:nvPr/>
        </p:nvSpPr>
        <p:spPr>
          <a:xfrm>
            <a:off x="5572132" y="1857364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302" name="Прямоугольник 301"/>
          <p:cNvSpPr/>
          <p:nvPr/>
        </p:nvSpPr>
        <p:spPr>
          <a:xfrm>
            <a:off x="3428992" y="1857364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3" name="Прямоугольник 302"/>
          <p:cNvSpPr/>
          <p:nvPr/>
        </p:nvSpPr>
        <p:spPr>
          <a:xfrm>
            <a:off x="1357290" y="1857364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304" name="Прямоугольник 303"/>
          <p:cNvSpPr/>
          <p:nvPr/>
        </p:nvSpPr>
        <p:spPr>
          <a:xfrm>
            <a:off x="854414" y="4867980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5" name="Прямоугольник 304"/>
          <p:cNvSpPr/>
          <p:nvPr/>
        </p:nvSpPr>
        <p:spPr>
          <a:xfrm>
            <a:off x="1354480" y="4867980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306" name="Прямоугольник 305"/>
          <p:cNvSpPr/>
          <p:nvPr/>
        </p:nvSpPr>
        <p:spPr>
          <a:xfrm>
            <a:off x="7283834" y="4863957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5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07" name="Прямоугольник 306"/>
          <p:cNvSpPr/>
          <p:nvPr/>
        </p:nvSpPr>
        <p:spPr>
          <a:xfrm>
            <a:off x="7786710" y="4859316"/>
            <a:ext cx="360000" cy="28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0035" tIns="50018" rIns="100035" bIns="50018" rtlCol="0" anchor="ctr"/>
          <a:lstStyle/>
          <a:p>
            <a:pPr algn="ctr"/>
            <a:r>
              <a:rPr lang="ru-RU" sz="35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308" name="Прямоугольник 307"/>
          <p:cNvSpPr/>
          <p:nvPr/>
        </p:nvSpPr>
        <p:spPr>
          <a:xfrm>
            <a:off x="357158" y="1357298"/>
            <a:ext cx="1980000" cy="82799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09" name="Прямоугольник 308"/>
          <p:cNvSpPr/>
          <p:nvPr/>
        </p:nvSpPr>
        <p:spPr>
          <a:xfrm>
            <a:off x="6786578" y="1357298"/>
            <a:ext cx="1979999" cy="79742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0" name="Прямоугольник 309"/>
          <p:cNvSpPr/>
          <p:nvPr/>
        </p:nvSpPr>
        <p:spPr>
          <a:xfrm>
            <a:off x="2428860" y="2357430"/>
            <a:ext cx="2001785" cy="84327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1" name="Прямоугольник 310"/>
          <p:cNvSpPr/>
          <p:nvPr/>
        </p:nvSpPr>
        <p:spPr>
          <a:xfrm>
            <a:off x="357158" y="3357562"/>
            <a:ext cx="1980000" cy="82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2" name="Прямоугольник 311"/>
          <p:cNvSpPr/>
          <p:nvPr/>
        </p:nvSpPr>
        <p:spPr>
          <a:xfrm>
            <a:off x="2500298" y="3357562"/>
            <a:ext cx="1997558" cy="82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3" name="Прямоугольник 312"/>
          <p:cNvSpPr/>
          <p:nvPr/>
        </p:nvSpPr>
        <p:spPr>
          <a:xfrm>
            <a:off x="6786578" y="3357562"/>
            <a:ext cx="1995036" cy="82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4" name="Прямоугольник 313"/>
          <p:cNvSpPr/>
          <p:nvPr/>
        </p:nvSpPr>
        <p:spPr>
          <a:xfrm>
            <a:off x="2500298" y="4357694"/>
            <a:ext cx="2001785" cy="83203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5" name="Прямоугольник 314"/>
          <p:cNvSpPr/>
          <p:nvPr/>
        </p:nvSpPr>
        <p:spPr>
          <a:xfrm>
            <a:off x="6786578" y="4357694"/>
            <a:ext cx="2016000" cy="82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6" name="Прямоугольник 315"/>
          <p:cNvSpPr/>
          <p:nvPr/>
        </p:nvSpPr>
        <p:spPr>
          <a:xfrm>
            <a:off x="4643438" y="5357826"/>
            <a:ext cx="2008274" cy="88865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7" name="Прямоугольник 316"/>
          <p:cNvSpPr/>
          <p:nvPr/>
        </p:nvSpPr>
        <p:spPr>
          <a:xfrm>
            <a:off x="357158" y="5429264"/>
            <a:ext cx="2016000" cy="864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8" name="Прямоугольник 317"/>
          <p:cNvSpPr/>
          <p:nvPr/>
        </p:nvSpPr>
        <p:spPr>
          <a:xfrm>
            <a:off x="2428860" y="1357298"/>
            <a:ext cx="2016224" cy="81598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19" name="Прямоугольник 318"/>
          <p:cNvSpPr/>
          <p:nvPr/>
        </p:nvSpPr>
        <p:spPr>
          <a:xfrm>
            <a:off x="4572000" y="1357298"/>
            <a:ext cx="2090152" cy="82799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0" name="Прямоугольник 319"/>
          <p:cNvSpPr/>
          <p:nvPr/>
        </p:nvSpPr>
        <p:spPr>
          <a:xfrm>
            <a:off x="357158" y="2357430"/>
            <a:ext cx="2053165" cy="82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1" name="Прямоугольник 320"/>
          <p:cNvSpPr/>
          <p:nvPr/>
        </p:nvSpPr>
        <p:spPr>
          <a:xfrm>
            <a:off x="4643438" y="2357430"/>
            <a:ext cx="1980000" cy="83894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2" name="Прямоугольник 321"/>
          <p:cNvSpPr/>
          <p:nvPr/>
        </p:nvSpPr>
        <p:spPr>
          <a:xfrm>
            <a:off x="6786578" y="2357430"/>
            <a:ext cx="2020148" cy="83981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3" name="Прямоугольник 322"/>
          <p:cNvSpPr/>
          <p:nvPr/>
        </p:nvSpPr>
        <p:spPr>
          <a:xfrm>
            <a:off x="4572000" y="3357562"/>
            <a:ext cx="2026438" cy="82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4" name="Прямоугольник 323"/>
          <p:cNvSpPr/>
          <p:nvPr/>
        </p:nvSpPr>
        <p:spPr>
          <a:xfrm>
            <a:off x="357158" y="4357694"/>
            <a:ext cx="2031005" cy="83203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5" name="Прямоугольник 324"/>
          <p:cNvSpPr/>
          <p:nvPr/>
        </p:nvSpPr>
        <p:spPr>
          <a:xfrm>
            <a:off x="4643438" y="4357694"/>
            <a:ext cx="2032576" cy="82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6" name="Прямоугольник 325"/>
          <p:cNvSpPr/>
          <p:nvPr/>
        </p:nvSpPr>
        <p:spPr>
          <a:xfrm>
            <a:off x="2500298" y="5357826"/>
            <a:ext cx="1979999" cy="85278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327" name="Прямоугольник 326"/>
          <p:cNvSpPr/>
          <p:nvPr/>
        </p:nvSpPr>
        <p:spPr>
          <a:xfrm>
            <a:off x="6786578" y="5357826"/>
            <a:ext cx="2016000" cy="900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035" tIns="50018" rIns="100035" bIns="50018" rtlCol="0" anchor="ctr"/>
          <a:lstStyle/>
          <a:p>
            <a:pPr algn="ctr"/>
            <a:endParaRPr lang="ru-RU"/>
          </a:p>
        </p:txBody>
      </p:sp>
      <p:sp>
        <p:nvSpPr>
          <p:cNvPr id="88" name="Умножение 87">
            <a:hlinkClick r:id="" action="ppaction://hlinkshowjump?jump=endshow"/>
          </p:cNvPr>
          <p:cNvSpPr/>
          <p:nvPr/>
        </p:nvSpPr>
        <p:spPr>
          <a:xfrm>
            <a:off x="8072462" y="285728"/>
            <a:ext cx="700086" cy="642942"/>
          </a:xfrm>
          <a:prstGeom prst="mathMultiply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254000"/>
            <a:bevelB w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F497D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504D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504D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3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5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0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3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144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1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9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504D"/>
                                      </p:to>
                                    </p:animClr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7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3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205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1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2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4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22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9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8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8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239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9"/>
                  </p:tgtEl>
                </p:cond>
              </p:nextCondLst>
            </p:seq>
            <p:seq concurrent="1" nextAc="seek">
              <p:cTn id="241" restart="whenNotActive" fill="hold" evtFilter="cancelBubble" nodeType="interactiveSeq">
                <p:stCondLst>
                  <p:cond evt="onClick" delay="0">
                    <p:tgtEl>
                      <p:spTgt spid="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" fill="hold">
                      <p:stCondLst>
                        <p:cond delay="0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6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5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256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2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3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4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2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4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1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9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0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2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3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290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5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3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6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7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4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6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307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2"/>
                  </p:tgtEl>
                </p:cond>
              </p:nextCondLst>
            </p:seq>
            <p:seq concurrent="1" nextAc="seek">
              <p:cTn id="309" restart="whenNotActive" fill="hold" evtFilter="cancelBubble" nodeType="interactiveSeq">
                <p:stCondLst>
                  <p:cond evt="onClick" delay="0">
                    <p:tgtEl>
                      <p:spTgt spid="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0" fill="hold">
                      <p:stCondLst>
                        <p:cond delay="0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4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1"/>
                  </p:tgtEl>
                </p:cond>
              </p:nextCondLst>
            </p:seq>
            <p:seq concurrent="1" nextAc="seek">
              <p:cTn id="316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7" fill="hold">
                      <p:stCondLst>
                        <p:cond delay="0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6128"/>
                                      </p:to>
                                    </p:animClr>
                                    <p:set>
                                      <p:cBhvr>
                                        <p:cTn id="324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0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1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2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</p:childTnLst>
        </p:cTn>
      </p:par>
    </p:tnLst>
    <p:bldLst>
      <p:bldP spid="308" grpId="0" animBg="1"/>
      <p:bldP spid="309" grpId="0" animBg="1"/>
      <p:bldP spid="309" grpId="1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898"/>
            </a:avLst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762000"/>
            <a:bevelB w="76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150017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hlinkClick r:id="rId2"/>
              </a:rPr>
              <a:t>рамка</a:t>
            </a:r>
            <a:endParaRPr lang="ru-RU" sz="2400" dirty="0" smtClean="0"/>
          </a:p>
          <a:p>
            <a:r>
              <a:rPr lang="ru-RU" sz="2400" dirty="0" smtClean="0">
                <a:hlinkClick r:id="rId3"/>
              </a:rPr>
              <a:t>фон</a:t>
            </a:r>
            <a:endParaRPr lang="ru-RU" sz="2400" dirty="0" smtClean="0"/>
          </a:p>
          <a:p>
            <a:r>
              <a:rPr lang="ru-RU" sz="2400" dirty="0" smtClean="0">
                <a:hlinkClick r:id="rId4"/>
              </a:rPr>
              <a:t>Стрелка</a:t>
            </a:r>
            <a:endParaRPr lang="ru-RU" sz="2400" dirty="0" smtClean="0"/>
          </a:p>
          <a:p>
            <a:r>
              <a:rPr lang="ru-RU" sz="2400" smtClean="0">
                <a:hlinkClick r:id="rId5"/>
              </a:rPr>
              <a:t>белый медведь</a:t>
            </a:r>
            <a:endParaRPr lang="ru-RU" sz="2400" dirty="0"/>
          </a:p>
        </p:txBody>
      </p:sp>
      <p:sp>
        <p:nvSpPr>
          <p:cNvPr id="4" name="Рамка 3"/>
          <p:cNvSpPr/>
          <p:nvPr/>
        </p:nvSpPr>
        <p:spPr>
          <a:xfrm>
            <a:off x="142844" y="142852"/>
            <a:ext cx="8858312" cy="6572296"/>
          </a:xfrm>
          <a:prstGeom prst="frame">
            <a:avLst>
              <a:gd name="adj1" fmla="val 3280"/>
            </a:avLst>
          </a:prstGeom>
          <a:blipFill>
            <a:blip r:embed="rId6"/>
            <a:stretch>
              <a:fillRect/>
            </a:stretch>
          </a:blipFill>
          <a:effectLst>
            <a:glow rad="101600">
              <a:schemeClr val="tx2">
                <a:lumMod val="60000"/>
                <a:lumOff val="4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642918"/>
            <a:ext cx="3142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Интернет-ресурсы: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0_73bcd_e394e5f3_X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715008" y="3429000"/>
            <a:ext cx="3044779" cy="3038028"/>
          </a:xfrm>
          <a:prstGeom prst="rect">
            <a:avLst/>
          </a:prstGeom>
        </p:spPr>
      </p:pic>
      <p:sp>
        <p:nvSpPr>
          <p:cNvPr id="7" name="Управляющая кнопка: возврат 6">
            <a:hlinkClick r:id="rId8" action="ppaction://hlinksldjump" highlightClick="1"/>
          </p:cNvPr>
          <p:cNvSpPr/>
          <p:nvPr/>
        </p:nvSpPr>
        <p:spPr>
          <a:xfrm>
            <a:off x="8072462" y="500042"/>
            <a:ext cx="571504" cy="571504"/>
          </a:xfrm>
          <a:prstGeom prst="actionButtonReturn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381000"/>
            <a:bevelB w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219</Words>
  <Application>Microsoft Office PowerPoint</Application>
  <PresentationFormat>Экран (4:3)</PresentationFormat>
  <Paragraphs>81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Словарная разминка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69</cp:revision>
  <dcterms:created xsi:type="dcterms:W3CDTF">2016-02-07T08:16:56Z</dcterms:created>
  <dcterms:modified xsi:type="dcterms:W3CDTF">2016-03-01T19:36:45Z</dcterms:modified>
</cp:coreProperties>
</file>