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9" r:id="rId4"/>
    <p:sldId id="260" r:id="rId5"/>
    <p:sldId id="258" r:id="rId6"/>
    <p:sldId id="271" r:id="rId7"/>
    <p:sldId id="257" r:id="rId8"/>
    <p:sldId id="261" r:id="rId9"/>
    <p:sldId id="262" r:id="rId10"/>
    <p:sldId id="263" r:id="rId11"/>
    <p:sldId id="264" r:id="rId12"/>
    <p:sldId id="266" r:id="rId13"/>
    <p:sldId id="267" r:id="rId14"/>
    <p:sldId id="268" r:id="rId15"/>
    <p:sldId id="269" r:id="rId16"/>
    <p:sldId id="270" r:id="rId17"/>
    <p:sldId id="272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0" autoAdjust="0"/>
    <p:restoredTop sz="94606" autoAdjust="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3D350-3250-4E7A-BAAC-F5F50D05EF1E}" type="datetimeFigureOut">
              <a:rPr lang="ru-RU"/>
              <a:pPr>
                <a:defRPr/>
              </a:pPr>
              <a:t>20.04.2019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DE7B7-215D-423F-BA9F-8206E08872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1BE09-190C-4501-8615-C18C42AF8187}" type="datetimeFigureOut">
              <a:rPr lang="ru-RU"/>
              <a:pPr>
                <a:defRPr/>
              </a:pPr>
              <a:t>20.04.2019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0C98D-C502-45AC-A611-035A8D3090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5EC76-BCF2-44AC-9058-5D953CED1D98}" type="datetimeFigureOut">
              <a:rPr lang="ru-RU"/>
              <a:pPr>
                <a:defRPr/>
              </a:pPr>
              <a:t>20.04.2019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419D7-4C9C-4A3A-A870-9CEDC3B6F1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1C7C6-572A-43F9-AFCA-B662C1B2EAD8}" type="datetimeFigureOut">
              <a:rPr lang="ru-RU"/>
              <a:pPr>
                <a:defRPr/>
              </a:pPr>
              <a:t>20.04.2019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A5277-CE9C-4599-8256-7EE5A932B1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6BC34-9CED-4B59-AB5C-5EEDD241B32D}" type="datetimeFigureOut">
              <a:rPr lang="ru-RU"/>
              <a:pPr>
                <a:defRPr/>
              </a:pPr>
              <a:t>20.04.2019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F63FC-0923-41DE-A7F7-301462AA2A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B9DD1-0FA7-42C5-BF1B-AAF290A74592}" type="datetimeFigureOut">
              <a:rPr lang="ru-RU"/>
              <a:pPr>
                <a:defRPr/>
              </a:pPr>
              <a:t>20.04.2019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5ECB2-D17E-4D39-BD80-8331BEBD6B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50E3F-A720-4884-9406-4A940CDFD975}" type="datetimeFigureOut">
              <a:rPr lang="ru-RU"/>
              <a:pPr>
                <a:defRPr/>
              </a:pPr>
              <a:t>20.04.2019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927C1-134D-4F45-96F2-00EEEC435F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68B34-7C11-425B-BB6A-65EA6CF3875C}" type="datetimeFigureOut">
              <a:rPr lang="ru-RU"/>
              <a:pPr>
                <a:defRPr/>
              </a:pPr>
              <a:t>20.04.2019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048E-C5FB-4CD6-823C-6B76624ABC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9C9F3-0864-4263-8A71-457F996E42C7}" type="datetimeFigureOut">
              <a:rPr lang="ru-RU"/>
              <a:pPr>
                <a:defRPr/>
              </a:pPr>
              <a:t>20.04.2019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41F40-8401-418D-9045-674C34FD70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EA246-E7D2-4433-930D-3DCED2A188A1}" type="datetimeFigureOut">
              <a:rPr lang="ru-RU"/>
              <a:pPr>
                <a:defRPr/>
              </a:pPr>
              <a:t>20.04.2019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AAC69-668C-491E-A944-ED0669322A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09722-A314-4FAC-AF11-3C0F0007848A}" type="datetimeFigureOut">
              <a:rPr lang="ru-RU"/>
              <a:pPr>
                <a:defRPr/>
              </a:pPr>
              <a:t>20.04.2019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C0CD4-BB95-4D29-9B3A-B80776578C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 bright="18000" contrast="-77000"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DD4677-5F18-4044-BFE5-3CD35BE867E8}" type="datetimeFigureOut">
              <a:rPr lang="ru-RU"/>
              <a:pPr>
                <a:defRPr/>
              </a:pPr>
              <a:t>20.04.2019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E96FA02-D245-46CC-A73B-52607ACDE8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G:\&#1096;&#1082;&#1086;&#1083;&#1072;\&#1057;&#1083;&#1080;&#1074;%20&#1076;&#1072;&#1085;&#1085;&#1099;&#1093;%20&#1043;&#1072;&#1083;&#1103;&#1089;\&#1050;&#1083;&#1072;&#1089;&#1089;&#1085;&#1099;&#1077;%20&#1095;&#1072;&#1089;&#1099;\&#1057;&#1090;&#1072;&#1083;&#1077;&#1075;&#1088;&#1072;&#1076;&#1089;&#1082;&#1072;&#1103;%20&#1073;&#1080;&#1090;&#1074;&#1072;\&#1053;&#1072;%20&#1074;&#1089;&#1102;%20&#1086;&#1089;&#1090;&#1072;&#1074;&#1096;&#1091;&#1102;&#1089;&#1103;%20&#1078;&#1080;&#1079;&#1085;&#1100;%20(&#1057;&#1090;&#1072;&#1083;&#1080;&#1085;&#1075;&#1088;&#1072;&#1076;&#1089;&#1082;&#1072;&#1103;%20&#1073;&#1080;&#1090;&#1074;&#1072;)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57158" y="285728"/>
            <a:ext cx="8649099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+mn-lt"/>
              </a:rPr>
              <a:t>Битва под Сталинградом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928813" y="2214555"/>
            <a:ext cx="621506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Comic Sans MS" pitchFamily="66" charset="0"/>
              </a:rPr>
              <a:t>Галяс Марина Юрьевна</a:t>
            </a:r>
          </a:p>
          <a:p>
            <a:pPr algn="ctr"/>
            <a:r>
              <a:rPr lang="ru-RU" sz="3200" b="1" dirty="0" smtClean="0">
                <a:latin typeface="Comic Sans MS" pitchFamily="66" charset="0"/>
              </a:rPr>
              <a:t>МОУ СОШ №3</a:t>
            </a:r>
          </a:p>
          <a:p>
            <a:pPr algn="ctr"/>
            <a:r>
              <a:rPr lang="ru-RU" sz="3200" b="1" dirty="0" smtClean="0">
                <a:latin typeface="Comic Sans MS" pitchFamily="66" charset="0"/>
              </a:rPr>
              <a:t>Г. </a:t>
            </a:r>
            <a:r>
              <a:rPr lang="ru-RU" sz="3200" b="1" dirty="0" smtClean="0">
                <a:latin typeface="Comic Sans MS" pitchFamily="66" charset="0"/>
              </a:rPr>
              <a:t>Комсомольск-на-Амуре</a:t>
            </a:r>
          </a:p>
          <a:p>
            <a:pPr algn="ctr"/>
            <a:r>
              <a:rPr lang="ru-RU" sz="3200" b="1" dirty="0" smtClean="0">
                <a:latin typeface="Comic Sans MS" pitchFamily="66" charset="0"/>
              </a:rPr>
              <a:t>Хабаровский край</a:t>
            </a:r>
            <a:endParaRPr lang="ru-RU" sz="32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75" y="1500188"/>
            <a:ext cx="3240088" cy="313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14313" y="2643188"/>
            <a:ext cx="264318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smtClean="0">
                <a:latin typeface="Monotype Corsiva" pitchFamily="66" charset="0"/>
              </a:rPr>
              <a:t>17 июля </a:t>
            </a:r>
            <a:r>
              <a:rPr lang="ru-RU" sz="4000" b="1">
                <a:latin typeface="Monotype Corsiva" pitchFamily="66" charset="0"/>
              </a:rPr>
              <a:t>1942 г</a:t>
            </a:r>
            <a:r>
              <a:rPr lang="ru-RU" b="1">
                <a:latin typeface="Monotype Corsiva" pitchFamily="66" charset="0"/>
              </a:rPr>
              <a:t>.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29375" y="2643188"/>
            <a:ext cx="22860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>
                <a:latin typeface="Monotype Corsiva" pitchFamily="66" charset="0"/>
              </a:rPr>
              <a:t>2 февраля</a:t>
            </a:r>
          </a:p>
          <a:p>
            <a:pPr algn="ctr">
              <a:spcBef>
                <a:spcPct val="50000"/>
              </a:spcBef>
            </a:pPr>
            <a:r>
              <a:rPr lang="ru-RU" sz="4000" b="1">
                <a:latin typeface="Monotype Corsiva" pitchFamily="66" charset="0"/>
              </a:rPr>
              <a:t>1943 г.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85728"/>
            <a:ext cx="8649099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+mn-lt"/>
              </a:rPr>
              <a:t>Битва под Сталинградом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928813" y="4786313"/>
            <a:ext cx="6215062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Comic Sans MS" pitchFamily="66" charset="0"/>
              </a:rPr>
              <a:t>Начало коренного перелома в ходе Великой Отечественной войны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Image00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8513" y="2714625"/>
            <a:ext cx="4535487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0" y="928688"/>
            <a:ext cx="91440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7188" algn="l"/>
              </a:tabLst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Победа советских войск над немецко-фашистскими войсками под Сталинградом - одна из наиболее славных страниц летописи Великой Отечественной войны</a:t>
            </a:r>
            <a:r>
              <a:rPr lang="ru-RU" sz="2000" i="1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>
                <a:latin typeface="Times New Roman" pitchFamily="18" charset="0"/>
                <a:cs typeface="Times New Roman" pitchFamily="18" charset="0"/>
              </a:rPr>
              <a:t>200 дней и ночей 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i="1">
                <a:latin typeface="Times New Roman" pitchFamily="18" charset="0"/>
                <a:cs typeface="Times New Roman" pitchFamily="18" charset="0"/>
              </a:rPr>
              <a:t>с 17 июля 1942 года до 2 февраля 1943 года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- продолжалась Сталинградская битва при непрерывно возрастающем напряжении сил обеих сторон.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0" y="3071813"/>
            <a:ext cx="5214938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5600" algn="l"/>
              </a:tabLst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	Сталинградская битва – решающее сражение всей Второй мировой войны, в котором советские войска одержали крупнейшую победу. Эта битва ознаменовала начало коренного перелома в ходе Великой Отечественной войны и Второй мировой войны в целом. Закончилось победное наступление немецко-фашистских войск и началось их изгнание с территории Советского Союза.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28794" y="214290"/>
            <a:ext cx="5822684" cy="70788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1430">
                  <a:solidFill>
                    <a:srgbClr val="FF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СТАЛИНГРАДСКАЯ БИТВА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1"/>
          <p:cNvSpPr>
            <a:spLocks noChangeArrowheads="1"/>
          </p:cNvSpPr>
          <p:nvPr/>
        </p:nvSpPr>
        <p:spPr bwMode="auto">
          <a:xfrm>
            <a:off x="428625" y="357188"/>
            <a:ext cx="84296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357188" algn="l"/>
              </a:tabLst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	Захват Сталинграда был очень важен Гитлеру по нескольким причинам. Это был главный индустриальный город на берегах Волги (жизненно важный транспортный маршрут между Каспийским морем и северной Россией). Захват Сталинграда обеспечил бы безопасность на левом фланге немецких армий, наступающих на Кавказ. Наконец, сам факт, что город носил имя Сталина — главного врага Гитлера, делал захват города выигрышным идеологическим и пропагандистским ходом. У Сталина также могли быть идеологические и пропагандистские интересы в защите города, который носил его имя.</a:t>
            </a:r>
          </a:p>
        </p:txBody>
      </p:sp>
      <p:pic>
        <p:nvPicPr>
          <p:cNvPr id="4" name="Рисунок 3" descr="19ed5910e33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25" y="3214688"/>
            <a:ext cx="6500813" cy="348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7422" y="0"/>
            <a:ext cx="437235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+mn-lt"/>
              </a:rPr>
              <a:t>Состав сторон</a:t>
            </a:r>
          </a:p>
        </p:txBody>
      </p:sp>
      <p:pic>
        <p:nvPicPr>
          <p:cNvPr id="5123" name="Рисунок 3" descr="i44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571500"/>
            <a:ext cx="2143125" cy="105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Рисунок 4" descr="126380079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642938"/>
            <a:ext cx="2071688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1857364"/>
            <a:ext cx="28036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n w="18000">
                  <a:solidFill>
                    <a:srgbClr val="C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Командующие СССР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848931" y="1785926"/>
            <a:ext cx="32950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n w="18000">
                  <a:solidFill>
                    <a:srgbClr val="C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Командующие </a:t>
            </a:r>
            <a:r>
              <a:rPr lang="ru-RU" sz="2400" i="1" cap="all" dirty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+mn-lt"/>
              </a:rPr>
              <a:t>Немцев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2428868"/>
            <a:ext cx="3071834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+mn-lt"/>
              </a:rPr>
              <a:t> </a:t>
            </a:r>
            <a:r>
              <a:rPr lang="ru-RU" sz="2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+mn-lt"/>
              </a:rPr>
              <a:t>И.В Сталин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Г.К Жуков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А.М Василевский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К.К Рокоссовский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А.И Еременко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В.И Чуйков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+mn-lt"/>
              </a:rPr>
              <a:t>        </a:t>
            </a:r>
          </a:p>
        </p:txBody>
      </p:sp>
      <p:pic>
        <p:nvPicPr>
          <p:cNvPr id="9" name="Рисунок 8" descr="жуков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63" y="2428875"/>
            <a:ext cx="3071812" cy="379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сталин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88" y="2214563"/>
            <a:ext cx="4214812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Василевский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28875" y="2857500"/>
            <a:ext cx="2357438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К.К Рокоссовский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43188" y="3119438"/>
            <a:ext cx="2814637" cy="373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А.И Еременко 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3125" y="3197225"/>
            <a:ext cx="2928938" cy="366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В.И Чуйков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357438" y="2500313"/>
            <a:ext cx="2587625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6500813" y="2643188"/>
            <a:ext cx="25003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2000" b="1">
                <a:latin typeface="Calibri" pitchFamily="34" charset="0"/>
              </a:rPr>
              <a:t>Эрих фон Манштейн</a:t>
            </a:r>
          </a:p>
          <a:p>
            <a:pPr algn="r"/>
            <a:r>
              <a:rPr lang="ru-RU" sz="2000" b="1">
                <a:latin typeface="Calibri" pitchFamily="34" charset="0"/>
              </a:rPr>
              <a:t> </a:t>
            </a:r>
          </a:p>
          <a:p>
            <a:pPr algn="r"/>
            <a:r>
              <a:rPr lang="ru-RU" sz="2000" b="1">
                <a:latin typeface="Calibri" pitchFamily="34" charset="0"/>
              </a:rPr>
              <a:t>Фридрих Паулос </a:t>
            </a:r>
          </a:p>
        </p:txBody>
      </p:sp>
      <p:pic>
        <p:nvPicPr>
          <p:cNvPr id="16" name="Рисунок 15" descr="эрих .jpe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786188" y="2500313"/>
            <a:ext cx="2500312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Фридрих Паулос .jp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286250" y="3275013"/>
            <a:ext cx="2428875" cy="358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4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5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6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8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80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500"/>
                            </p:stCondLst>
                            <p:childTnLst>
                              <p:par>
                                <p:cTn id="60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50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1736" y="285728"/>
            <a:ext cx="3875228" cy="76944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i="1" u="sng" dirty="0">
                <a:ln w="17780" cmpd="sng">
                  <a:solidFill>
                    <a:schemeClr val="bg2">
                      <a:lumMod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СИЛЫ  СТОРОН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1214422"/>
            <a:ext cx="13700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СССР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86512" y="1214422"/>
            <a:ext cx="20810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3155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НЕМЦЕВ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43306" y="2000240"/>
            <a:ext cx="189680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4800" b="1" spc="300" dirty="0">
                <a:ln w="11430" cmpd="sng">
                  <a:solidFill>
                    <a:schemeClr val="tx2">
                      <a:lumMod val="5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dobe Garamond Pro Bold" pitchFamily="18" charset="0"/>
              </a:rPr>
              <a:t>Люди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28926" y="3000372"/>
            <a:ext cx="3429024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3600" b="1" spc="300" dirty="0">
                <a:ln w="11430" cmpd="sng">
                  <a:solidFill>
                    <a:schemeClr val="tx2">
                      <a:lumMod val="5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dobe Garamond Pro Bold" pitchFamily="18" charset="0"/>
              </a:rPr>
              <a:t>Танки и САУ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428860" y="3714752"/>
            <a:ext cx="50618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3600" b="1" spc="300" dirty="0">
                <a:ln w="11430" cmpd="sng">
                  <a:solidFill>
                    <a:schemeClr val="tx2">
                      <a:lumMod val="5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dobe Garamond Pro Bold" pitchFamily="18" charset="0"/>
              </a:rPr>
              <a:t>Орудия и минометы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71736" y="4500570"/>
            <a:ext cx="44549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3600" b="1" spc="300" dirty="0">
                <a:ln w="11430" cmpd="sng">
                  <a:solidFill>
                    <a:schemeClr val="tx2">
                      <a:lumMod val="5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dobe Garamond Pro Bold" pitchFamily="18" charset="0"/>
              </a:rPr>
              <a:t>Боевые самолеты</a:t>
            </a:r>
          </a:p>
        </p:txBody>
      </p:sp>
      <p:sp>
        <p:nvSpPr>
          <p:cNvPr id="6153" name="Прямоугольник 10"/>
          <p:cNvSpPr>
            <a:spLocks noChangeArrowheads="1"/>
          </p:cNvSpPr>
          <p:nvPr/>
        </p:nvSpPr>
        <p:spPr bwMode="auto">
          <a:xfrm>
            <a:off x="928688" y="2214563"/>
            <a:ext cx="17224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latin typeface="Comic Sans MS" pitchFamily="66" charset="0"/>
              </a:rPr>
              <a:t>1015300</a:t>
            </a:r>
          </a:p>
        </p:txBody>
      </p:sp>
      <p:sp>
        <p:nvSpPr>
          <p:cNvPr id="6154" name="Прямоугольник 11"/>
          <p:cNvSpPr>
            <a:spLocks noChangeArrowheads="1"/>
          </p:cNvSpPr>
          <p:nvPr/>
        </p:nvSpPr>
        <p:spPr bwMode="auto">
          <a:xfrm>
            <a:off x="6572250" y="2214563"/>
            <a:ext cx="1722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latin typeface="Comic Sans MS" pitchFamily="66" charset="0"/>
              </a:rPr>
              <a:t>1011500</a:t>
            </a:r>
          </a:p>
        </p:txBody>
      </p:sp>
      <p:sp>
        <p:nvSpPr>
          <p:cNvPr id="6155" name="Прямоугольник 12"/>
          <p:cNvSpPr>
            <a:spLocks noChangeArrowheads="1"/>
          </p:cNvSpPr>
          <p:nvPr/>
        </p:nvSpPr>
        <p:spPr bwMode="auto">
          <a:xfrm>
            <a:off x="7000875" y="3071813"/>
            <a:ext cx="842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latin typeface="Comic Sans MS" pitchFamily="66" charset="0"/>
              </a:rPr>
              <a:t>675</a:t>
            </a:r>
          </a:p>
        </p:txBody>
      </p:sp>
      <p:sp>
        <p:nvSpPr>
          <p:cNvPr id="6156" name="Прямоугольник 13"/>
          <p:cNvSpPr>
            <a:spLocks noChangeArrowheads="1"/>
          </p:cNvSpPr>
          <p:nvPr/>
        </p:nvSpPr>
        <p:spPr bwMode="auto">
          <a:xfrm>
            <a:off x="1143000" y="3071813"/>
            <a:ext cx="842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latin typeface="Comic Sans MS" pitchFamily="66" charset="0"/>
              </a:rPr>
              <a:t>979</a:t>
            </a:r>
          </a:p>
        </p:txBody>
      </p:sp>
      <p:sp>
        <p:nvSpPr>
          <p:cNvPr id="6157" name="Прямоугольник 14"/>
          <p:cNvSpPr>
            <a:spLocks noChangeArrowheads="1"/>
          </p:cNvSpPr>
          <p:nvPr/>
        </p:nvSpPr>
        <p:spPr bwMode="auto">
          <a:xfrm>
            <a:off x="7429500" y="3786188"/>
            <a:ext cx="1282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latin typeface="Comic Sans MS" pitchFamily="66" charset="0"/>
              </a:rPr>
              <a:t>10290</a:t>
            </a:r>
          </a:p>
        </p:txBody>
      </p:sp>
      <p:sp>
        <p:nvSpPr>
          <p:cNvPr id="6158" name="Прямоугольник 15"/>
          <p:cNvSpPr>
            <a:spLocks noChangeArrowheads="1"/>
          </p:cNvSpPr>
          <p:nvPr/>
        </p:nvSpPr>
        <p:spPr bwMode="auto">
          <a:xfrm>
            <a:off x="1000125" y="3714750"/>
            <a:ext cx="1282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latin typeface="Comic Sans MS" pitchFamily="66" charset="0"/>
              </a:rPr>
              <a:t>13535</a:t>
            </a:r>
          </a:p>
        </p:txBody>
      </p:sp>
      <p:sp>
        <p:nvSpPr>
          <p:cNvPr id="6159" name="Прямоугольник 16"/>
          <p:cNvSpPr>
            <a:spLocks noChangeArrowheads="1"/>
          </p:cNvSpPr>
          <p:nvPr/>
        </p:nvSpPr>
        <p:spPr bwMode="auto">
          <a:xfrm>
            <a:off x="7429500" y="4572000"/>
            <a:ext cx="1063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latin typeface="Comic Sans MS" pitchFamily="66" charset="0"/>
                <a:cs typeface="Times New Roman" pitchFamily="18" charset="0"/>
              </a:rPr>
              <a:t>1260</a:t>
            </a:r>
          </a:p>
        </p:txBody>
      </p:sp>
      <p:sp>
        <p:nvSpPr>
          <p:cNvPr id="6160" name="Прямоугольник 18"/>
          <p:cNvSpPr>
            <a:spLocks noChangeArrowheads="1"/>
          </p:cNvSpPr>
          <p:nvPr/>
        </p:nvSpPr>
        <p:spPr bwMode="auto">
          <a:xfrm>
            <a:off x="1214438" y="4500563"/>
            <a:ext cx="1063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latin typeface="Comic Sans MS" pitchFamily="66" charset="0"/>
              </a:rPr>
              <a:t>1350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3"/>
          <p:cNvSpPr>
            <a:spLocks noChangeArrowheads="1"/>
          </p:cNvSpPr>
          <p:nvPr/>
        </p:nvSpPr>
        <p:spPr bwMode="auto">
          <a:xfrm>
            <a:off x="285750" y="642938"/>
            <a:ext cx="8643938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800">
                <a:latin typeface="Times New Roman" pitchFamily="18" charset="0"/>
                <a:cs typeface="Times New Roman" pitchFamily="18" charset="0"/>
              </a:rPr>
              <a:t>	28 июня началось наступление группы армий «Юг». Около 90 фашистских дивизий обрушились на позиции советских войск. Наши войска в середине июля 1942 года были вынуждены отойти к Воронежу, оставили Донбасс и заняли оборону в большой излучине Дона. Создалась непосредственная угроза Сталинграду и Северному Кавказу. </a:t>
            </a:r>
          </a:p>
        </p:txBody>
      </p:sp>
      <p:pic>
        <p:nvPicPr>
          <p:cNvPr id="5" name="Picture 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3786188"/>
            <a:ext cx="6429375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214290"/>
            <a:ext cx="7860742" cy="76944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50" dirty="0">
                <a:ln w="11430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Начало Сталинградской битвы</a:t>
            </a:r>
          </a:p>
        </p:txBody>
      </p:sp>
      <p:sp>
        <p:nvSpPr>
          <p:cNvPr id="8195" name="Прямоугольник 2"/>
          <p:cNvSpPr>
            <a:spLocks noChangeArrowheads="1"/>
          </p:cNvSpPr>
          <p:nvPr/>
        </p:nvSpPr>
        <p:spPr bwMode="auto">
          <a:xfrm>
            <a:off x="142875" y="1428750"/>
            <a:ext cx="87153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400">
                <a:latin typeface="Calibri" pitchFamily="34" charset="0"/>
              </a:rPr>
              <a:t>	17 июля 1942 года передовые части фашистской группы армий «Б» в большой излучине Дона встретились с войсками Сталинградского фронта. Началась Сталинградская битва.</a:t>
            </a:r>
          </a:p>
        </p:txBody>
      </p:sp>
      <p:pic>
        <p:nvPicPr>
          <p:cNvPr id="4" name="Рисунок 5" descr="1216314861_142_bi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2643188"/>
            <a:ext cx="7286625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0298" y="0"/>
            <a:ext cx="504817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+mn-lt"/>
              </a:rPr>
              <a:t>«Ни шагу назад !»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0" y="3071813"/>
            <a:ext cx="91440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	«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Каждый командир, красноармеец и политработник должен понять, что наши средства небезграничны. Территория Советского государства — это не пустыня, а люди — рабочие, крестьяне, интеллигенция,– наши отцы, матери, жены, братья, дети. /...…/ Отступать дальше – значит загубить себя и загубить вместе с тем нашу Родину. </a:t>
            </a:r>
            <a:endParaRPr lang="ru-RU" sz="2400" b="1" i="1" u="sng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u="sng">
                <a:latin typeface="Times New Roman" pitchFamily="18" charset="0"/>
                <a:cs typeface="Times New Roman" pitchFamily="18" charset="0"/>
              </a:rPr>
              <a:t>Ни шагу назад!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Таким теперь должен быть наш главный призыв. Надо упорно, до последней капли крови защищать каждую позицию, каждый метр советской территории, цепляться за каждый клочок советской земли и отстаивать его до последней возможности.». </a:t>
            </a:r>
          </a:p>
          <a:p>
            <a:pPr algn="r">
              <a:lnSpc>
                <a:spcPct val="80000"/>
              </a:lnSpc>
              <a:buFont typeface="Wingdings" pitchFamily="2" charset="2"/>
              <a:buNone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				И.В.Сталин.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429125" y="1071563"/>
            <a:ext cx="4714875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28 июля 1942 года Народный комиссар обороны СССР издал приказ № 227, вошедший в историю под названием</a:t>
            </a:r>
          </a:p>
          <a:p>
            <a:pPr eaLnBrk="0" hangingPunct="0">
              <a:spcBef>
                <a:spcPct val="50000"/>
              </a:spcBef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 «Ни шагу назад!»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214290"/>
            <a:ext cx="608692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Оборона Сталинграда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142875" y="1357313"/>
            <a:ext cx="378618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В обороне города огромную роль должны были сыграть заводы, особенно тракторный, «Красный Октябрь», «Баррикады», судоверфь.         </a:t>
            </a:r>
          </a:p>
          <a:p>
            <a:pPr>
              <a:buFont typeface="Wingdings" pitchFamily="2" charset="2"/>
              <a:buNone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       Сталинградский тракторный приступил к выпуску танковых моторов, артиллерийских тягачей и средних танков Т-34. </a:t>
            </a:r>
          </a:p>
          <a:p>
            <a:pPr>
              <a:buFont typeface="Wingdings" pitchFamily="2" charset="2"/>
              <a:buNone/>
            </a:pPr>
            <a:endParaRPr lang="ru-RU"/>
          </a:p>
        </p:txBody>
      </p:sp>
      <p:pic>
        <p:nvPicPr>
          <p:cNvPr id="4" name="Picture 60" descr="Image00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1714500"/>
            <a:ext cx="5292725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38" y="214313"/>
            <a:ext cx="5546725" cy="76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Штурм Сталинграда</a:t>
            </a:r>
          </a:p>
        </p:txBody>
      </p:sp>
      <p:pic>
        <p:nvPicPr>
          <p:cNvPr id="3" name="Picture 18" descr="Image00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214422"/>
            <a:ext cx="6072230" cy="25227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0" y="4500563"/>
            <a:ext cx="914400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2400">
                <a:latin typeface="Calibri" pitchFamily="34" charset="0"/>
              </a:rPr>
              <a:t> </a:t>
            </a:r>
            <a:r>
              <a:rPr lang="ru-RU" sz="2400"/>
              <a:t>Пытаясь захватить город с ходу, фашистские орды бросили на Сталинград всю авиацию 4-ого воздушного флота.</a:t>
            </a:r>
          </a:p>
          <a:p>
            <a:pPr algn="ctr">
              <a:buFont typeface="Wingdings" pitchFamily="2" charset="2"/>
              <a:buNone/>
            </a:pPr>
            <a:r>
              <a:rPr lang="ru-RU" sz="2400"/>
              <a:t>      23 августа враг обрушил на город первый бомбовый удар колоссальной силы. За несколько часов целые кварталы превратились в развалины. </a:t>
            </a:r>
            <a:endParaRPr lang="ru-RU" sz="24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214290"/>
            <a:ext cx="6572264" cy="1446550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Битва за Мамаев курган</a:t>
            </a:r>
            <a:b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142875" y="1857375"/>
            <a:ext cx="45720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  <a:tabLst>
                <a:tab pos="450850" algn="l"/>
              </a:tabLst>
            </a:pPr>
            <a:r>
              <a:rPr lang="ru-RU" sz="2000"/>
              <a:t>	Сто сорок дней и ночей не утихала ожесточенная битва на Мамаевом кургане.</a:t>
            </a:r>
          </a:p>
          <a:p>
            <a:pPr>
              <a:buFont typeface="Wingdings" pitchFamily="2" charset="2"/>
              <a:buNone/>
              <a:tabLst>
                <a:tab pos="450850" algn="l"/>
              </a:tabLst>
            </a:pPr>
            <a:r>
              <a:rPr lang="ru-RU" sz="2000"/>
              <a:t>       В сводках Совинформбюро курган назывался высотой «102,0». С ее вершины открывается панорама города, большой участок Волги, заволжские леса, где в то время находились тылы советских войск. </a:t>
            </a:r>
          </a:p>
          <a:p>
            <a:pPr>
              <a:buFont typeface="Wingdings" pitchFamily="2" charset="2"/>
              <a:buNone/>
              <a:tabLst>
                <a:tab pos="450850" algn="l"/>
              </a:tabLst>
            </a:pPr>
            <a:r>
              <a:rPr lang="ru-RU" sz="2000"/>
              <a:t>        Бои за курган начались 14 сентября 1942 года. </a:t>
            </a:r>
          </a:p>
        </p:txBody>
      </p:sp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1412875"/>
            <a:ext cx="4427537" cy="404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142875" y="2143125"/>
            <a:ext cx="4000500" cy="409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000"/>
              <a:t>Подвиг солдат, защищавших четырехэтажный дом на площади «9 Января» от яростных атак гитлеровцев, известен всему миру.</a:t>
            </a:r>
          </a:p>
          <a:p>
            <a:pPr>
              <a:buFont typeface="Wingdings" pitchFamily="2" charset="2"/>
              <a:buNone/>
            </a:pPr>
            <a:r>
              <a:rPr lang="ru-RU" sz="2000"/>
              <a:t>     58 дней и ночей 24 воина героически обороняли дом.</a:t>
            </a:r>
          </a:p>
          <a:p>
            <a:pPr>
              <a:buFont typeface="Wingdings" pitchFamily="2" charset="2"/>
              <a:buNone/>
            </a:pPr>
            <a:r>
              <a:rPr lang="ru-RU" sz="2000"/>
              <a:t>     58 суток беспрерывных боев, без сна и отдыха. И на 59-й день – 24 ноября -  гарнизон перешел в наступление и отбросил врага за железнодорожное полотно.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285728"/>
            <a:ext cx="656474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300" dirty="0">
                <a:ln w="1143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Подвиг солдат при защите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300" dirty="0">
                <a:ln w="1143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дома Павлова</a:t>
            </a:r>
          </a:p>
        </p:txBody>
      </p:sp>
      <p:pic>
        <p:nvPicPr>
          <p:cNvPr id="5" name="Picture 9" descr="Image00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8" y="2000250"/>
            <a:ext cx="4929187" cy="450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15"/>
          <p:cNvSpPr>
            <a:spLocks noChangeArrowheads="1"/>
          </p:cNvSpPr>
          <p:nvPr/>
        </p:nvSpPr>
        <p:spPr bwMode="auto">
          <a:xfrm>
            <a:off x="7286625" y="4000500"/>
            <a:ext cx="720725" cy="576263"/>
          </a:xfrm>
          <a:prstGeom prst="ellipse">
            <a:avLst/>
          </a:prstGeom>
          <a:solidFill>
            <a:schemeClr val="tx1">
              <a:alpha val="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auto">
          <a:xfrm flipV="1">
            <a:off x="6858000" y="4572000"/>
            <a:ext cx="647700" cy="16557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357166"/>
            <a:ext cx="7929618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Контрнаступление советских войск под Сталинградом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0" y="2143125"/>
            <a:ext cx="4071938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  <a:tabLst>
                <a:tab pos="622300" algn="l"/>
              </a:tabLst>
            </a:pPr>
            <a:r>
              <a:rPr lang="ru-RU" sz="2000"/>
              <a:t>	19 ноября утром войска Юго-Западного и Донского фронтов объединенным мощным ударом прорвали оборону немецкой армии.</a:t>
            </a:r>
          </a:p>
          <a:p>
            <a:pPr>
              <a:buFont typeface="Wingdings" pitchFamily="2" charset="2"/>
              <a:buNone/>
              <a:tabLst>
                <a:tab pos="622300" algn="l"/>
              </a:tabLst>
            </a:pPr>
            <a:r>
              <a:rPr lang="ru-RU" sz="2000"/>
              <a:t>          23 ноября передовые танковые части Сталинградского фронта вошли в район хутора Советский, где встретились с частями Юго-Западного фронта, замкнув кольцо окружения Сталинградской группировки противника.</a:t>
            </a:r>
          </a:p>
        </p:txBody>
      </p:sp>
      <p:pic>
        <p:nvPicPr>
          <p:cNvPr id="4" name="Picture 10" descr="Image00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1571625"/>
            <a:ext cx="4484687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Image003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81450" y="1714500"/>
            <a:ext cx="51625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357158" y="285728"/>
            <a:ext cx="7715304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Капитуляция армии Паулюса</a:t>
            </a:r>
            <a:b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</a:b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Операция «Кольцо»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0" y="1785938"/>
            <a:ext cx="4572000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sz="2000">
                <a:latin typeface="Calibri" pitchFamily="34" charset="0"/>
              </a:rPr>
              <a:t>	 </a:t>
            </a:r>
            <a:r>
              <a:rPr lang="ru-RU" sz="2000"/>
              <a:t>8 января 1943 года командующему немецкими войсками генерал-полковнику Паулюсу был предъявлен ультиматум о немедленной и безоговорочной капитуляции.           </a:t>
            </a:r>
          </a:p>
          <a:p>
            <a:pPr>
              <a:buFont typeface="Wingdings" pitchFamily="2" charset="2"/>
              <a:buNone/>
            </a:pPr>
            <a:r>
              <a:rPr lang="ru-RU" sz="2000"/>
              <a:t>	10 января 1943 года войска Донского фронта под командованием генерал-лейтенанта К.К.Рокоссовского  перешли в генеральное наступление с целью окончательной ликвидации окруженного врага.</a:t>
            </a:r>
          </a:p>
          <a:p>
            <a:pPr>
              <a:buFont typeface="Wingdings" pitchFamily="2" charset="2"/>
              <a:buNone/>
            </a:pPr>
            <a:r>
              <a:rPr lang="ru-RU" sz="1600"/>
              <a:t> </a:t>
            </a:r>
            <a:endParaRPr lang="ru-RU">
              <a:latin typeface="Calibri" pitchFamily="34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643188" y="5643563"/>
            <a:ext cx="6500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Всего в ходе операции «Кольцо» в плен были взяты более 2500 офицеров и 24 генерала 6-й армии. Всего же были взяты в плен свыше 91 тыс. солдат и офицеров вермахта.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00298" y="214290"/>
            <a:ext cx="4143404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Результаты битвы</a:t>
            </a:r>
          </a:p>
        </p:txBody>
      </p:sp>
      <p:pic>
        <p:nvPicPr>
          <p:cNvPr id="4" name="Picture 4" descr="30980066441997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3429000"/>
            <a:ext cx="66436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Rectangle 1"/>
          <p:cNvSpPr>
            <a:spLocks noChangeArrowheads="1"/>
          </p:cNvSpPr>
          <p:nvPr/>
        </p:nvSpPr>
        <p:spPr bwMode="auto">
          <a:xfrm>
            <a:off x="285750" y="1000125"/>
            <a:ext cx="8643938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7200" algn="just"/>
            <a:r>
              <a:rPr lang="ru-RU" sz="2000">
                <a:latin typeface="Times New Roman" pitchFamily="18" charset="0"/>
                <a:cs typeface="Times New Roman" pitchFamily="18" charset="0"/>
              </a:rPr>
              <a:t>Победа в Сталинградской битве имела огромное политическое, стратегическое и международное значение.          </a:t>
            </a:r>
            <a:endParaRPr lang="ru-RU" sz="2000"/>
          </a:p>
          <a:p>
            <a:pPr indent="457200" algn="just"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Эта победа советских войск явилась началом коренного перелома в Великой Отечественной и Второй мировой войнах. </a:t>
            </a:r>
            <a:endParaRPr lang="ru-RU" sz="2000"/>
          </a:p>
          <a:p>
            <a:pPr indent="457200" algn="just"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Сокрушительная победа советских войск под Сталинградом оказала решающее влияние на развитие Движения Сопротивления на территории всех европейских государств, оккупированных фашистскими захватчиками.</a:t>
            </a:r>
            <a:endParaRPr lang="ru-RU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На всю оставшуюся жизнь (Сталинградская битва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45721"/>
            <a:ext cx="9144000" cy="6949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369</Words>
  <Application>Microsoft Office PowerPoint</Application>
  <PresentationFormat>Экран (4:3)</PresentationFormat>
  <Paragraphs>83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BEST_XP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</dc:creator>
  <cp:lastModifiedBy>Марина</cp:lastModifiedBy>
  <cp:revision>27</cp:revision>
  <dcterms:created xsi:type="dcterms:W3CDTF">2011-01-31T10:16:10Z</dcterms:created>
  <dcterms:modified xsi:type="dcterms:W3CDTF">2019-04-20T07:45:58Z</dcterms:modified>
</cp:coreProperties>
</file>