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7" r:id="rId10"/>
    <p:sldId id="268" r:id="rId11"/>
    <p:sldId id="269" r:id="rId12"/>
    <p:sldId id="270" r:id="rId13"/>
    <p:sldId id="271" r:id="rId14"/>
    <p:sldId id="264" r:id="rId15"/>
    <p:sldId id="273" r:id="rId16"/>
    <p:sldId id="274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overlay val="0"/>
      <c:txPr>
        <a:bodyPr/>
        <a:lstStyle/>
        <a:p>
          <a:pPr>
            <a:defRPr sz="3600"/>
          </a:pPr>
          <a:endParaRPr lang="ru-RU"/>
        </a:p>
      </c:txPr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tbl_0!$M$3</c:f>
              <c:strCache>
                <c:ptCount val="1"/>
                <c:pt idx="0">
                  <c:v>Итоги I четверти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tbl_0!$L$4:$L$6</c:f>
              <c:strCache>
                <c:ptCount val="3"/>
                <c:pt idx="0">
                  <c:v>на "5"</c:v>
                </c:pt>
                <c:pt idx="1">
                  <c:v>на "4" и "5"</c:v>
                </c:pt>
                <c:pt idx="2">
                  <c:v>с "3"</c:v>
                </c:pt>
              </c:strCache>
            </c:strRef>
          </c:cat>
          <c:val>
            <c:numRef>
              <c:f>tbl_0!$M$4:$M$6</c:f>
              <c:numCache>
                <c:formatCode>General</c:formatCode>
                <c:ptCount val="3"/>
                <c:pt idx="0">
                  <c:v>2</c:v>
                </c:pt>
                <c:pt idx="1">
                  <c:v>17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7285273625059414"/>
          <c:y val="0.39317572704156467"/>
          <c:w val="0.1930590812038625"/>
          <c:h val="0.44935909118712153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title>
      <c:tx>
        <c:rich>
          <a:bodyPr/>
          <a:lstStyle/>
          <a:p>
            <a:pPr>
              <a:defRPr sz="2800" i="0">
                <a:solidFill>
                  <a:schemeClr val="accent6">
                    <a:lumMod val="75000"/>
                  </a:schemeClr>
                </a:solidFill>
              </a:defRPr>
            </a:pPr>
            <a:r>
              <a:rPr lang="ru-RU" sz="2800" i="0">
                <a:solidFill>
                  <a:schemeClr val="accent6">
                    <a:lumMod val="75000"/>
                  </a:schemeClr>
                </a:solidFill>
              </a:rPr>
              <a:t>Средний балл обученности </a:t>
            </a:r>
          </a:p>
          <a:p>
            <a:pPr>
              <a:defRPr sz="2800" i="0">
                <a:solidFill>
                  <a:schemeClr val="accent6">
                    <a:lumMod val="75000"/>
                  </a:schemeClr>
                </a:solidFill>
              </a:defRPr>
            </a:pPr>
            <a:r>
              <a:rPr lang="ru-RU" sz="2800" i="0">
                <a:solidFill>
                  <a:schemeClr val="accent6">
                    <a:lumMod val="75000"/>
                  </a:schemeClr>
                </a:solidFill>
              </a:rPr>
              <a:t>по классу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9584815963340341E-2"/>
          <c:y val="0.24977320588756394"/>
          <c:w val="0.64019511172718668"/>
          <c:h val="0.4001716234309435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tbl_0!$B$56</c:f>
              <c:strCache>
                <c:ptCount val="1"/>
                <c:pt idx="0">
                  <c:v>Средний балл обученности по классу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tbl_0!$A$57:$A$65</c:f>
              <c:strCache>
                <c:ptCount val="9"/>
                <c:pt idx="0">
                  <c:v>Английский язык</c:v>
                </c:pt>
                <c:pt idx="1">
                  <c:v>ИЗО</c:v>
                </c:pt>
                <c:pt idx="2">
                  <c:v>Литературное чтение</c:v>
                </c:pt>
                <c:pt idx="3">
                  <c:v>Математика</c:v>
                </c:pt>
                <c:pt idx="4">
                  <c:v>Музыка</c:v>
                </c:pt>
                <c:pt idx="5">
                  <c:v>Окружающий мир</c:v>
                </c:pt>
                <c:pt idx="6">
                  <c:v>Русский язык</c:v>
                </c:pt>
                <c:pt idx="7">
                  <c:v>Технология</c:v>
                </c:pt>
                <c:pt idx="8">
                  <c:v>Физическая культура</c:v>
                </c:pt>
              </c:strCache>
            </c:strRef>
          </c:cat>
          <c:val>
            <c:numRef>
              <c:f>tbl_0!$B$57:$B$65</c:f>
              <c:numCache>
                <c:formatCode>General</c:formatCode>
                <c:ptCount val="9"/>
                <c:pt idx="0">
                  <c:v>4.92</c:v>
                </c:pt>
                <c:pt idx="1">
                  <c:v>4.79</c:v>
                </c:pt>
                <c:pt idx="2">
                  <c:v>4.46</c:v>
                </c:pt>
                <c:pt idx="3">
                  <c:v>3.88</c:v>
                </c:pt>
                <c:pt idx="4">
                  <c:v>4.79</c:v>
                </c:pt>
                <c:pt idx="5">
                  <c:v>4.58</c:v>
                </c:pt>
                <c:pt idx="6">
                  <c:v>4.04</c:v>
                </c:pt>
                <c:pt idx="7">
                  <c:v>4.75</c:v>
                </c:pt>
                <c:pt idx="8">
                  <c:v>4.83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54696"/>
        <c:axId val="1866200"/>
        <c:axId val="0"/>
      </c:bar3DChart>
      <c:catAx>
        <c:axId val="1454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866200"/>
        <c:crosses val="autoZero"/>
        <c:auto val="1"/>
        <c:lblAlgn val="ctr"/>
        <c:lblOffset val="100"/>
        <c:noMultiLvlLbl val="0"/>
      </c:catAx>
      <c:valAx>
        <c:axId val="18662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</a:defRPr>
            </a:pPr>
            <a:endParaRPr lang="ru-RU"/>
          </a:p>
        </c:txPr>
        <c:crossAx val="14546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338074984005623"/>
          <c:y val="0.44783617074086973"/>
          <c:w val="0.20096366208352331"/>
          <c:h val="0.35055124961146639"/>
        </c:manualLayout>
      </c:layout>
      <c:overlay val="0"/>
      <c:txPr>
        <a:bodyPr/>
        <a:lstStyle/>
        <a:p>
          <a:pPr>
            <a:defRPr sz="1600" b="1" i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solidFill>
                  <a:srgbClr val="0070C0"/>
                </a:solidFill>
              </a:defRPr>
            </a:pPr>
            <a:r>
              <a:rPr lang="ru-RU" sz="2000">
                <a:solidFill>
                  <a:srgbClr val="0070C0"/>
                </a:solidFill>
              </a:rPr>
              <a:t>Качественная  успеваемость </a:t>
            </a:r>
          </a:p>
          <a:p>
            <a:pPr>
              <a:defRPr sz="2000">
                <a:solidFill>
                  <a:srgbClr val="0070C0"/>
                </a:solidFill>
              </a:defRPr>
            </a:pPr>
            <a:r>
              <a:rPr lang="ru-RU" sz="2000">
                <a:solidFill>
                  <a:srgbClr val="0070C0"/>
                </a:solidFill>
              </a:rPr>
              <a:t>по предмету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tbl_0!$A$42</c:f>
              <c:strCache>
                <c:ptCount val="1"/>
                <c:pt idx="0">
                  <c:v>Качественная  успеваемость по предмету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tbl_0!$B$41:$J$41</c:f>
              <c:strCache>
                <c:ptCount val="9"/>
                <c:pt idx="0">
                  <c:v>Английский язык</c:v>
                </c:pt>
                <c:pt idx="1">
                  <c:v>ИЗО</c:v>
                </c:pt>
                <c:pt idx="2">
                  <c:v>Литературное чтение</c:v>
                </c:pt>
                <c:pt idx="3">
                  <c:v>Математика</c:v>
                </c:pt>
                <c:pt idx="4">
                  <c:v>Музыка</c:v>
                </c:pt>
                <c:pt idx="5">
                  <c:v>Окружающий мир</c:v>
                </c:pt>
                <c:pt idx="6">
                  <c:v>Русский язык</c:v>
                </c:pt>
                <c:pt idx="7">
                  <c:v>Технология</c:v>
                </c:pt>
                <c:pt idx="8">
                  <c:v>Физическая культура</c:v>
                </c:pt>
              </c:strCache>
            </c:strRef>
          </c:cat>
          <c:val>
            <c:numRef>
              <c:f>tbl_0!$B$42:$J$42</c:f>
              <c:numCache>
                <c:formatCode>General</c:formatCode>
                <c:ptCount val="9"/>
                <c:pt idx="0">
                  <c:v>100</c:v>
                </c:pt>
                <c:pt idx="1">
                  <c:v>100</c:v>
                </c:pt>
                <c:pt idx="2">
                  <c:v>91.7</c:v>
                </c:pt>
                <c:pt idx="3">
                  <c:v>79.2</c:v>
                </c:pt>
                <c:pt idx="4">
                  <c:v>100</c:v>
                </c:pt>
                <c:pt idx="5">
                  <c:v>95.8</c:v>
                </c:pt>
                <c:pt idx="6">
                  <c:v>83.3</c:v>
                </c:pt>
                <c:pt idx="7">
                  <c:v>100</c:v>
                </c:pt>
                <c:pt idx="8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6274720"/>
        <c:axId val="242475592"/>
        <c:axId val="0"/>
      </c:bar3DChart>
      <c:catAx>
        <c:axId val="1762747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242475592"/>
        <c:crosses val="autoZero"/>
        <c:auto val="1"/>
        <c:lblAlgn val="ctr"/>
        <c:lblOffset val="100"/>
        <c:noMultiLvlLbl val="0"/>
      </c:catAx>
      <c:valAx>
        <c:axId val="2424755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7627472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 b="1" i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0.14006</cdr:x>
      <cdr:y>0.11236</cdr:y>
    </cdr:from>
    <cdr:to>
      <cdr:x>0.85994</cdr:x>
      <cdr:y>0.22282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200143" y="720080"/>
          <a:ext cx="6168675" cy="70788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40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rPr>
            <a:t>2014-2015 учебный год</a:t>
          </a:r>
          <a:endParaRPr lang="ru-RU" sz="4000" b="1" cap="none" spc="300" dirty="0">
            <a:ln w="11430" cmpd="sng">
              <a:solidFill>
                <a:schemeClr val="accent1">
                  <a:tint val="10000"/>
                </a:schemeClr>
              </a:solidFill>
              <a:prstDash val="solid"/>
              <a:miter lim="800000"/>
            </a:ln>
            <a:gradFill>
              <a:gsLst>
                <a:gs pos="10000">
                  <a:schemeClr val="accent1">
                    <a:tint val="83000"/>
                    <a:shade val="100000"/>
                    <a:satMod val="200000"/>
                  </a:schemeClr>
                </a:gs>
                <a:gs pos="75000">
                  <a:schemeClr val="accent1">
                    <a:tint val="100000"/>
                    <a:shade val="50000"/>
                    <a:satMod val="150000"/>
                  </a:schemeClr>
                </a:gs>
              </a:gsLst>
              <a:lin ang="5400000"/>
            </a:gradFill>
            <a:effectLst>
              <a:glow rad="45500">
                <a:schemeClr val="accent1">
                  <a:satMod val="220000"/>
                  <a:alpha val="35000"/>
                </a:schemeClr>
              </a:glow>
            </a:effectLst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D465A-3B59-41F2-BB74-829DC5769999}" type="datetimeFigureOut">
              <a:rPr lang="ru-RU" smtClean="0"/>
              <a:pPr/>
              <a:t>14.11.2018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D70D0-B26C-4759-A1ED-9B4B14AE73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500173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Родительское собрание </a:t>
            </a:r>
            <a:endParaRPr lang="ru-RU" sz="4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371600" y="1428736"/>
            <a:ext cx="6400800" cy="171451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b="1" dirty="0" smtClean="0">
                <a:solidFill>
                  <a:srgbClr val="CC3300"/>
                </a:solidFill>
              </a:rPr>
              <a:t>«Семья и школа. Роль семьи в воспитании ребенка»</a:t>
            </a:r>
            <a:endParaRPr lang="ru-RU" dirty="0">
              <a:solidFill>
                <a:srgbClr val="CC3300"/>
              </a:solidFill>
            </a:endParaRPr>
          </a:p>
          <a:p>
            <a:endParaRPr lang="ru-RU" dirty="0"/>
          </a:p>
        </p:txBody>
      </p:sp>
      <p:pic>
        <p:nvPicPr>
          <p:cNvPr id="6" name="Рисунок 5" descr="sm_full.aspx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420888"/>
            <a:ext cx="5381625" cy="419100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Семья- колыбель духовного рождения человека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2928958"/>
          </a:xfrm>
        </p:spPr>
        <p:txBody>
          <a:bodyPr>
            <a:normAutofit lnSpcReduction="10000"/>
          </a:bodyPr>
          <a:lstStyle/>
          <a:p>
            <a:pPr marL="0" lvl="0" indent="0" algn="just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семейном кругу мы с вами растем</a:t>
            </a:r>
            <a:endParaRPr 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Основа основ – родительский дом.</a:t>
            </a:r>
            <a:endParaRPr 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семейном кругу все корни твои,</a:t>
            </a:r>
            <a:endParaRPr 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 жизнь ты выходишь из этой семьи.</a:t>
            </a:r>
            <a:endParaRPr 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семейном кругу мы жизнь создаем,</a:t>
            </a:r>
            <a:endParaRPr 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Основа основ –родительский дом.</a:t>
            </a:r>
            <a:endParaRPr lang="ru-RU" sz="4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8" name="Picture 2" descr="C:\Users\user\Pictures\obereg_semyi400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4501">
            <a:off x="5433313" y="3075404"/>
            <a:ext cx="3838575" cy="35433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Прямая соединительная линия 15"/>
          <p:cNvCxnSpPr>
            <a:cxnSpLocks noChangeShapeType="1"/>
          </p:cNvCxnSpPr>
          <p:nvPr/>
        </p:nvCxnSpPr>
        <p:spPr bwMode="auto">
          <a:xfrm>
            <a:off x="1643042" y="3714752"/>
            <a:ext cx="2357437" cy="8572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" name="Прямая соединительная линия 13"/>
          <p:cNvCxnSpPr>
            <a:cxnSpLocks noChangeShapeType="1"/>
          </p:cNvCxnSpPr>
          <p:nvPr/>
        </p:nvCxnSpPr>
        <p:spPr bwMode="auto">
          <a:xfrm>
            <a:off x="1714480" y="3500438"/>
            <a:ext cx="2357437" cy="2857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3" name="Прямая соединительная линия 9"/>
          <p:cNvCxnSpPr>
            <a:cxnSpLocks noChangeShapeType="1"/>
          </p:cNvCxnSpPr>
          <p:nvPr/>
        </p:nvCxnSpPr>
        <p:spPr bwMode="auto">
          <a:xfrm flipV="1">
            <a:off x="1643042" y="2571744"/>
            <a:ext cx="2286000" cy="9286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2" name="Прямая соединительная линия 9"/>
          <p:cNvCxnSpPr>
            <a:cxnSpLocks noChangeShapeType="1"/>
          </p:cNvCxnSpPr>
          <p:nvPr/>
        </p:nvCxnSpPr>
        <p:spPr bwMode="auto">
          <a:xfrm flipV="1">
            <a:off x="1500166" y="1785926"/>
            <a:ext cx="2286000" cy="92868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000132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Семейные ценности</a:t>
            </a:r>
            <a:endParaRPr lang="ru-RU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endParaRPr lang="ru-RU" dirty="0" smtClean="0"/>
          </a:p>
          <a:p>
            <a:pPr lvl="0">
              <a:buNone/>
            </a:pPr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071538" y="1785926"/>
            <a:ext cx="642941" cy="37856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pPr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ЗАИМО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29058" y="1357298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выручка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000496" y="2285992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онимание 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071934" y="3214686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уважение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071934" y="4214818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любовь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43372" y="5286388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согласие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Прямая соединительная линия 17"/>
          <p:cNvCxnSpPr>
            <a:cxnSpLocks noChangeShapeType="1"/>
          </p:cNvCxnSpPr>
          <p:nvPr/>
        </p:nvCxnSpPr>
        <p:spPr bwMode="auto">
          <a:xfrm>
            <a:off x="1714480" y="4214818"/>
            <a:ext cx="2286000" cy="15001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Общение в семье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7"/>
            <a:ext cx="8229600" cy="442915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Общение в семье представляет собой отношение членов семьи друг к другу и их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взаимодействие;</a:t>
            </a:r>
          </a:p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обмен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информацией между ними, их духовный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контакт; </a:t>
            </a:r>
          </a:p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пектр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общения в семье может быть очень разнообразным. Помимо бесед о работе, домашнем хозяйстве, жизни друзей и знакомых оно включает в себя обсуждение вопросов, связанных с воспитанием детей, искусством, политикой и т.д.</a:t>
            </a:r>
          </a:p>
          <a:p>
            <a:endParaRPr lang="ru-RU" dirty="0"/>
          </a:p>
        </p:txBody>
      </p:sp>
      <p:pic>
        <p:nvPicPr>
          <p:cNvPr id="4" name="Рисунок 3" descr="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7950" y="5214950"/>
            <a:ext cx="2143125" cy="142875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Рисунок 4" descr="3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5429250"/>
            <a:ext cx="2143125" cy="142875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родителей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создание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ребенка уверенности в том, что его любят и о нем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заботятся;</a:t>
            </a:r>
          </a:p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относиться к ребенку в любом возрасте любовно и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внимательно;</a:t>
            </a:r>
          </a:p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постоянный психологический контакт с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ребенком;</a:t>
            </a:r>
          </a:p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заинтересованность во всем, что происходит в жизни ребенка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Формула истиной родительской любви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«Люблю не потому 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ты хороший»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«люблю потому </a:t>
            </a:r>
            <a:r>
              <a:rPr lang="ru-RU" sz="3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что </a:t>
            </a: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 есть».</a:t>
            </a:r>
          </a:p>
        </p:txBody>
      </p:sp>
      <p:pic>
        <p:nvPicPr>
          <p:cNvPr id="4" name="Рисунок 3" descr="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12236">
            <a:off x="518538" y="3028373"/>
            <a:ext cx="3866861" cy="332008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 descr="47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65631">
            <a:off x="5200578" y="3331905"/>
            <a:ext cx="3558641" cy="309346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Дефицит ласки, </a:t>
            </a: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который испытывают наши 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дети;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Синдром опасного обращения с детьми -</a:t>
            </a:r>
            <a:r>
              <a:rPr lang="ru-RU" sz="28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поведение родителей по отношению к ребенку, сопровождающееся нанесением физической, психологической и нравственной </a:t>
            </a:r>
            <a:r>
              <a:rPr lang="ru-RU" sz="28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травмы;</a:t>
            </a:r>
            <a:endParaRPr lang="ru-RU" sz="2800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Проблемы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семейного воспитания</a:t>
            </a:r>
          </a:p>
        </p:txBody>
      </p:sp>
      <p:pic>
        <p:nvPicPr>
          <p:cNvPr id="5" name="Рисунок 4" descr="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3786190"/>
            <a:ext cx="2714644" cy="2714644"/>
          </a:xfrm>
          <a:prstGeom prst="rect">
            <a:avLst/>
          </a:prstGeom>
        </p:spPr>
      </p:pic>
      <p:pic>
        <p:nvPicPr>
          <p:cNvPr id="6" name="Рисунок 5" descr="4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3786190"/>
            <a:ext cx="3143272" cy="2714644"/>
          </a:xfrm>
          <a:prstGeom prst="rect">
            <a:avLst/>
          </a:prstGeom>
        </p:spPr>
      </p:pic>
      <p:pic>
        <p:nvPicPr>
          <p:cNvPr id="7" name="Рисунок 6" descr="4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8" y="3786190"/>
            <a:ext cx="2714644" cy="2643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2984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Правила для родителей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929718" cy="535785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1.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признавать личность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ребенка и его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неприкосновенность.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2.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адекватной самооценки.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3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приобщать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ребенка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 реальным делам семьи.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силу воли ребенка.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5.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учить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планировать.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6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ребовать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выполнение домашних обязанностей, поручений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7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научить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общаться с другими детьми, людьми. </a:t>
            </a:r>
            <a:endParaRPr lang="ru-RU" sz="24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Правило 8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формировать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нравственные качества: доброту, порядочность, сочувствие, взаимопомощь, ответственность. 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834" y="357166"/>
            <a:ext cx="1357322" cy="178595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3100" dirty="0"/>
              <a:t>С каким лицом вы чаще всего общаетесь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со </a:t>
            </a:r>
            <a:r>
              <a:rPr lang="ru-RU" sz="3100" dirty="0"/>
              <a:t>своим ребёнком?</a:t>
            </a:r>
            <a:br>
              <a:rPr lang="ru-RU" sz="3100" dirty="0"/>
            </a:br>
            <a:endParaRPr lang="ru-RU" sz="3100" dirty="0"/>
          </a:p>
        </p:txBody>
      </p:sp>
      <p:pic>
        <p:nvPicPr>
          <p:cNvPr id="4" name="Объект 3" descr="http://school1beloreshensk.siteedit.ru/images/91660714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237626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hool1beloreshensk.siteedit.ru/images/9166071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556792"/>
            <a:ext cx="2376264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hool1beloreshensk.siteedit.ru/images/9166072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556792"/>
            <a:ext cx="2376264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hool1beloreshensk.siteedit.ru/images/91660722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4368" y="4077072"/>
            <a:ext cx="23042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8292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36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С </a:t>
            </a:r>
            <a:r>
              <a:rPr lang="ru-RU" sz="36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каким лицом чаще всего общается с вами ваш ребёнок?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/>
            </a:r>
            <a:br>
              <a:rPr lang="ru-RU" sz="3600" dirty="0">
                <a:latin typeface="Arial" pitchFamily="34" charset="0"/>
                <a:cs typeface="Arial" pitchFamily="34" charset="0"/>
              </a:rPr>
            </a:br>
            <a:endParaRPr lang="ru-RU" sz="3600" dirty="0"/>
          </a:p>
        </p:txBody>
      </p:sp>
      <p:pic>
        <p:nvPicPr>
          <p:cNvPr id="4" name="Объект 3" descr="http://school1beloreshensk.siteedit.ru/images/91660714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2304256" cy="226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hool1beloreshensk.siteedit.ru/images/9166071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517817"/>
            <a:ext cx="2376264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hool1beloreshensk.siteedit.ru/images/9166072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556792"/>
            <a:ext cx="2376264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hool1beloreshensk.siteedit.ru/images/91660722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8344" y="4077072"/>
            <a:ext cx="23042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school1beloreshensk.siteedit.ru/images/9166072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9076" y="1556792"/>
            <a:ext cx="2376264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491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</a:br>
            <a:r>
              <a:rPr lang="ru-RU" sz="2800" dirty="0" smtClean="0">
                <a:latin typeface="Arial" pitchFamily="34" charset="0"/>
                <a:ea typeface="Calibri" pitchFamily="34" charset="0"/>
                <a:cs typeface="Times New Roman" pitchFamily="18" charset="0"/>
              </a:rPr>
              <a:t>Каким</a:t>
            </a:r>
            <a:r>
              <a:rPr lang="ru-RU" sz="28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, по вашему мнению, должно быть лицо вашего ребёнка во время общения с вами?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/>
          </a:p>
        </p:txBody>
      </p:sp>
      <p:pic>
        <p:nvPicPr>
          <p:cNvPr id="4" name="Объект 3" descr="http://school1beloreshensk.siteedit.ru/images/916607147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17817"/>
            <a:ext cx="2160240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chool1beloreshensk.siteedit.ru/images/9166071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517817"/>
            <a:ext cx="2376264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school1beloreshensk.siteedit.ru/images/91660718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603766"/>
            <a:ext cx="2376264" cy="2305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school1beloreshensk.siteedit.ru/images/9166072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8344" y="4077072"/>
            <a:ext cx="2304256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0390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rmAutofit fontScale="90000"/>
          </a:bodyPr>
          <a:lstStyle/>
          <a:p>
            <a:pPr lvl="0" fontAlgn="base">
              <a:spcAft>
                <a:spcPct val="0"/>
              </a:spcAft>
            </a:pPr>
            <a:r>
              <a:rPr lang="ru-RU" sz="1500" b="1" i="1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500" b="1" i="1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500" b="1" i="1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500" b="1" i="1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b="1" i="1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Тест </a:t>
            </a:r>
            <a:r>
              <a:rPr lang="ru-RU" sz="1800" b="1" i="1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«Какие мы родители» </a:t>
            </a:r>
            <a:r>
              <a:rPr lang="ru-RU" sz="1800" b="1" i="1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b="1" i="1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800" b="1" i="1" kern="0" dirty="0" smtClean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Проверьте </a:t>
            </a:r>
            <a:r>
              <a:rPr lang="ru-RU" sz="1800" b="1" i="1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себя, ответив на вопросы:</a:t>
            </a:r>
            <a:r>
              <a:rPr lang="ru-RU" sz="1800" b="1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</a:t>
            </a:r>
            <a:r>
              <a:rPr lang="ru-RU" sz="1800" b="1" i="1" u="sng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да, нет, иногда.</a:t>
            </a:r>
            <a:r>
              <a:rPr lang="ru-RU" sz="18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/>
            </a:r>
            <a:br>
              <a:rPr lang="ru-RU" sz="18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</a:br>
            <a:r>
              <a:rPr lang="ru-RU" sz="19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 каждый положительный ответ припишите себе 2 очка, </a:t>
            </a:r>
            <a:r>
              <a:rPr lang="ru-RU" sz="19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9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1900" b="1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за </a:t>
            </a:r>
            <a:r>
              <a:rPr lang="ru-RU" sz="19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ответ «Иногда» и отрицательный – 0.</a:t>
            </a:r>
            <a:r>
              <a:rPr lang="ru-RU" sz="1900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900" dirty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</a:b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 smtClean="0">
                <a:solidFill>
                  <a:srgbClr val="000000"/>
                </a:solidFill>
                <a:latin typeface="Arial"/>
              </a:rPr>
              <a:t>1</a:t>
            </a:r>
            <a:r>
              <a:rPr lang="ru-RU" sz="1800" kern="0" dirty="0">
                <a:solidFill>
                  <a:srgbClr val="000000"/>
                </a:solidFill>
                <a:latin typeface="Arial"/>
              </a:rPr>
              <a:t>. Следите ли вы за статьями в журналах, программами по телевидению и радио на  тему воспитания?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2. Единодушны ли вы с вашим супругом в воспитании детей?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3. Если ребенок предлагает вам помощь, примете ли вы ее, даже если при этом дело может задержаться?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4. Ваш ребенок совершил проступок. Задумаетесь ли вы в таком случае, не является ли его поведение результатом вашего воспитания?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5. Используете ли вы формулу запрета или приказа только тогда, когда это действительно необходимо?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6. Считаете ли вы что последовательность, есть один из педагогических принципов?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7. Сознаете ли вы, что среда, окружающая ребенка, оказывает на него существенное влияние?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8. Признаете ли вы, что спорт и физкультура имеют большое значение для гармоничного развития ребенка?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9. Сумеете ли вы не приказать, а попросить о чем-либо своего ребенка?</a:t>
            </a:r>
          </a:p>
          <a:p>
            <a:pPr lvl="0" fontAlgn="base">
              <a:spcAft>
                <a:spcPct val="0"/>
              </a:spcAft>
              <a:buFontTx/>
              <a:buChar char="•"/>
            </a:pPr>
            <a:r>
              <a:rPr lang="ru-RU" sz="1800" kern="0" dirty="0">
                <a:solidFill>
                  <a:srgbClr val="000000"/>
                </a:solidFill>
                <a:latin typeface="Arial"/>
              </a:rPr>
              <a:t>10. Неприятно ли вам «отделываться» от ребенка фразой типа: «У меня нет времени» или «Подожди, пока я закончу работу»?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720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Ключ к тесту.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u="sng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sz="2000" b="1" u="sng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Менее 6 очков.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О настоящем воспитании вы имеете довольно смутное представление. И хотя говорят, что начать никогда не поздно, советуем вам не уповать на эту поговорку и не мешкая заняться повышением образования в этой области.</a:t>
            </a: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u="sng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От 7 до 14 очков.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Вы не делаете крупных ошибок в воспитании, но все же кое в чем над собой и своими итогами в этой области следовало бы задуматься.</a:t>
            </a: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А начать можно с того, что ближайший выходной полностью посвятить детям, забыв на время приятелей и производственные проблемы.</a:t>
            </a: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И будьте уверены, дети вас за это полностью вознаградят.</a:t>
            </a: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b="1" u="sng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Более 15 очков.</a:t>
            </a: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0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Вы вполне справляетесь со своими родительскими обязанностями. И, тем не менее, не останавливайтесь на достигнутом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073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Любите и цените свою Семью!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А.С.Макаренко писал: </a:t>
            </a:r>
          </a:p>
          <a:p>
            <a:pPr algn="ctr">
              <a:buNone/>
            </a:pPr>
            <a:r>
              <a:rPr lang="ru-RU" sz="4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«Хотите, чтобы были хорошие дети- будьте счастливы».</a:t>
            </a:r>
            <a: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  <p:pic>
        <p:nvPicPr>
          <p:cNvPr id="8" name="Рисунок 7" descr="3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3643314"/>
            <a:ext cx="3357586" cy="30003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001537"/>
              </p:ext>
            </p:extLst>
          </p:nvPr>
        </p:nvGraphicFramePr>
        <p:xfrm>
          <a:off x="323528" y="332656"/>
          <a:ext cx="8568952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8995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7317655"/>
              </p:ext>
            </p:extLst>
          </p:nvPr>
        </p:nvGraphicFramePr>
        <p:xfrm>
          <a:off x="395536" y="188640"/>
          <a:ext cx="8352928" cy="6408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4358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981764"/>
              </p:ext>
            </p:extLst>
          </p:nvPr>
        </p:nvGraphicFramePr>
        <p:xfrm>
          <a:off x="179512" y="188640"/>
          <a:ext cx="8784975" cy="6552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00455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689</Words>
  <Application>Microsoft Office PowerPoint</Application>
  <PresentationFormat>Экран (4:3)</PresentationFormat>
  <Paragraphs>78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 New Roman</vt:lpstr>
      <vt:lpstr>Тема Office</vt:lpstr>
      <vt:lpstr>Родительское собрание </vt:lpstr>
      <vt:lpstr>Семья- колыбель духовного рождения человека</vt:lpstr>
      <vt:lpstr>Семейные ценности</vt:lpstr>
      <vt:lpstr>Общение в семье </vt:lpstr>
      <vt:lpstr>Задачи родителей </vt:lpstr>
      <vt:lpstr>Формула истиной родительской любви</vt:lpstr>
      <vt:lpstr>Проблемы семейного воспитания</vt:lpstr>
      <vt:lpstr>Правила для родителей </vt:lpstr>
      <vt:lpstr> С каким лицом вы чаще всего общаетесь  со своим ребёнком? </vt:lpstr>
      <vt:lpstr>  С каким лицом чаще всего общается с вами ваш ребёнок? </vt:lpstr>
      <vt:lpstr> Каким, по вашему мнению, должно быть лицо вашего ребёнка во время общения с вами? </vt:lpstr>
      <vt:lpstr>  Тест «Какие мы родители»  Проверьте себя, ответив на вопросы: да, нет, иногда. За каждый положительный ответ припишите себе 2 очка,  за ответ «Иногда» и отрицательный – 0. </vt:lpstr>
      <vt:lpstr>Ключ к тесту.</vt:lpstr>
      <vt:lpstr>Любите и цените свою Семью!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Родительское собрание</dc:title>
  <dc:creator>V</dc:creator>
  <cp:lastModifiedBy>Наталья Егорова</cp:lastModifiedBy>
  <cp:revision>26</cp:revision>
  <dcterms:created xsi:type="dcterms:W3CDTF">2013-01-26T19:55:29Z</dcterms:created>
  <dcterms:modified xsi:type="dcterms:W3CDTF">2018-11-14T18:08:47Z</dcterms:modified>
</cp:coreProperties>
</file>