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3" r:id="rId2"/>
    <p:sldId id="259" r:id="rId3"/>
    <p:sldId id="258" r:id="rId4"/>
    <p:sldId id="260" r:id="rId5"/>
    <p:sldId id="257" r:id="rId6"/>
    <p:sldId id="265" r:id="rId7"/>
    <p:sldId id="268" r:id="rId8"/>
    <p:sldId id="267" r:id="rId9"/>
    <p:sldId id="261" r:id="rId10"/>
    <p:sldId id="262" r:id="rId11"/>
    <p:sldId id="269" r:id="rId12"/>
    <p:sldId id="270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71F05-5B65-4EC1-8289-BA93B79132EE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E2F87-377D-40E3-8A9F-0C28C1E17C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E2F87-377D-40E3-8A9F-0C28C1E17C9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E2F87-377D-40E3-8A9F-0C28C1E17C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A53607-21AD-4A74-85C7-C81A074E5D64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AA5119-19C8-4F4D-8B6F-F8EFFBEA93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1604" y="1785926"/>
            <a:ext cx="6000792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0" dirty="0" err="1" smtClean="0">
                <a:latin typeface="Times New Roman" pitchFamily="18" charset="0"/>
                <a:cs typeface="Times New Roman" pitchFamily="18" charset="0"/>
              </a:rPr>
              <a:t>Ме́с</a:t>
            </a:r>
            <a:r>
              <a:rPr lang="ru-RU" sz="1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14000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endParaRPr lang="ru-RU" sz="1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Рисунок 2" descr="151943_141363118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3786190"/>
            <a:ext cx="2689141" cy="2628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85852" y="3357562"/>
            <a:ext cx="7215238" cy="221457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3429000"/>
            <a:ext cx="135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71934" y="3929066"/>
            <a:ext cx="478631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8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нтя́брь</a:t>
            </a:r>
            <a:endParaRPr lang="ru-RU" sz="8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7" name="Picture 1" descr="C:\Documents and Settings\Учитель\Рабочий стол\картинки\природа\осень\0_558a5_2c79b29d_L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357562"/>
            <a:ext cx="2714643" cy="2247724"/>
          </a:xfrm>
          <a:prstGeom prst="rect">
            <a:avLst/>
          </a:prstGeom>
          <a:noFill/>
        </p:spPr>
      </p:pic>
      <p:grpSp>
        <p:nvGrpSpPr>
          <p:cNvPr id="10" name="Группа 9"/>
          <p:cNvGrpSpPr/>
          <p:nvPr/>
        </p:nvGrpSpPr>
        <p:grpSpPr>
          <a:xfrm>
            <a:off x="1928794" y="0"/>
            <a:ext cx="5715040" cy="3129131"/>
            <a:chOff x="1928794" y="0"/>
            <a:chExt cx="5715040" cy="3129131"/>
          </a:xfrm>
        </p:grpSpPr>
        <p:pic>
          <p:nvPicPr>
            <p:cNvPr id="34818" name="Picture 2" descr="C:\Documents and Settings\Учитель\Рабочий стол\i (3)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28794" y="714356"/>
              <a:ext cx="2286016" cy="2286016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4286248" y="0"/>
              <a:ext cx="8572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endParaRPr lang="ru-RU" sz="9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643438" y="1928802"/>
              <a:ext cx="300039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7200" b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тябрь</a:t>
              </a:r>
              <a:endParaRPr lang="ru-RU" sz="9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142976" y="3286124"/>
            <a:ext cx="7500990" cy="2357454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3500438"/>
            <a:ext cx="135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357686" y="3929066"/>
            <a:ext cx="45005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8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ктя́брь</a:t>
            </a:r>
            <a:endParaRPr lang="ru-RU" sz="8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000100" y="0"/>
            <a:ext cx="7357037" cy="3569900"/>
            <a:chOff x="1000100" y="0"/>
            <a:chExt cx="7357037" cy="3569900"/>
          </a:xfrm>
        </p:grpSpPr>
        <p:pic>
          <p:nvPicPr>
            <p:cNvPr id="4098" name="Picture 2" descr="C:\Documents and Settings\Учитель\Рабочий стол\картинки\предметы\окно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00100" y="928670"/>
              <a:ext cx="2221459" cy="1643074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3143240" y="0"/>
              <a:ext cx="8572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,,</a:t>
              </a:r>
            </a:p>
          </p:txBody>
        </p:sp>
        <p:pic>
          <p:nvPicPr>
            <p:cNvPr id="9" name="Picture 4" descr="http://m.gifmania.co.uk/Vehicles-Animated-Gifs/Animated-Ships/Parts-Of-A-Ship/Anchors/Golden-Anchor-59194.gif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20248073">
              <a:off x="6845210" y="866737"/>
              <a:ext cx="1511927" cy="1725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Прямоугольник 9"/>
            <p:cNvSpPr/>
            <p:nvPr/>
          </p:nvSpPr>
          <p:spPr>
            <a:xfrm rot="10800000">
              <a:off x="6215074" y="2000240"/>
              <a:ext cx="128588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,,,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571868" y="1000108"/>
              <a:ext cx="787395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ru-RU" sz="9600" b="1" cap="none" spc="0" dirty="0" smtClean="0">
                  <a:ln/>
                  <a:solidFill>
                    <a:schemeClr val="accent3"/>
                  </a:solidFill>
                  <a:effectLst/>
                </a:rPr>
                <a:t>т</a:t>
              </a:r>
              <a:endParaRPr lang="ru-RU" sz="9600" b="1" cap="none" spc="0" dirty="0">
                <a:ln/>
                <a:solidFill>
                  <a:schemeClr val="accent3"/>
                </a:solidFill>
                <a:effectLst/>
              </a:endParaRPr>
            </a:p>
          </p:txBody>
        </p:sp>
        <p:pic>
          <p:nvPicPr>
            <p:cNvPr id="12" name="Picture 2" descr="C:\Documents and Settings\Учитель\Рабочий стол\картинки\растения\apple-red-62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00562" y="1571612"/>
              <a:ext cx="1079279" cy="1200159"/>
            </a:xfrm>
            <a:prstGeom prst="rect">
              <a:avLst/>
            </a:prstGeom>
            <a:noFill/>
          </p:spPr>
        </p:pic>
        <p:sp>
          <p:nvSpPr>
            <p:cNvPr id="13" name="Прямоугольник 12"/>
            <p:cNvSpPr/>
            <p:nvPr/>
          </p:nvSpPr>
          <p:spPr>
            <a:xfrm>
              <a:off x="4929190" y="214290"/>
              <a:ext cx="14287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,,,,</a:t>
              </a:r>
            </a:p>
          </p:txBody>
        </p:sp>
      </p:grpSp>
      <p:pic>
        <p:nvPicPr>
          <p:cNvPr id="2" name="Picture 2" descr="C:\Documents and Settings\Учитель\Рабочий стол\картинки\природа\дождь\0_3dfdb_3b0614f0_L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3357562"/>
            <a:ext cx="2857520" cy="2251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1538" y="3857628"/>
            <a:ext cx="7000924" cy="2000264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3929066"/>
            <a:ext cx="135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429124" y="4071942"/>
            <a:ext cx="378621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я́брь</a:t>
            </a:r>
            <a:endParaRPr lang="ru-RU" sz="8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57290" y="0"/>
            <a:ext cx="3857652" cy="3000372"/>
            <a:chOff x="1357290" y="0"/>
            <a:chExt cx="3857652" cy="3000372"/>
          </a:xfrm>
        </p:grpSpPr>
        <p:pic>
          <p:nvPicPr>
            <p:cNvPr id="6" name="Picture 8" descr="8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57290" y="857232"/>
              <a:ext cx="2486362" cy="2143140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3786182" y="0"/>
              <a:ext cx="142876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,,,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909366" y="500042"/>
            <a:ext cx="3806038" cy="2548757"/>
            <a:chOff x="4909366" y="500042"/>
            <a:chExt cx="3806038" cy="2548757"/>
          </a:xfrm>
        </p:grpSpPr>
        <p:pic>
          <p:nvPicPr>
            <p:cNvPr id="9" name="Picture 4" descr="http://m.gifmania.co.uk/Vehicles-Animated-Gifs/Animated-Ships/Parts-Of-A-Ship/Anchors/Golden-Anchor-59194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0248073">
              <a:off x="4909366" y="789074"/>
              <a:ext cx="1979759" cy="225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6429388" y="500042"/>
              <a:ext cx="228601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sz="4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000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КО</a:t>
              </a:r>
              <a:r>
                <a:rPr lang="ru-RU" sz="4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ru-RU" sz="4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4000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Б</a:t>
              </a:r>
              <a:endParaRPr lang="ru-RU" sz="40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3" name="Рисунок 12" descr="p00878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7290" y="3929066"/>
            <a:ext cx="2786082" cy="1671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1538" y="4071942"/>
            <a:ext cx="7143800" cy="135732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4000504"/>
            <a:ext cx="10001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929058" y="4071942"/>
            <a:ext cx="421484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7200" dirty="0"/>
              <a:t> </a:t>
            </a:r>
            <a:r>
              <a:rPr lang="ru-RU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8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88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Documents and Settings\Учитель\Рабочий стол\картинки\природа\1448902356_1c5592d216a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857628"/>
            <a:ext cx="2571768" cy="1905507"/>
          </a:xfrm>
          <a:prstGeom prst="rect">
            <a:avLst/>
          </a:prstGeom>
          <a:noFill/>
        </p:spPr>
      </p:pic>
      <p:grpSp>
        <p:nvGrpSpPr>
          <p:cNvPr id="28" name="Группа 27"/>
          <p:cNvGrpSpPr/>
          <p:nvPr/>
        </p:nvGrpSpPr>
        <p:grpSpPr>
          <a:xfrm>
            <a:off x="1214414" y="640994"/>
            <a:ext cx="6929486" cy="3118937"/>
            <a:chOff x="1214414" y="640994"/>
            <a:chExt cx="6929486" cy="3118937"/>
          </a:xfrm>
        </p:grpSpPr>
        <p:pic>
          <p:nvPicPr>
            <p:cNvPr id="6" name="Picture 2" descr="C:\Documents and Settings\Учитель\Рабочий стол\картинки\пчёлки\f1dd67b7a99eecd0898db6dcb1739018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00166" y="1500174"/>
              <a:ext cx="1159959" cy="1541387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1214414" y="2928934"/>
              <a:ext cx="166423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8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Ё = Е</a:t>
              </a:r>
              <a:endPara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146" name="Picture 2" descr="C:\Documents and Settings\Учитель\Рабочий стол\Новая папка (2)\6184e56db076fc877495b2167e1b2514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28992" y="785794"/>
              <a:ext cx="2357454" cy="2357454"/>
            </a:xfrm>
            <a:prstGeom prst="rect">
              <a:avLst/>
            </a:prstGeom>
            <a:noFill/>
          </p:spPr>
        </p:pic>
        <p:sp>
          <p:nvSpPr>
            <p:cNvPr id="13" name="Прямоугольник 12"/>
            <p:cNvSpPr/>
            <p:nvPr/>
          </p:nvSpPr>
          <p:spPr>
            <a:xfrm>
              <a:off x="6143636" y="1643050"/>
              <a:ext cx="2000264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7200" b="1" cap="none" spc="0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РЬ</a:t>
              </a:r>
              <a:endParaRPr lang="ru-RU" sz="72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endParaRP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1285836" y="640994"/>
              <a:ext cx="1723549" cy="830997"/>
              <a:chOff x="1285836" y="640994"/>
              <a:chExt cx="1723549" cy="830997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1285836" y="640994"/>
                <a:ext cx="17235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48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3, 2,</a:t>
                </a:r>
                <a:r>
                  <a:rPr lang="en-US" sz="48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ru-RU" sz="48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48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" name="Прямая соединительная линия 15"/>
              <p:cNvCxnSpPr/>
              <p:nvPr/>
            </p:nvCxnSpPr>
            <p:spPr>
              <a:xfrm rot="16200000" flipH="1">
                <a:off x="2250265" y="821513"/>
                <a:ext cx="642942" cy="42862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Группа 26"/>
            <p:cNvGrpSpPr/>
            <p:nvPr/>
          </p:nvGrpSpPr>
          <p:grpSpPr>
            <a:xfrm>
              <a:off x="3428992" y="2857496"/>
              <a:ext cx="1877437" cy="830997"/>
              <a:chOff x="3428992" y="2857496"/>
              <a:chExt cx="1877437" cy="830997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3428992" y="2857496"/>
                <a:ext cx="1877437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4800" b="1" dirty="0" smtClean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rPr>
                  <a:t>4,3,2,1</a:t>
                </a:r>
                <a:endParaRPr lang="ru-RU" sz="48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6" name="Прямая соединительная линия 25"/>
              <p:cNvCxnSpPr/>
              <p:nvPr/>
            </p:nvCxnSpPr>
            <p:spPr>
              <a:xfrm rot="16200000" flipH="1">
                <a:off x="3819047" y="3093243"/>
                <a:ext cx="642942" cy="42862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142976" y="2857496"/>
            <a:ext cx="7500990" cy="228601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3000372"/>
            <a:ext cx="135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714876" y="3143248"/>
            <a:ext cx="364333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8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en-US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рь</a:t>
            </a:r>
            <a:endParaRPr lang="ru-RU" sz="88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Documents and Settings\Учитель\Рабочий стол\картинки\природа\1074742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714620"/>
            <a:ext cx="3714776" cy="2606115"/>
          </a:xfrm>
          <a:prstGeom prst="rect">
            <a:avLst/>
          </a:prstGeom>
          <a:noFill/>
        </p:spPr>
      </p:pic>
      <p:grpSp>
        <p:nvGrpSpPr>
          <p:cNvPr id="10" name="Группа 9"/>
          <p:cNvGrpSpPr/>
          <p:nvPr/>
        </p:nvGrpSpPr>
        <p:grpSpPr>
          <a:xfrm>
            <a:off x="1291238" y="571480"/>
            <a:ext cx="7281290" cy="1808155"/>
            <a:chOff x="928662" y="1071546"/>
            <a:chExt cx="7281290" cy="1808155"/>
          </a:xfrm>
        </p:grpSpPr>
        <p:pic>
          <p:nvPicPr>
            <p:cNvPr id="6" name="Picture 13" descr="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14612" y="1071546"/>
              <a:ext cx="2298180" cy="1808155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928662" y="1357298"/>
              <a:ext cx="152157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ЯН +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857752" y="1357298"/>
              <a:ext cx="33522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7030A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- ЕЖКИ + Ь</a:t>
              </a:r>
              <a:endPara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1071538" y="3357562"/>
            <a:ext cx="7000924" cy="2714644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428729" y="357166"/>
            <a:ext cx="6429420" cy="2857520"/>
            <a:chOff x="1428728" y="214290"/>
            <a:chExt cx="6615623" cy="343354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428728" y="1142984"/>
              <a:ext cx="85725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,,</a:t>
              </a:r>
              <a:endPara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" name="Picture 2" descr="H:\29.11\пятница\ab77af07098f3ba4db92e007f42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5984" y="1000108"/>
              <a:ext cx="1913711" cy="1720851"/>
            </a:xfrm>
            <a:prstGeom prst="rect">
              <a:avLst/>
            </a:prstGeom>
            <a:noFill/>
          </p:spPr>
        </p:pic>
        <p:pic>
          <p:nvPicPr>
            <p:cNvPr id="7" name="Picture 3" descr="H:\29.11\пятница\mk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7620" y="3000372"/>
              <a:ext cx="932144" cy="481010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6715140" y="928670"/>
              <a:ext cx="1329211" cy="193899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12000" b="1" cap="none" spc="300" dirty="0" smtClean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rPr>
                <a:t>Ь</a:t>
              </a:r>
              <a:endParaRPr lang="ru-RU" sz="120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endParaRPr>
            </a:p>
          </p:txBody>
        </p:sp>
        <p:pic>
          <p:nvPicPr>
            <p:cNvPr id="9" name="Picture 5" descr="C:\Documents and Settings\Учитель\Рабочий стол\картинки\люди\взрослые\профессии\nurse_kari_reading_thermometer_hg_clr.gif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4876" y="214290"/>
              <a:ext cx="1744781" cy="2738445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>
              <a:off x="4857752" y="2786058"/>
              <a:ext cx="193054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5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4 = Л</a:t>
              </a:r>
              <a:endParaRPr lang="ru-RU" sz="5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1" name="Picture 4" descr="C:\Documents and Settings\Учитель\Рабочий стол\картинки\природа\зима\671376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3429000"/>
            <a:ext cx="3102432" cy="2286016"/>
          </a:xfrm>
          <a:prstGeom prst="roundRect">
            <a:avLst/>
          </a:prstGeom>
          <a:noFill/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571868" y="3857628"/>
            <a:ext cx="50006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8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8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en-US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8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ль</a:t>
            </a:r>
            <a:endParaRPr lang="ru-RU" sz="8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86116" y="3857628"/>
            <a:ext cx="8002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1714480" y="428604"/>
            <a:ext cx="5500726" cy="2714644"/>
            <a:chOff x="1714480" y="428604"/>
            <a:chExt cx="5500726" cy="271464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714480" y="928670"/>
              <a:ext cx="264848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96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АПР</a:t>
              </a:r>
              <a:endParaRPr lang="ru-RU" sz="9600" dirty="0">
                <a:solidFill>
                  <a:srgbClr val="002060"/>
                </a:solidFill>
              </a:endParaRPr>
            </a:p>
          </p:txBody>
        </p:sp>
        <p:pic>
          <p:nvPicPr>
            <p:cNvPr id="8" name="Picture 2" descr="C:\Documents and Settings\Учитель\Рабочий стол\картинки\предметы\0_96202_94fea99_XXL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4876" y="428604"/>
              <a:ext cx="2500330" cy="2714644"/>
            </a:xfrm>
            <a:prstGeom prst="rect">
              <a:avLst/>
            </a:prstGeom>
            <a:noFill/>
          </p:spPr>
        </p:pic>
      </p:grpSp>
      <p:sp>
        <p:nvSpPr>
          <p:cNvPr id="17" name="Скругленный прямоугольник 16"/>
          <p:cNvSpPr/>
          <p:nvPr/>
        </p:nvSpPr>
        <p:spPr>
          <a:xfrm>
            <a:off x="1285852" y="3857628"/>
            <a:ext cx="6929486" cy="20717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500166" y="3929066"/>
            <a:ext cx="6786610" cy="1939776"/>
            <a:chOff x="2143108" y="3786190"/>
            <a:chExt cx="6786610" cy="1939776"/>
          </a:xfrm>
        </p:grpSpPr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786314" y="4143380"/>
              <a:ext cx="4143404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sz="7200" dirty="0"/>
                <a:t>  </a:t>
              </a:r>
              <a:r>
                <a:rPr lang="ru-RU" sz="8800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ru-RU" sz="88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пр</a:t>
              </a:r>
              <a:r>
                <a:rPr lang="en-US" sz="88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é</a:t>
              </a:r>
              <a:r>
                <a:rPr lang="ru-RU" sz="88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ль</a:t>
              </a:r>
              <a:endParaRPr lang="ru-RU" sz="88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3" descr="C:\Documents and Settings\Учитель\Рабочий стол\картинки\природа\кр.jpg"/>
            <p:cNvPicPr>
              <a:picLocks noChangeAspect="1" noChangeArrowheads="1"/>
            </p:cNvPicPr>
            <p:nvPr/>
          </p:nvPicPr>
          <p:blipFill>
            <a:blip r:embed="rId3">
              <a:lum bright="-20000" contrast="-10000"/>
            </a:blip>
            <a:srcRect/>
            <a:stretch>
              <a:fillRect/>
            </a:stretch>
          </p:blipFill>
          <p:spPr bwMode="auto">
            <a:xfrm>
              <a:off x="2143108" y="3786190"/>
              <a:ext cx="2857520" cy="1939776"/>
            </a:xfrm>
            <a:prstGeom prst="rect">
              <a:avLst/>
            </a:prstGeom>
            <a:noFill/>
          </p:spPr>
        </p:pic>
      </p:grpSp>
      <p:sp>
        <p:nvSpPr>
          <p:cNvPr id="18" name="Прямоугольник 17"/>
          <p:cNvSpPr/>
          <p:nvPr/>
        </p:nvSpPr>
        <p:spPr>
          <a:xfrm>
            <a:off x="3571868" y="3929066"/>
            <a:ext cx="1357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9400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9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9400" dirty="0" err="1" smtClean="0">
                <a:latin typeface="Times New Roman" pitchFamily="18" charset="0"/>
                <a:cs typeface="Times New Roman" pitchFamily="18" charset="0"/>
              </a:rPr>
              <a:t>нтя́</a:t>
            </a:r>
            <a:r>
              <a:rPr lang="ru-RU" sz="9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9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03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03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0300" dirty="0" err="1" smtClean="0">
                <a:latin typeface="Times New Roman" pitchFamily="18" charset="0"/>
                <a:cs typeface="Times New Roman" pitchFamily="18" charset="0"/>
              </a:rPr>
              <a:t>я́</a:t>
            </a:r>
            <a:r>
              <a:rPr lang="ru-RU" sz="103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103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9400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lang="ru-RU" sz="9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ктя́</a:t>
            </a:r>
            <a:r>
              <a:rPr lang="ru-RU" sz="9400" dirty="0" err="1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брь</a:t>
            </a:r>
            <a:endParaRPr lang="ru-RU" sz="9400" dirty="0" smtClean="0">
              <a:solidFill>
                <a:srgbClr val="00B050"/>
              </a:solidFill>
              <a:latin typeface="Arial" pitchFamily="34" charset="0"/>
            </a:endParaRPr>
          </a:p>
          <a:p>
            <a:pPr algn="ctr"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114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1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1400" dirty="0" err="1" smtClean="0">
                <a:latin typeface="Times New Roman" pitchFamily="18" charset="0"/>
                <a:cs typeface="Times New Roman" pitchFamily="18" charset="0"/>
              </a:rPr>
              <a:t>ка́</a:t>
            </a:r>
            <a:r>
              <a:rPr lang="ru-RU" sz="11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11400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500042"/>
            <a:ext cx="7765755" cy="769441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Всегда пишу только с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брь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6858000"/>
            <a:ext cx="492919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6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9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ктя́бр</a:t>
            </a:r>
            <a:r>
              <a:rPr kumimoji="0" lang="ru-RU" sz="9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endParaRPr kumimoji="0" lang="ru-RU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Словарный диктант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лако 2"/>
          <p:cNvSpPr/>
          <p:nvPr/>
        </p:nvSpPr>
        <p:spPr>
          <a:xfrm>
            <a:off x="1357290" y="1147684"/>
            <a:ext cx="3146634" cy="1490798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85918" y="1428737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с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5938" y="1428736"/>
            <a:ext cx="362922" cy="580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е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1428736"/>
            <a:ext cx="396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я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21734" y="1428736"/>
            <a:ext cx="3786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т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57422" y="1428736"/>
            <a:ext cx="4138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latin typeface="Comic Sans MS" pitchFamily="66" charset="0"/>
              </a:rPr>
              <a:t>н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71802" y="1428736"/>
            <a:ext cx="401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б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26868" y="1411535"/>
            <a:ext cx="387876" cy="588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latin typeface="Comic Sans MS" pitchFamily="66" charset="0"/>
              </a:rPr>
              <a:t>р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04234" y="1428736"/>
            <a:ext cx="396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latin typeface="Comic Sans MS" pitchFamily="66" charset="0"/>
              </a:rPr>
              <a:t>ь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3" name="Облако 22"/>
          <p:cNvSpPr/>
          <p:nvPr/>
        </p:nvSpPr>
        <p:spPr>
          <a:xfrm>
            <a:off x="5143504" y="1285860"/>
            <a:ext cx="3643338" cy="1785950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лако 23"/>
          <p:cNvSpPr/>
          <p:nvPr/>
        </p:nvSpPr>
        <p:spPr>
          <a:xfrm>
            <a:off x="1353168" y="3394880"/>
            <a:ext cx="3643338" cy="1785950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/>
          <p:cNvSpPr/>
          <p:nvPr/>
        </p:nvSpPr>
        <p:spPr>
          <a:xfrm>
            <a:off x="5128756" y="3911073"/>
            <a:ext cx="3643338" cy="1785950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1857356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ф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14546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е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00298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в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86050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р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71802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а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7554" y="392906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43306" y="391579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ь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43570" y="177265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д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29322" y="178592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е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15074" y="178592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к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00826" y="178592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а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86578" y="178592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б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072330" y="178592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р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58082" y="1772655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ь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86446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а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72198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п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950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р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43702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Comic Sans MS" pitchFamily="66" charset="0"/>
              </a:rPr>
              <a:t>е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58016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Comic Sans MS" pitchFamily="66" charset="0"/>
              </a:rPr>
              <a:t>л</a:t>
            </a:r>
            <a:endParaRPr lang="ru-RU" sz="3200" dirty="0"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43768" y="4487299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Comic Sans MS" pitchFamily="66" charset="0"/>
              </a:rPr>
              <a:t>ь</a:t>
            </a:r>
            <a:endParaRPr lang="ru-RU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Узнай слово 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85860"/>
            <a:ext cx="7643866" cy="5143536"/>
          </a:xfrm>
        </p:spPr>
        <p:txBody>
          <a:bodyPr/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43042" y="1643050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каком из слов есть буква, которая  обозначает слог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1357298"/>
            <a:ext cx="31462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я́брь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786058"/>
            <a:ext cx="70723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Этот месяц зиму начинает, а год заканчивает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2714620"/>
            <a:ext cx="32768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400050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Название этого месяца пришло из греческого языка, что означает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окрытие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4071942"/>
            <a:ext cx="2830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Узнай слово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43042" y="1428736"/>
            <a:ext cx="6858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Римляне назвали этот месяц в честь бога солнца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1285860"/>
            <a:ext cx="28328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2857496"/>
            <a:ext cx="4214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Девятый месяц года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3786190"/>
            <a:ext cx="4429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ктя́брь</a:t>
            </a:r>
            <a:endParaRPr lang="ru-RU" sz="7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2643182"/>
            <a:ext cx="37353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нтя́брь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4000504"/>
            <a:ext cx="585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народе этот месяц называли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грязник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571612"/>
            <a:ext cx="4000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Дождь сменяется снежком,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Дует ветер за окном.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Грусть по воздуху витает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 же месяц называют?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16586" y="3244334"/>
            <a:ext cx="29177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я́брь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ello_html_m56f5a1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4214818"/>
            <a:ext cx="2479841" cy="2143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1604" y="785794"/>
            <a:ext cx="5357850" cy="857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Открываем календарь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Начинается ………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57752" y="1285860"/>
            <a:ext cx="28328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нв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3214686"/>
            <a:ext cx="4071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Вслед за августом приходит, с листопадом хороводит,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богат он урожаем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Мы его, конечно, знаем…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4929198"/>
            <a:ext cx="36921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нтя́брь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714356"/>
            <a:ext cx="5357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Мишка вылез из берлоги,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Грязь и лужи на дороге,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небе жаворонка трель –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гости к нам  пришёл ……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2357430"/>
            <a:ext cx="28302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é</a:t>
            </a: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4143380"/>
            <a:ext cx="5286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Году месяц тот венец,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 зиме он не конец.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 ним зима берёт начало,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Стелет снега покрывало.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мы ждём его уход,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Чтобы встретить Новый год!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2066" y="4572008"/>
            <a:ext cx="32768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брь</a:t>
            </a:r>
            <a:endParaRPr lang="ru-RU" sz="72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500042"/>
            <a:ext cx="5929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После брата Января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Будет очередь моя.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помощь мне спешат два друга: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Снежная метель и вьюга.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Снег пушистый по земле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Гонит ветер в ……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2357430"/>
            <a:ext cx="33826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en-US" sz="7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</a:t>
            </a:r>
            <a:endParaRPr lang="ru-RU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3857628"/>
            <a:ext cx="514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мрачней лицо природы: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Почернели огороды,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Оголяются леса,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Молкнут птичьи голоса,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Мишка в спячку завалился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за месяц к нам явился…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3504" y="4286256"/>
            <a:ext cx="32768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7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ктя́брь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1_Тема Office">
  <a:themeElements>
    <a:clrScheme name="Другая 8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презентации - 1</Template>
  <TotalTime>318</TotalTime>
  <Words>337</Words>
  <Application>Microsoft Office PowerPoint</Application>
  <PresentationFormat>Экран (4:3)</PresentationFormat>
  <Paragraphs>128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Словарный диктант</vt:lpstr>
      <vt:lpstr>Узнай слово </vt:lpstr>
      <vt:lpstr>Узнай слово </vt:lpstr>
      <vt:lpstr>загадки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KM</dc:creator>
  <cp:lastModifiedBy>KM</cp:lastModifiedBy>
  <cp:revision>35</cp:revision>
  <dcterms:created xsi:type="dcterms:W3CDTF">2018-11-07T16:23:54Z</dcterms:created>
  <dcterms:modified xsi:type="dcterms:W3CDTF">2018-11-18T13:59:42Z</dcterms:modified>
</cp:coreProperties>
</file>