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61" r:id="rId4"/>
    <p:sldId id="259" r:id="rId5"/>
    <p:sldId id="260" r:id="rId6"/>
    <p:sldId id="258"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9" d="100"/>
          <a:sy n="89" d="100"/>
        </p:scale>
        <p:origin x="-83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15.05.2019</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725C68B6-61C2-468F-89AB-4B9F7531AA68}" type="slidenum">
              <a:rPr lang="ru-RU" smtClean="0"/>
              <a:pPr/>
              <a:t>‹#›</a:t>
            </a:fld>
            <a:endParaRPr lang="ru-RU"/>
          </a:p>
        </p:txBody>
      </p:sp>
      <p:sp>
        <p:nvSpPr>
          <p:cNvPr id="8" name="Объект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15.05.2019</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5B106E36-FD25-4E2D-B0AA-010F637433A0}" type="datetimeFigureOut">
              <a:rPr lang="ru-RU" smtClean="0"/>
              <a:pPr/>
              <a:t>15.05.2019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бъект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Объект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5B106E36-FD25-4E2D-B0AA-010F637433A0}" type="datetimeFigureOut">
              <a:rPr lang="ru-RU" smtClean="0"/>
              <a:pPr/>
              <a:t>15.05.2019</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Объект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Объект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725C68B6-61C2-468F-89AB-4B9F7531AA68}" type="slidenum">
              <a:rPr lang="ru-RU" smtClean="0"/>
              <a:pPr/>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15.05.2019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5B106E36-FD25-4E2D-B0AA-010F637433A0}" type="datetimeFigureOut">
              <a:rPr lang="ru-RU" smtClean="0"/>
              <a:pPr/>
              <a:t>15.05.2019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Объект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25C68B6-61C2-468F-89AB-4B9F7531AA68}" type="slidenum">
              <a:rPr lang="ru-RU" smtClean="0"/>
              <a:pPr/>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15.05.2019</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5B106E36-FD25-4E2D-B0AA-010F637433A0}" type="datetimeFigureOut">
              <a:rPr lang="ru-RU" smtClean="0"/>
              <a:pPr/>
              <a:t>15.05.2019</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725C68B6-61C2-468F-89AB-4B9F7531AA68}" type="slidenum">
              <a:rPr lang="ru-RU" smtClean="0"/>
              <a:pPr/>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15.05.2019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B106E36-FD25-4E2D-B0AA-010F637433A0}" type="datetimeFigureOut">
              <a:rPr lang="ru-RU" smtClean="0"/>
              <a:pPr/>
              <a:t>15.05.2019</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25C68B6-61C2-468F-89AB-4B9F7531AA68}" type="slidenum">
              <a:rPr lang="ru-RU" smtClean="0"/>
              <a:pPr/>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luntiki.ru/blog/umnica/1873.html%2003:07"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luchiki35.blogspot.ru/2015/10/blog-post_9.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myshared.ru/slide/623692%2027.09.2017"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356596" y="1700808"/>
            <a:ext cx="7264104" cy="677108"/>
          </a:xfrm>
          <a:prstGeom prst="rect">
            <a:avLst/>
          </a:prstGeom>
          <a:noFill/>
        </p:spPr>
        <p:txBody>
          <a:bodyPr wrap="none" lIns="91440" tIns="45720" rIns="91440" bIns="45720">
            <a:spAutoFit/>
          </a:bodyPr>
          <a:lstStyle/>
          <a:p>
            <a:pPr algn="ctr"/>
            <a:r>
              <a:rPr lang="kk-KZ" sz="3800" b="1" dirty="0">
                <a:solidFill>
                  <a:srgbClr val="FF0000"/>
                </a:solidFill>
                <a:latin typeface="Times New Roman" pitchFamily="18" charset="0"/>
                <a:cs typeface="Times New Roman" pitchFamily="18" charset="0"/>
              </a:rPr>
              <a:t>«Ребус және оны жасау әдістері»</a:t>
            </a:r>
            <a:endParaRPr lang="ru-RU" sz="3800" b="1" cap="none" spc="300" dirty="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latin typeface="Times New Roman" pitchFamily="18" charset="0"/>
              <a:cs typeface="Times New Roman" pitchFamily="18" charset="0"/>
            </a:endParaRPr>
          </a:p>
        </p:txBody>
      </p:sp>
      <p:sp>
        <p:nvSpPr>
          <p:cNvPr id="2" name="Прямоугольник 1"/>
          <p:cNvSpPr/>
          <p:nvPr/>
        </p:nvSpPr>
        <p:spPr>
          <a:xfrm>
            <a:off x="323528" y="-387424"/>
            <a:ext cx="8640960" cy="5755422"/>
          </a:xfrm>
          <a:prstGeom prst="rect">
            <a:avLst/>
          </a:prstGeom>
        </p:spPr>
        <p:txBody>
          <a:bodyPr wrap="square">
            <a:spAutoFit/>
          </a:bodyPr>
          <a:lstStyle/>
          <a:p>
            <a:pPr marL="82296" indent="0" algn="ctr">
              <a:buNone/>
            </a:pPr>
            <a:endParaRPr lang="en-US" sz="1600" b="1" dirty="0">
              <a:solidFill>
                <a:schemeClr val="tx1">
                  <a:lumMod val="85000"/>
                  <a:lumOff val="15000"/>
                </a:schemeClr>
              </a:solidFill>
              <a:latin typeface="Times New Roman" pitchFamily="18" charset="0"/>
              <a:cs typeface="Times New Roman" pitchFamily="18" charset="0"/>
            </a:endParaRPr>
          </a:p>
          <a:p>
            <a:pPr marL="82296" indent="0" algn="ctr">
              <a:buNone/>
            </a:pPr>
            <a:endParaRPr lang="en-US" sz="1600" b="1" dirty="0">
              <a:solidFill>
                <a:schemeClr val="tx1">
                  <a:lumMod val="85000"/>
                  <a:lumOff val="15000"/>
                </a:schemeClr>
              </a:solidFill>
              <a:latin typeface="Times New Roman" pitchFamily="18" charset="0"/>
              <a:cs typeface="Times New Roman" pitchFamily="18" charset="0"/>
            </a:endParaRPr>
          </a:p>
          <a:p>
            <a:pPr marL="82296" indent="0" algn="ctr">
              <a:buNone/>
            </a:pPr>
            <a:endParaRPr lang="en-US" sz="1600" b="1" dirty="0">
              <a:solidFill>
                <a:schemeClr val="tx1">
                  <a:lumMod val="85000"/>
                  <a:lumOff val="15000"/>
                </a:schemeClr>
              </a:solidFill>
              <a:latin typeface="Times New Roman" pitchFamily="18" charset="0"/>
              <a:cs typeface="Times New Roman" pitchFamily="18" charset="0"/>
            </a:endParaRPr>
          </a:p>
          <a:p>
            <a:pPr marL="82296" indent="0" algn="ctr">
              <a:buNone/>
            </a:pPr>
            <a:r>
              <a:rPr lang="kk-KZ" sz="1600" b="1" dirty="0">
                <a:solidFill>
                  <a:schemeClr val="tx1">
                    <a:lumMod val="85000"/>
                    <a:lumOff val="15000"/>
                  </a:schemeClr>
                </a:solidFill>
                <a:latin typeface="Times New Roman" pitchFamily="18" charset="0"/>
                <a:cs typeface="Times New Roman" pitchFamily="18" charset="0"/>
              </a:rPr>
              <a:t>ҚАЗАҚСТАН  РЕСПУБЛИКАСЫ  БІЛІМ  ЖӘНЕ  ҒЫЛЫМ  МИНИСТРЛІГІ</a:t>
            </a:r>
          </a:p>
          <a:p>
            <a:pPr marL="82296" indent="0" algn="ctr">
              <a:buNone/>
            </a:pPr>
            <a:r>
              <a:rPr lang="kk-KZ" sz="1600" b="1" dirty="0" smtClean="0">
                <a:solidFill>
                  <a:schemeClr val="tx1">
                    <a:lumMod val="85000"/>
                    <a:lumOff val="15000"/>
                  </a:schemeClr>
                </a:solidFill>
                <a:latin typeface="Times New Roman" pitchFamily="18" charset="0"/>
                <a:cs typeface="Times New Roman" pitchFamily="18" charset="0"/>
              </a:rPr>
              <a:t>ҚАСПАН ОРТА МЕКТЕБІ МЕКТЕПКЕ ДЕЙІНГІ ШАҒЫН ОРТАЛЫҒЫ</a:t>
            </a:r>
            <a:endParaRPr lang="kk-KZ" sz="1600" b="1" dirty="0">
              <a:solidFill>
                <a:schemeClr val="tx1">
                  <a:lumMod val="85000"/>
                  <a:lumOff val="15000"/>
                </a:schemeClr>
              </a:solidFill>
              <a:latin typeface="Times New Roman" pitchFamily="18" charset="0"/>
              <a:cs typeface="Times New Roman" pitchFamily="18" charset="0"/>
            </a:endParaRPr>
          </a:p>
          <a:p>
            <a:pPr marL="82296" indent="0">
              <a:buNone/>
            </a:pPr>
            <a:endParaRPr lang="kk-KZ" sz="1600" b="1" dirty="0">
              <a:solidFill>
                <a:schemeClr val="tx1">
                  <a:lumMod val="85000"/>
                  <a:lumOff val="15000"/>
                </a:schemeClr>
              </a:solidFill>
              <a:latin typeface="Times New Roman" pitchFamily="18" charset="0"/>
              <a:cs typeface="Times New Roman" pitchFamily="18" charset="0"/>
            </a:endParaRPr>
          </a:p>
          <a:p>
            <a:pPr marL="82296" indent="0" algn="ctr">
              <a:buNone/>
            </a:pPr>
            <a:endParaRPr lang="kk-KZ" sz="1600" b="1" dirty="0">
              <a:solidFill>
                <a:srgbClr val="0070C0"/>
              </a:solidFill>
              <a:latin typeface="Times New Roman" pitchFamily="18" charset="0"/>
              <a:cs typeface="Times New Roman" pitchFamily="18" charset="0"/>
            </a:endParaRPr>
          </a:p>
          <a:p>
            <a:pPr marL="82296" indent="0" algn="ctr">
              <a:buNone/>
            </a:pPr>
            <a:endParaRPr lang="en-US" sz="1600" b="1" dirty="0">
              <a:solidFill>
                <a:srgbClr val="FF0000"/>
              </a:solidFill>
              <a:latin typeface="Times New Roman" pitchFamily="18" charset="0"/>
              <a:cs typeface="Times New Roman" pitchFamily="18" charset="0"/>
            </a:endParaRPr>
          </a:p>
          <a:p>
            <a:pPr marL="82296" indent="0" algn="ctr">
              <a:buNone/>
            </a:pPr>
            <a:endParaRPr lang="en-US" sz="1600" b="1" dirty="0">
              <a:solidFill>
                <a:srgbClr val="FF0000"/>
              </a:solidFill>
              <a:latin typeface="Times New Roman" pitchFamily="18" charset="0"/>
              <a:cs typeface="Times New Roman" pitchFamily="18" charset="0"/>
            </a:endParaRPr>
          </a:p>
          <a:p>
            <a:pPr marL="82296" indent="0" algn="ctr">
              <a:buNone/>
            </a:pPr>
            <a:endParaRPr lang="en-US" sz="1600" b="1" dirty="0">
              <a:solidFill>
                <a:srgbClr val="FF0000"/>
              </a:solidFill>
              <a:latin typeface="Times New Roman" pitchFamily="18" charset="0"/>
              <a:cs typeface="Times New Roman" pitchFamily="18" charset="0"/>
            </a:endParaRPr>
          </a:p>
          <a:p>
            <a:pPr marL="82296" indent="0" algn="ctr">
              <a:buNone/>
            </a:pPr>
            <a:endParaRPr lang="en-US" sz="1600" b="1" dirty="0" smtClean="0">
              <a:solidFill>
                <a:srgbClr val="FF0000"/>
              </a:solidFill>
              <a:latin typeface="Times New Roman" pitchFamily="18" charset="0"/>
              <a:cs typeface="Times New Roman" pitchFamily="18" charset="0"/>
            </a:endParaRPr>
          </a:p>
          <a:p>
            <a:pPr marL="82296" indent="0" algn="ctr">
              <a:buNone/>
            </a:pPr>
            <a:endParaRPr lang="kk-KZ" sz="1600" b="1" dirty="0">
              <a:solidFill>
                <a:srgbClr val="FF0000"/>
              </a:solidFill>
              <a:latin typeface="Times New Roman" pitchFamily="18" charset="0"/>
              <a:cs typeface="Times New Roman" pitchFamily="18" charset="0"/>
            </a:endParaRPr>
          </a:p>
          <a:p>
            <a:pPr marL="82296" indent="0" algn="ctr">
              <a:buNone/>
            </a:pPr>
            <a:endParaRPr lang="kk-KZ" sz="1600" b="1" dirty="0">
              <a:solidFill>
                <a:srgbClr val="FF0000"/>
              </a:solidFill>
              <a:latin typeface="Times New Roman" pitchFamily="18" charset="0"/>
              <a:cs typeface="Times New Roman" pitchFamily="18" charset="0"/>
            </a:endParaRPr>
          </a:p>
          <a:p>
            <a:pPr marL="82296" indent="0" algn="r">
              <a:buNone/>
            </a:pPr>
            <a:endParaRPr lang="kk-KZ" sz="1600" b="1" dirty="0">
              <a:solidFill>
                <a:schemeClr val="tx1">
                  <a:lumMod val="85000"/>
                  <a:lumOff val="15000"/>
                </a:schemeClr>
              </a:solidFill>
              <a:latin typeface="Times New Roman" pitchFamily="18" charset="0"/>
              <a:cs typeface="Times New Roman" pitchFamily="18" charset="0"/>
            </a:endParaRPr>
          </a:p>
          <a:p>
            <a:pPr marL="82296" indent="0" algn="r">
              <a:buNone/>
            </a:pPr>
            <a:endParaRPr lang="kk-KZ" sz="1600" b="1" dirty="0">
              <a:solidFill>
                <a:schemeClr val="tx1">
                  <a:lumMod val="85000"/>
                  <a:lumOff val="15000"/>
                </a:schemeClr>
              </a:solidFill>
              <a:latin typeface="Times New Roman" pitchFamily="18" charset="0"/>
              <a:cs typeface="Times New Roman" pitchFamily="18" charset="0"/>
            </a:endParaRPr>
          </a:p>
          <a:p>
            <a:pPr marL="82296" indent="0" algn="r">
              <a:buNone/>
            </a:pPr>
            <a:endParaRPr lang="kk-KZ" sz="1600" b="1" dirty="0">
              <a:solidFill>
                <a:schemeClr val="tx1">
                  <a:lumMod val="85000"/>
                  <a:lumOff val="15000"/>
                </a:schemeClr>
              </a:solidFill>
              <a:latin typeface="Times New Roman" pitchFamily="18" charset="0"/>
              <a:cs typeface="Times New Roman" pitchFamily="18" charset="0"/>
            </a:endParaRPr>
          </a:p>
          <a:p>
            <a:pPr marL="82296" indent="0" algn="r">
              <a:buNone/>
            </a:pPr>
            <a:endParaRPr lang="kk-KZ" sz="1600" b="1" dirty="0">
              <a:solidFill>
                <a:schemeClr val="tx1">
                  <a:lumMod val="85000"/>
                  <a:lumOff val="15000"/>
                </a:schemeClr>
              </a:solidFill>
              <a:latin typeface="Times New Roman" pitchFamily="18" charset="0"/>
              <a:cs typeface="Times New Roman" pitchFamily="18" charset="0"/>
            </a:endParaRPr>
          </a:p>
          <a:p>
            <a:pPr marL="82296" indent="0" algn="r">
              <a:buNone/>
            </a:pPr>
            <a:r>
              <a:rPr lang="kk-KZ" sz="1600" b="1" dirty="0" smtClean="0">
                <a:solidFill>
                  <a:schemeClr val="tx1">
                    <a:lumMod val="85000"/>
                    <a:lumOff val="15000"/>
                  </a:schemeClr>
                </a:solidFill>
                <a:latin typeface="Times New Roman" pitchFamily="18" charset="0"/>
                <a:cs typeface="Times New Roman" pitchFamily="18" charset="0"/>
              </a:rPr>
              <a:t>Информатика пәнінің мұғалімі:</a:t>
            </a:r>
            <a:endParaRPr lang="kk-KZ" sz="1600" b="1" dirty="0">
              <a:solidFill>
                <a:schemeClr val="tx1">
                  <a:lumMod val="85000"/>
                  <a:lumOff val="15000"/>
                </a:schemeClr>
              </a:solidFill>
              <a:latin typeface="Times New Roman" pitchFamily="18" charset="0"/>
              <a:cs typeface="Times New Roman" pitchFamily="18" charset="0"/>
            </a:endParaRPr>
          </a:p>
          <a:p>
            <a:pPr marL="82296" indent="0" algn="r">
              <a:buNone/>
            </a:pPr>
            <a:r>
              <a:rPr lang="kk-KZ" sz="1600" b="1" dirty="0">
                <a:solidFill>
                  <a:schemeClr val="tx1">
                    <a:lumMod val="85000"/>
                    <a:lumOff val="15000"/>
                  </a:schemeClr>
                </a:solidFill>
                <a:latin typeface="Times New Roman" pitchFamily="18" charset="0"/>
                <a:cs typeface="Times New Roman" pitchFamily="18" charset="0"/>
              </a:rPr>
              <a:t>Жаркинова Жадыра</a:t>
            </a:r>
          </a:p>
          <a:p>
            <a:pPr marL="82296" indent="0" algn="r">
              <a:buNone/>
            </a:pPr>
            <a:endParaRPr lang="kk-KZ" sz="1600" b="1" dirty="0">
              <a:solidFill>
                <a:schemeClr val="tx1">
                  <a:lumMod val="85000"/>
                  <a:lumOff val="15000"/>
                </a:schemeClr>
              </a:solidFill>
              <a:latin typeface="Times New Roman" pitchFamily="18" charset="0"/>
              <a:cs typeface="Times New Roman" pitchFamily="18" charset="0"/>
            </a:endParaRPr>
          </a:p>
          <a:p>
            <a:pPr marL="82296" indent="0" algn="r">
              <a:buNone/>
            </a:pPr>
            <a:endParaRPr lang="kk-KZ" sz="1600" b="1" dirty="0">
              <a:solidFill>
                <a:schemeClr val="tx1">
                  <a:lumMod val="85000"/>
                  <a:lumOff val="15000"/>
                </a:schemeClr>
              </a:solidFill>
              <a:latin typeface="Times New Roman" pitchFamily="18" charset="0"/>
              <a:cs typeface="Times New Roman" pitchFamily="18" charset="0"/>
            </a:endParaRPr>
          </a:p>
          <a:p>
            <a:pPr marL="82296" indent="0" algn="r">
              <a:buNone/>
            </a:pPr>
            <a:endParaRPr lang="kk-KZ" sz="1600" b="1" dirty="0">
              <a:solidFill>
                <a:schemeClr val="tx1">
                  <a:lumMod val="85000"/>
                  <a:lumOff val="15000"/>
                </a:schemeClr>
              </a:solidFill>
              <a:latin typeface="Times New Roman" pitchFamily="18" charset="0"/>
              <a:cs typeface="Times New Roman" pitchFamily="18" charset="0"/>
            </a:endParaRPr>
          </a:p>
          <a:p>
            <a:pPr marL="82296" indent="0" algn="ctr">
              <a:buNone/>
            </a:pPr>
            <a:r>
              <a:rPr lang="kk-KZ" sz="1600" b="1" smtClean="0">
                <a:solidFill>
                  <a:schemeClr val="tx1">
                    <a:lumMod val="85000"/>
                    <a:lumOff val="15000"/>
                  </a:schemeClr>
                </a:solidFill>
                <a:latin typeface="Times New Roman" pitchFamily="18" charset="0"/>
                <a:cs typeface="Times New Roman" pitchFamily="18" charset="0"/>
              </a:rPr>
              <a:t>Қаспан 2019</a:t>
            </a:r>
            <a:endParaRPr lang="ru-RU" sz="1600" b="1" dirty="0">
              <a:solidFill>
                <a:schemeClr val="tx1">
                  <a:lumMod val="85000"/>
                  <a:lumOff val="1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692696"/>
            <a:ext cx="8424936" cy="3477875"/>
          </a:xfrm>
          <a:prstGeom prst="rect">
            <a:avLst/>
          </a:prstGeom>
          <a:noFill/>
        </p:spPr>
        <p:txBody>
          <a:bodyPr wrap="square" rtlCol="0">
            <a:spAutoFit/>
          </a:bodyPr>
          <a:lstStyle/>
          <a:p>
            <a:pPr algn="just"/>
            <a:r>
              <a:rPr lang="kk-KZ" sz="2000" dirty="0" smtClean="0">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Ребус</a:t>
            </a:r>
            <a:r>
              <a:rPr lang="kk-KZ" sz="2000" dirty="0" smtClean="0">
                <a:solidFill>
                  <a:srgbClr val="FF0000"/>
                </a:solidFill>
                <a:latin typeface="Times New Roman" pitchFamily="18" charset="0"/>
                <a:cs typeface="Times New Roman" pitchFamily="18" charset="0"/>
              </a:rPr>
              <a:t> </a:t>
            </a:r>
            <a:r>
              <a:rPr lang="kk-KZ" sz="2000" dirty="0" smtClean="0">
                <a:latin typeface="Times New Roman" pitchFamily="18" charset="0"/>
                <a:cs typeface="Times New Roman" pitchFamily="18" charset="0"/>
              </a:rPr>
              <a:t>– белгілі бір суретті, немесе әріптерді жасыру арқылы жасалынатын тапсырма. </a:t>
            </a:r>
            <a:endParaRPr lang="en-US" sz="2000" dirty="0" smtClean="0">
              <a:latin typeface="Times New Roman" pitchFamily="18" charset="0"/>
              <a:cs typeface="Times New Roman" pitchFamily="18" charset="0"/>
            </a:endParaRPr>
          </a:p>
          <a:p>
            <a:pPr algn="just"/>
            <a:r>
              <a:rPr lang="kk-KZ" sz="2000" dirty="0" smtClean="0">
                <a:latin typeface="Times New Roman" pitchFamily="18" charset="0"/>
                <a:cs typeface="Times New Roman" pitchFamily="18" charset="0"/>
              </a:rPr>
              <a:t>Ребус – ең қызықты, әрі оңай жасырылатын бас қатырғыш. Мұндайбас қатырғыштар мектеп жасындағы балаларға өте қызықты әрі пайдалы.Ребусты шешу арқылы балалардың сөздік қоры дамып, сонымен қатар ойлау интелекті жақсы дамиды. Сонымен қатар есте сақтау қабілеті жақсарып, жаңа сөзді еске сақтап, синоним сөздерді жаттап алуы оңай болады.</a:t>
            </a:r>
          </a:p>
          <a:p>
            <a:pPr algn="just"/>
            <a:r>
              <a:rPr lang="kk-KZ" sz="2000" dirty="0" smtClean="0">
                <a:latin typeface="Times New Roman" pitchFamily="18" charset="0"/>
                <a:cs typeface="Times New Roman" pitchFamily="18" charset="0"/>
              </a:rPr>
              <a:t>Ребус сөзі латынның </a:t>
            </a:r>
            <a:r>
              <a:rPr lang="ru-RU" sz="2000" i="1"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res</a:t>
            </a:r>
            <a:r>
              <a:rPr lang="ru-RU" sz="2000" i="1"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 </a:t>
            </a:r>
            <a:r>
              <a:rPr lang="kk-KZ" sz="2000" i="1" dirty="0" smtClean="0">
                <a:latin typeface="Times New Roman" pitchFamily="18" charset="0"/>
                <a:cs typeface="Times New Roman" pitchFamily="18" charset="0"/>
              </a:rPr>
              <a:t>зат (вещь) </a:t>
            </a:r>
            <a:r>
              <a:rPr lang="kk-KZ" sz="2000" dirty="0" smtClean="0">
                <a:latin typeface="Times New Roman" pitchFamily="18" charset="0"/>
                <a:cs typeface="Times New Roman" pitchFamily="18" charset="0"/>
              </a:rPr>
              <a:t>деген сөзінен шыққан.</a:t>
            </a:r>
            <a:r>
              <a:rPr lang="en-US" sz="2000"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Ребус сөзі </a:t>
            </a:r>
            <a:r>
              <a:rPr lang="ru-RU" sz="2000"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Non </a:t>
            </a:r>
            <a:r>
              <a:rPr lang="en-US" sz="2000" i="1" dirty="0" err="1" smtClean="0">
                <a:latin typeface="Times New Roman" pitchFamily="18" charset="0"/>
                <a:cs typeface="Times New Roman" pitchFamily="18" charset="0"/>
              </a:rPr>
              <a:t>verbis</a:t>
            </a:r>
            <a:r>
              <a:rPr lang="en-US" sz="2000" i="1" dirty="0" smtClean="0">
                <a:latin typeface="Times New Roman" pitchFamily="18" charset="0"/>
                <a:cs typeface="Times New Roman" pitchFamily="18" charset="0"/>
              </a:rPr>
              <a:t> </a:t>
            </a:r>
            <a:r>
              <a:rPr lang="en-US" sz="2000" i="1" dirty="0" err="1" smtClean="0">
                <a:latin typeface="Times New Roman" pitchFamily="18" charset="0"/>
                <a:cs typeface="Times New Roman" pitchFamily="18" charset="0"/>
              </a:rPr>
              <a:t>sed</a:t>
            </a:r>
            <a:r>
              <a:rPr lang="en-US" sz="2000" i="1" dirty="0" smtClean="0">
                <a:latin typeface="Times New Roman" pitchFamily="18" charset="0"/>
                <a:cs typeface="Times New Roman" pitchFamily="18" charset="0"/>
              </a:rPr>
              <a:t> rebus</a:t>
            </a:r>
            <a:r>
              <a:rPr lang="ru-RU" sz="2000" i="1"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я</a:t>
            </a:r>
            <a:r>
              <a:rPr lang="kk-KZ" sz="2000" dirty="0" smtClean="0">
                <a:latin typeface="Times New Roman" pitchFamily="18" charset="0"/>
                <a:cs typeface="Times New Roman" pitchFamily="18" charset="0"/>
              </a:rPr>
              <a:t>ғни аудармасы </a:t>
            </a:r>
            <a:r>
              <a:rPr lang="ru-RU" sz="2000" dirty="0" smtClean="0">
                <a:latin typeface="Times New Roman" pitchFamily="18" charset="0"/>
                <a:cs typeface="Times New Roman" pitchFamily="18" charset="0"/>
              </a:rPr>
              <a:t>«</a:t>
            </a:r>
            <a:r>
              <a:rPr lang="kk-KZ" sz="2000" dirty="0" smtClean="0">
                <a:latin typeface="Times New Roman" pitchFamily="18" charset="0"/>
                <a:cs typeface="Times New Roman" pitchFamily="18" charset="0"/>
              </a:rPr>
              <a:t>Сөзбен емес затпен көрсету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дегенді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білдіреді</a:t>
            </a:r>
            <a:r>
              <a:rPr lang="ru-RU" sz="2000" dirty="0" smtClean="0">
                <a:latin typeface="Times New Roman" pitchFamily="18" charset="0"/>
                <a:cs typeface="Times New Roman" pitchFamily="18" charset="0"/>
              </a:rPr>
              <a:t>.</a:t>
            </a:r>
          </a:p>
        </p:txBody>
      </p:sp>
      <p:sp>
        <p:nvSpPr>
          <p:cNvPr id="8" name="TextBox 7"/>
          <p:cNvSpPr txBox="1"/>
          <p:nvPr/>
        </p:nvSpPr>
        <p:spPr>
          <a:xfrm>
            <a:off x="899592" y="5661248"/>
            <a:ext cx="6529928" cy="369332"/>
          </a:xfrm>
          <a:prstGeom prst="rect">
            <a:avLst/>
          </a:prstGeom>
          <a:noFill/>
        </p:spPr>
        <p:txBody>
          <a:bodyPr wrap="square" rtlCol="0">
            <a:spAutoFit/>
          </a:bodyPr>
          <a:lstStyle/>
          <a:p>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hlinkClick r:id="rId2"/>
              </a:rPr>
              <a:t>http://luntiki.ru/blog/umnica/1873.html</a:t>
            </a:r>
            <a:r>
              <a:rPr lang="ru-RU" dirty="0" smtClean="0">
                <a:latin typeface="Times New Roman" pitchFamily="18" charset="0"/>
                <a:cs typeface="Times New Roman" pitchFamily="18" charset="0"/>
                <a:hlinkClick r:id="rId2"/>
              </a:rPr>
              <a:t>  27.09.2014 </a:t>
            </a:r>
            <a:r>
              <a:rPr lang="ru-RU" dirty="0" err="1" smtClean="0">
                <a:latin typeface="Times New Roman" pitchFamily="18" charset="0"/>
                <a:cs typeface="Times New Roman" pitchFamily="18" charset="0"/>
                <a:hlinkClick r:id="rId2"/>
              </a:rPr>
              <a:t>сағ</a:t>
            </a:r>
            <a:r>
              <a:rPr lang="ru-RU" dirty="0" smtClean="0">
                <a:latin typeface="Times New Roman" pitchFamily="18" charset="0"/>
                <a:cs typeface="Times New Roman" pitchFamily="18" charset="0"/>
                <a:hlinkClick r:id="rId2"/>
              </a:rPr>
              <a:t>.</a:t>
            </a:r>
            <a:r>
              <a:rPr lang="kk-KZ" dirty="0" smtClean="0">
                <a:latin typeface="Times New Roman" pitchFamily="18" charset="0"/>
                <a:cs typeface="Times New Roman" pitchFamily="18" charset="0"/>
                <a:hlinkClick r:id="rId2"/>
              </a:rPr>
              <a:t>03</a:t>
            </a:r>
            <a:r>
              <a:rPr lang="ru-RU" dirty="0" smtClean="0">
                <a:latin typeface="Times New Roman" pitchFamily="18" charset="0"/>
                <a:cs typeface="Times New Roman" pitchFamily="18" charset="0"/>
                <a:hlinkClick r:id="rId2"/>
              </a:rPr>
              <a:t>:07</a:t>
            </a:r>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0" y="1000108"/>
            <a:ext cx="8143932" cy="3477875"/>
          </a:xfrm>
          <a:prstGeom prst="rect">
            <a:avLst/>
          </a:prstGeom>
        </p:spPr>
        <p:txBody>
          <a:bodyPr wrap="square">
            <a:spAutoFit/>
          </a:bodyPr>
          <a:lstStyle/>
          <a:p>
            <a:pPr algn="just"/>
            <a:r>
              <a:rPr lang="kk-KZ" sz="2000" dirty="0" smtClean="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gn="just"/>
            <a:endParaRPr lang="en-US" sz="2000" dirty="0">
              <a:latin typeface="Times New Roman" pitchFamily="18" charset="0"/>
              <a:cs typeface="Times New Roman" pitchFamily="18" charset="0"/>
            </a:endParaRPr>
          </a:p>
          <a:p>
            <a:pPr algn="just"/>
            <a:r>
              <a:rPr lang="kk-KZ" sz="2000" dirty="0" smtClean="0">
                <a:latin typeface="Times New Roman" pitchFamily="18" charset="0"/>
                <a:cs typeface="Times New Roman" pitchFamily="18" charset="0"/>
              </a:rPr>
              <a:t>Ребус білім беруде қай заманда болсын әрқашанда өте маңызды роль атқарады. Ежелгі адамдарда тасқа суретті қашап жазу арқылы бір бірімен хат алмасқан. Және бұл тасқа салынған суреттер уақыт өте келе әріптерге айналған. </a:t>
            </a:r>
          </a:p>
          <a:p>
            <a:pPr algn="just"/>
            <a:r>
              <a:rPr lang="kk-KZ" sz="2000" dirty="0" smtClean="0">
                <a:latin typeface="Times New Roman" pitchFamily="18" charset="0"/>
                <a:cs typeface="Times New Roman" pitchFamily="18" charset="0"/>
              </a:rPr>
              <a:t>Мысалы қазір біз көріп, жасап жүрген ребустар </a:t>
            </a:r>
            <a:r>
              <a:rPr lang="en-US" sz="2000" dirty="0" smtClean="0">
                <a:latin typeface="Times New Roman" pitchFamily="18" charset="0"/>
                <a:cs typeface="Times New Roman" pitchFamily="18" charset="0"/>
              </a:rPr>
              <a:t>XV </a:t>
            </a:r>
            <a:r>
              <a:rPr lang="kk-KZ" sz="2000" dirty="0" smtClean="0">
                <a:latin typeface="Times New Roman" pitchFamily="18" charset="0"/>
                <a:cs typeface="Times New Roman" pitchFamily="18" charset="0"/>
              </a:rPr>
              <a:t>ғасырдың ортасында Францияда пайда болған. Уақыт өте Англияда, Германия, Италия ға жеткен. Сонымен қатар ребусты газеттерде, журналдарда, үйлерде, үйлердің қоршауларында салынған. Ресейде ребус 1845 жылы пайда болған</a:t>
            </a:r>
            <a:endParaRPr lang="ru-RU" sz="2000" dirty="0">
              <a:latin typeface="Times New Roman" pitchFamily="18" charset="0"/>
              <a:cs typeface="Times New Roman" pitchFamily="18"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956" t="24132" r="20743" b="39251"/>
          <a:stretch/>
        </p:blipFill>
        <p:spPr bwMode="auto">
          <a:xfrm>
            <a:off x="2017426" y="4221088"/>
            <a:ext cx="4680520" cy="224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476672"/>
            <a:ext cx="8424936" cy="3785652"/>
          </a:xfrm>
          <a:prstGeom prst="rect">
            <a:avLst/>
          </a:prstGeom>
          <a:noFill/>
        </p:spPr>
        <p:txBody>
          <a:bodyPr wrap="square" rtlCol="0">
            <a:spAutoFit/>
          </a:bodyPr>
          <a:lstStyle/>
          <a:p>
            <a:pPr algn="just"/>
            <a:endParaRPr lang="ru-RU"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p>
            <a:r>
              <a:rPr lang="ru-RU" sz="2000" dirty="0" err="1" smtClean="0">
                <a:latin typeface="Times New Roman" pitchFamily="18" charset="0"/>
                <a:cs typeface="Times New Roman" pitchFamily="18" charset="0"/>
              </a:rPr>
              <a:t>Ребусты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шешуд</a:t>
            </a:r>
            <a:r>
              <a:rPr lang="kk-KZ" sz="2000" dirty="0" smtClean="0">
                <a:latin typeface="Times New Roman" pitchFamily="18" charset="0"/>
                <a:cs typeface="Times New Roman" pitchFamily="18" charset="0"/>
              </a:rPr>
              <a:t>ің белгілі бір заңдылықтары бар. Мысалы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сөздің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басында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соңында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үтір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тұрса</a:t>
            </a:r>
            <a:r>
              <a:rPr lang="ru-RU" sz="2000"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яғни сөздің басынан және соңынан бір әріпті алып тастау керек. </a:t>
            </a:r>
          </a:p>
          <a:p>
            <a:r>
              <a:rPr lang="kk-KZ" sz="2000" dirty="0" smtClean="0">
                <a:latin typeface="Times New Roman" pitchFamily="18" charset="0"/>
                <a:cs typeface="Times New Roman" pitchFamily="18" charset="0"/>
              </a:rPr>
              <a:t>Екі үтір тұрса екі әріп алып тастау керек. </a:t>
            </a:r>
          </a:p>
          <a:p>
            <a:r>
              <a:rPr lang="kk-KZ" sz="2000" dirty="0" smtClean="0">
                <a:latin typeface="Times New Roman" pitchFamily="18" charset="0"/>
                <a:cs typeface="Times New Roman" pitchFamily="18" charset="0"/>
              </a:rPr>
              <a:t>Егер берілген ребуста суреттер теріс айналып тұрса яғни сөзді соңынан бастап оқу керек. Сонымен қатар ребуста жауап ретінде үтір белгілері әріптің саны болып табылады.</a:t>
            </a:r>
          </a:p>
          <a:p>
            <a:endParaRPr lang="en-US" sz="2000" dirty="0" smtClean="0">
              <a:latin typeface="Times New Roman" pitchFamily="18" charset="0"/>
              <a:cs typeface="Times New Roman" pitchFamily="18" charset="0"/>
            </a:endParaRPr>
          </a:p>
          <a:p>
            <a:endParaRPr lang="ru-RU" sz="2000" dirty="0"/>
          </a:p>
        </p:txBody>
      </p:sp>
      <p:sp>
        <p:nvSpPr>
          <p:cNvPr id="6" name="Прямоугольник 5"/>
          <p:cNvSpPr/>
          <p:nvPr/>
        </p:nvSpPr>
        <p:spPr>
          <a:xfrm>
            <a:off x="642910" y="5857892"/>
            <a:ext cx="7143800" cy="369332"/>
          </a:xfrm>
          <a:prstGeom prst="rect">
            <a:avLst/>
          </a:prstGeom>
        </p:spPr>
        <p:txBody>
          <a:bodyPr wrap="square">
            <a:spAutoFit/>
          </a:bodyPr>
          <a:lstStyle/>
          <a:p>
            <a:pPr algn="ctr"/>
            <a:r>
              <a:rPr lang="en-US" dirty="0" smtClean="0">
                <a:latin typeface="Times New Roman" pitchFamily="18" charset="0"/>
                <a:cs typeface="Times New Roman" pitchFamily="18" charset="0"/>
                <a:hlinkClick r:id="rId2"/>
              </a:rPr>
              <a:t>http://luchiki35.blogspot.ru/2015/10/blog-post_9.html</a:t>
            </a:r>
            <a:r>
              <a:rPr lang="kk-KZ"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2</a:t>
            </a:r>
            <a:r>
              <a:rPr lang="kk-KZ"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10</a:t>
            </a:r>
            <a:r>
              <a:rPr lang="en-US" dirty="0" smtClean="0">
                <a:latin typeface="Times New Roman" pitchFamily="18" charset="0"/>
                <a:cs typeface="Times New Roman" pitchFamily="18" charset="0"/>
              </a:rPr>
              <a:t>.17 </a:t>
            </a:r>
            <a:r>
              <a:rPr lang="kk-KZ" dirty="0" smtClean="0">
                <a:latin typeface="Times New Roman" pitchFamily="18" charset="0"/>
                <a:cs typeface="Times New Roman" pitchFamily="18" charset="0"/>
              </a:rPr>
              <a:t>  11</a:t>
            </a:r>
            <a:r>
              <a:rPr lang="en-US" dirty="0" smtClean="0">
                <a:latin typeface="Times New Roman" pitchFamily="18" charset="0"/>
                <a:cs typeface="Times New Roman" pitchFamily="18" charset="0"/>
              </a:rPr>
              <a:t>:25</a:t>
            </a:r>
            <a:endParaRPr lang="ru-RU" dirty="0">
              <a:latin typeface="Times New Roman" pitchFamily="18" charset="0"/>
              <a:cs typeface="Times New Roman" pitchFamily="18" charset="0"/>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076" t="22794" r="23730" b="28824"/>
          <a:stretch/>
        </p:blipFill>
        <p:spPr bwMode="auto">
          <a:xfrm>
            <a:off x="2483768" y="3717032"/>
            <a:ext cx="3817671" cy="1916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85720" y="785794"/>
            <a:ext cx="8143932" cy="2246769"/>
          </a:xfrm>
          <a:prstGeom prst="rect">
            <a:avLst/>
          </a:prstGeom>
          <a:noFill/>
        </p:spPr>
        <p:txBody>
          <a:bodyPr wrap="square" rtlCol="0">
            <a:spAutoFit/>
          </a:bodyPr>
          <a:lstStyle/>
          <a:p>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p>
            <a:r>
              <a:rPr lang="kk-KZ" sz="2000" dirty="0" smtClean="0">
                <a:latin typeface="Times New Roman" pitchFamily="18" charset="0"/>
                <a:cs typeface="Times New Roman" pitchFamily="18" charset="0"/>
              </a:rPr>
              <a:t>Ең алғашқы ребус туралы  басылым 1582 жылы  Францияда </a:t>
            </a:r>
            <a:r>
              <a:rPr lang="ru-RU" sz="2000" dirty="0" smtClean="0">
                <a:latin typeface="Times New Roman" pitchFamily="18" charset="0"/>
                <a:cs typeface="Times New Roman" pitchFamily="18" charset="0"/>
              </a:rPr>
              <a:t>«</a:t>
            </a:r>
            <a:r>
              <a:rPr lang="kk-KZ" sz="2000" dirty="0" smtClean="0">
                <a:latin typeface="Times New Roman" pitchFamily="18" charset="0"/>
                <a:cs typeface="Times New Roman" pitchFamily="18" charset="0"/>
              </a:rPr>
              <a:t>Этьеном Табуроктың ребусы</a:t>
            </a:r>
            <a:r>
              <a:rPr lang="ru-RU" sz="2000" dirty="0" smtClean="0">
                <a:latin typeface="Times New Roman" pitchFamily="18" charset="0"/>
                <a:cs typeface="Times New Roman" pitchFamily="18" charset="0"/>
              </a:rPr>
              <a:t>» жары</a:t>
            </a:r>
            <a:r>
              <a:rPr lang="kk-KZ" sz="2000" dirty="0" smtClean="0">
                <a:latin typeface="Times New Roman" pitchFamily="18" charset="0"/>
                <a:cs typeface="Times New Roman" pitchFamily="18" charset="0"/>
              </a:rPr>
              <a:t>қ көрді. Ресейде ребус 1845 жылы </a:t>
            </a:r>
            <a:r>
              <a:rPr lang="ru-RU" sz="2000" dirty="0" smtClean="0">
                <a:latin typeface="Times New Roman" pitchFamily="18" charset="0"/>
                <a:cs typeface="Times New Roman" pitchFamily="18" charset="0"/>
              </a:rPr>
              <a:t>«</a:t>
            </a:r>
            <a:r>
              <a:rPr lang="kk-KZ" sz="2000" dirty="0" smtClean="0">
                <a:latin typeface="Times New Roman" pitchFamily="18" charset="0"/>
                <a:cs typeface="Times New Roman" pitchFamily="18" charset="0"/>
              </a:rPr>
              <a:t>Иллюстарция</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журналында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жарық көрді.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Сонымен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қатар суретші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Н.Волковтың</a:t>
            </a:r>
            <a:r>
              <a:rPr lang="kk-KZ"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a:t>
            </a:r>
            <a:r>
              <a:rPr lang="kk-KZ" sz="2000" dirty="0" smtClean="0">
                <a:latin typeface="Times New Roman" pitchFamily="18" charset="0"/>
                <a:cs typeface="Times New Roman" pitchFamily="18" charset="0"/>
              </a:rPr>
              <a:t>Нива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журналына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жасалған ребустары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адардарға кең тарады</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
        <p:nvSpPr>
          <p:cNvPr id="8" name="Прямоугольник 7"/>
          <p:cNvSpPr/>
          <p:nvPr/>
        </p:nvSpPr>
        <p:spPr>
          <a:xfrm>
            <a:off x="1357290" y="5715016"/>
            <a:ext cx="5363391" cy="369332"/>
          </a:xfrm>
          <a:prstGeom prst="rect">
            <a:avLst/>
          </a:prstGeom>
        </p:spPr>
        <p:txBody>
          <a:bodyPr wrap="none">
            <a:spAutoFit/>
          </a:bodyPr>
          <a:lstStyle/>
          <a:p>
            <a:r>
              <a:rPr lang="en-US" dirty="0" smtClean="0">
                <a:latin typeface="Times New Roman" pitchFamily="18" charset="0"/>
                <a:cs typeface="Times New Roman" pitchFamily="18" charset="0"/>
                <a:hlinkClick r:id="rId2"/>
              </a:rPr>
              <a:t>http://www.myshared.ru/slide/623692</a:t>
            </a:r>
            <a:r>
              <a:rPr lang="kk-KZ" dirty="0" smtClean="0">
                <a:latin typeface="Times New Roman" pitchFamily="18" charset="0"/>
                <a:cs typeface="Times New Roman" pitchFamily="18" charset="0"/>
                <a:hlinkClick r:id="rId2"/>
              </a:rPr>
              <a:t> 27.09.2017</a:t>
            </a:r>
            <a:r>
              <a:rPr lang="kk-KZ" dirty="0" smtClean="0">
                <a:latin typeface="Times New Roman" pitchFamily="18" charset="0"/>
                <a:cs typeface="Times New Roman" pitchFamily="18" charset="0"/>
              </a:rPr>
              <a:t> 10</a:t>
            </a:r>
            <a:r>
              <a:rPr lang="ru-RU" dirty="0" smtClean="0">
                <a:latin typeface="Times New Roman" pitchFamily="18" charset="0"/>
                <a:cs typeface="Times New Roman" pitchFamily="18" charset="0"/>
              </a:rPr>
              <a:t>:45</a:t>
            </a:r>
            <a:endParaRPr lang="ru-RU" dirty="0">
              <a:latin typeface="Times New Roman" pitchFamily="18" charset="0"/>
              <a:cs typeface="Times New Roman" pitchFamily="18" charset="0"/>
            </a:endParaRPr>
          </a:p>
        </p:txBody>
      </p:sp>
      <p:pic>
        <p:nvPicPr>
          <p:cNvPr id="3074" name="Picture 2" descr="Image result for ребус қазақша"/>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9252" y="3284984"/>
            <a:ext cx="3089352" cy="22499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15616" y="548680"/>
            <a:ext cx="7126438" cy="1446550"/>
          </a:xfrm>
          <a:prstGeom prst="rect">
            <a:avLst/>
          </a:prstGeom>
          <a:noFill/>
        </p:spPr>
        <p:txBody>
          <a:bodyPr wrap="none" rtlCol="0">
            <a:spAutoFit/>
          </a:bodyPr>
          <a:lstStyle/>
          <a:p>
            <a:r>
              <a:rPr lang="kk-KZ" sz="3500" b="1" dirty="0" smtClean="0">
                <a:solidFill>
                  <a:srgbClr val="FF0000"/>
                </a:solidFill>
                <a:latin typeface="Times New Roman" pitchFamily="18" charset="0"/>
                <a:cs typeface="Times New Roman" pitchFamily="18" charset="0"/>
              </a:rPr>
              <a:t>Пайдаланылған әдебиеттер тізімі</a:t>
            </a:r>
            <a:r>
              <a:rPr lang="ru-RU" sz="3500" dirty="0" smtClean="0">
                <a:solidFill>
                  <a:srgbClr val="FF0000"/>
                </a:solidFill>
                <a:latin typeface="Times New Roman" pitchFamily="18" charset="0"/>
                <a:cs typeface="Times New Roman" pitchFamily="18" charset="0"/>
              </a:rPr>
              <a:t>:</a:t>
            </a:r>
          </a:p>
          <a:p>
            <a:endParaRPr lang="ru-RU" sz="3500" dirty="0" smtClean="0">
              <a:solidFill>
                <a:srgbClr val="FF0000"/>
              </a:solidFill>
              <a:latin typeface="Times New Roman" pitchFamily="18" charset="0"/>
              <a:cs typeface="Times New Roman" pitchFamily="18" charset="0"/>
            </a:endParaRPr>
          </a:p>
          <a:p>
            <a:r>
              <a:rPr lang="ru-RU"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 http://luntiki.ru/blog/umnica/1873.html</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161</TotalTime>
  <Words>245</Words>
  <Application>Microsoft Office PowerPoint</Application>
  <PresentationFormat>Экран (4:3)</PresentationFormat>
  <Paragraphs>46</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Официальная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Нурсултан</cp:lastModifiedBy>
  <cp:revision>24</cp:revision>
  <dcterms:created xsi:type="dcterms:W3CDTF">2017-09-26T20:28:30Z</dcterms:created>
  <dcterms:modified xsi:type="dcterms:W3CDTF">2019-05-14T18:21:38Z</dcterms:modified>
</cp:coreProperties>
</file>