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14"/>
  </p:notesMasterIdLst>
  <p:sldIdLst>
    <p:sldId id="256" r:id="rId2"/>
    <p:sldId id="271" r:id="rId3"/>
    <p:sldId id="257" r:id="rId4"/>
    <p:sldId id="262" r:id="rId5"/>
    <p:sldId id="269" r:id="rId6"/>
    <p:sldId id="270" r:id="rId7"/>
    <p:sldId id="258" r:id="rId8"/>
    <p:sldId id="259" r:id="rId9"/>
    <p:sldId id="260" r:id="rId10"/>
    <p:sldId id="261" r:id="rId11"/>
    <p:sldId id="263" r:id="rId12"/>
    <p:sldId id="268" r:id="rId13"/>
  </p:sldIdLst>
  <p:sldSz cx="12192000" cy="6858000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-744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kk.wikipedia.org/wiki/%D0%9B%D0%B0%D1%82%D1%8B%D0%BD_%D1%82%D1%96%D0%BB%D1%96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kk.wikipedia.org/wiki/%D0%9B%D0%B0%D1%82%D1%8B%D0%BD_%D1%82%D1%96%D0%BB%D1%96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5FDA98-F9E3-4870-8461-F94ED46334C3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FDCCC544-6DA8-467D-965A-5B5CD527DCBC}">
      <dgm:prSet custT="1"/>
      <dgm:spPr/>
      <dgm:t>
        <a:bodyPr/>
        <a:lstStyle/>
        <a:p>
          <a:pPr algn="ctr" rtl="0"/>
          <a:r>
            <a:rPr lang="ru-RU" sz="2600" b="1" dirty="0" err="1" smtClean="0">
              <a:latin typeface="Times New Roman" pitchFamily="18" charset="0"/>
              <a:cs typeface="Times New Roman" pitchFamily="18" charset="0"/>
            </a:rPr>
            <a:t>Виртуалды</a:t>
          </a:r>
          <a:r>
            <a:rPr lang="ru-RU" sz="2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b="1" dirty="0" err="1" smtClean="0">
              <a:latin typeface="Times New Roman" pitchFamily="18" charset="0"/>
              <a:cs typeface="Times New Roman" pitchFamily="18" charset="0"/>
            </a:rPr>
            <a:t>шындық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 (</a:t>
          </a:r>
          <a:r>
            <a:rPr lang="ru-RU" sz="2600" u="sng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лат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virtus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—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ақиқат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) —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компьютерлік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техниканың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негізінде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кеңістіктік-уақыттық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континиумды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адам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тілектеріне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сай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өзгертіп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жаңа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әлемді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шындықты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—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қолдан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жасалған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құрылымды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қалыптастыру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нәтижесі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Виртуалды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шындық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сөздің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тар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мағынасында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i="1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2600" i="1" dirty="0" err="1" smtClean="0">
              <a:latin typeface="Times New Roman" pitchFamily="18" charset="0"/>
              <a:cs typeface="Times New Roman" pitchFamily="18" charset="0"/>
            </a:rPr>
            <a:t>электронды</a:t>
          </a:r>
          <a:r>
            <a:rPr lang="ru-RU" sz="2600" i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i="1" dirty="0" err="1" smtClean="0">
              <a:latin typeface="Times New Roman" pitchFamily="18" charset="0"/>
              <a:cs typeface="Times New Roman" pitchFamily="18" charset="0"/>
            </a:rPr>
            <a:t>көзәйнек</a:t>
          </a:r>
          <a:r>
            <a:rPr lang="ru-RU" sz="2600" i="1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киіп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алғаннан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кейін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пайда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болатын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ойындық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немесе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техникалық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қажетті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жасанды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шындыққа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жатады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Бұл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жағдайда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сана компьютер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құрастырған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мүмкін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әлемге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енеді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онда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виртуалды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түрде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көріне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сезіне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әрекет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ете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dirty="0" err="1" smtClean="0">
              <a:latin typeface="Times New Roman" pitchFamily="18" charset="0"/>
              <a:cs typeface="Times New Roman" pitchFamily="18" charset="0"/>
            </a:rPr>
            <a:t>алады</a:t>
          </a:r>
          <a:r>
            <a:rPr lang="ru-RU" sz="26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600" dirty="0">
            <a:latin typeface="Times New Roman" pitchFamily="18" charset="0"/>
            <a:cs typeface="Times New Roman" pitchFamily="18" charset="0"/>
          </a:endParaRPr>
        </a:p>
      </dgm:t>
    </dgm:pt>
    <dgm:pt modelId="{D1B6D3C2-0F62-48CF-9929-C72D3C841319}" type="parTrans" cxnId="{B9066E08-1FA6-4136-A6C3-B6735BF3255F}">
      <dgm:prSet/>
      <dgm:spPr/>
      <dgm:t>
        <a:bodyPr/>
        <a:lstStyle/>
        <a:p>
          <a:endParaRPr lang="ru-RU"/>
        </a:p>
      </dgm:t>
    </dgm:pt>
    <dgm:pt modelId="{C6236326-F319-4362-9DE8-7BCC70FC4EB2}" type="sibTrans" cxnId="{B9066E08-1FA6-4136-A6C3-B6735BF3255F}">
      <dgm:prSet/>
      <dgm:spPr/>
      <dgm:t>
        <a:bodyPr/>
        <a:lstStyle/>
        <a:p>
          <a:endParaRPr lang="ru-RU"/>
        </a:p>
      </dgm:t>
    </dgm:pt>
    <dgm:pt modelId="{49AAB3A0-39D7-4518-830B-B19F437A5343}" type="pres">
      <dgm:prSet presAssocID="{535FDA98-F9E3-4870-8461-F94ED46334C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831C065-499E-4E3C-B346-B5218AB83154}" type="pres">
      <dgm:prSet presAssocID="{FDCCC544-6DA8-467D-965A-5B5CD527DCBC}" presName="thickLine" presStyleLbl="alignNode1" presStyleIdx="0" presStyleCnt="1"/>
      <dgm:spPr/>
    </dgm:pt>
    <dgm:pt modelId="{3D879E61-6D59-4A69-A557-E2AB4EE28F32}" type="pres">
      <dgm:prSet presAssocID="{FDCCC544-6DA8-467D-965A-5B5CD527DCBC}" presName="horz1" presStyleCnt="0"/>
      <dgm:spPr/>
    </dgm:pt>
    <dgm:pt modelId="{50136B3A-3D29-4B46-8EF2-75A177C030BC}" type="pres">
      <dgm:prSet presAssocID="{FDCCC544-6DA8-467D-965A-5B5CD527DCBC}" presName="tx1" presStyleLbl="revTx" presStyleIdx="0" presStyleCnt="1"/>
      <dgm:spPr/>
      <dgm:t>
        <a:bodyPr/>
        <a:lstStyle/>
        <a:p>
          <a:endParaRPr lang="ru-RU"/>
        </a:p>
      </dgm:t>
    </dgm:pt>
    <dgm:pt modelId="{277C3032-210F-4241-A6E4-08306BC57F4C}" type="pres">
      <dgm:prSet presAssocID="{FDCCC544-6DA8-467D-965A-5B5CD527DCBC}" presName="vert1" presStyleCnt="0"/>
      <dgm:spPr/>
    </dgm:pt>
  </dgm:ptLst>
  <dgm:cxnLst>
    <dgm:cxn modelId="{B9066E08-1FA6-4136-A6C3-B6735BF3255F}" srcId="{535FDA98-F9E3-4870-8461-F94ED46334C3}" destId="{FDCCC544-6DA8-467D-965A-5B5CD527DCBC}" srcOrd="0" destOrd="0" parTransId="{D1B6D3C2-0F62-48CF-9929-C72D3C841319}" sibTransId="{C6236326-F319-4362-9DE8-7BCC70FC4EB2}"/>
    <dgm:cxn modelId="{5AA7ACDC-AC4C-489D-B680-6AEDECFB4673}" type="presOf" srcId="{FDCCC544-6DA8-467D-965A-5B5CD527DCBC}" destId="{50136B3A-3D29-4B46-8EF2-75A177C030BC}" srcOrd="0" destOrd="0" presId="urn:microsoft.com/office/officeart/2008/layout/LinedList"/>
    <dgm:cxn modelId="{61682134-B5E9-4964-830F-B37ECC111724}" type="presOf" srcId="{535FDA98-F9E3-4870-8461-F94ED46334C3}" destId="{49AAB3A0-39D7-4518-830B-B19F437A5343}" srcOrd="0" destOrd="0" presId="urn:microsoft.com/office/officeart/2008/layout/LinedList"/>
    <dgm:cxn modelId="{1B82A704-D0B7-4330-9E01-524EABD5B99B}" type="presParOf" srcId="{49AAB3A0-39D7-4518-830B-B19F437A5343}" destId="{B831C065-499E-4E3C-B346-B5218AB83154}" srcOrd="0" destOrd="0" presId="urn:microsoft.com/office/officeart/2008/layout/LinedList"/>
    <dgm:cxn modelId="{F5172BA1-A816-4C5C-87DD-D5AA06ADF388}" type="presParOf" srcId="{49AAB3A0-39D7-4518-830B-B19F437A5343}" destId="{3D879E61-6D59-4A69-A557-E2AB4EE28F32}" srcOrd="1" destOrd="0" presId="urn:microsoft.com/office/officeart/2008/layout/LinedList"/>
    <dgm:cxn modelId="{C42FE589-750B-4173-A865-C02AA2745C07}" type="presParOf" srcId="{3D879E61-6D59-4A69-A557-E2AB4EE28F32}" destId="{50136B3A-3D29-4B46-8EF2-75A177C030BC}" srcOrd="0" destOrd="0" presId="urn:microsoft.com/office/officeart/2008/layout/LinedList"/>
    <dgm:cxn modelId="{F614F415-48BB-44D2-A871-8D1AFF15F418}" type="presParOf" srcId="{3D879E61-6D59-4A69-A557-E2AB4EE28F32}" destId="{277C3032-210F-4241-A6E4-08306BC57F4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FFECE4-6225-4B78-965F-0818C6A2A41A}" type="doc">
      <dgm:prSet loTypeId="urn:microsoft.com/office/officeart/2008/layout/LinedList" loCatId="list" qsTypeId="urn:microsoft.com/office/officeart/2005/8/quickstyle/3d1" qsCatId="3D" csTypeId="urn:microsoft.com/office/officeart/2005/8/colors/colorful3" csCatId="colorful"/>
      <dgm:spPr/>
      <dgm:t>
        <a:bodyPr/>
        <a:lstStyle/>
        <a:p>
          <a:endParaRPr lang="ru-RU"/>
        </a:p>
      </dgm:t>
    </dgm:pt>
    <dgm:pt modelId="{F756E71C-7229-4AD2-AAC9-573B8411A9FD}">
      <dgm:prSet/>
      <dgm:spPr/>
      <dgm:t>
        <a:bodyPr/>
        <a:lstStyle/>
        <a:p>
          <a:pPr rtl="0"/>
          <a:r>
            <a:rPr lang="kk-KZ" i="1" smtClean="0"/>
            <a:t>Жасанды шындық </a:t>
          </a:r>
          <a:r>
            <a:rPr lang="kk-KZ" smtClean="0"/>
            <a:t>немесе </a:t>
          </a:r>
          <a:r>
            <a:rPr lang="kk-KZ" i="1" smtClean="0"/>
            <a:t>виртуалды шындық </a:t>
          </a:r>
          <a:r>
            <a:rPr lang="kk-KZ" smtClean="0"/>
            <a:t>түсінігін алғаш рет 1960 жылдардың соңында </a:t>
          </a:r>
          <a:r>
            <a:rPr lang="kk-KZ" b="1" smtClean="0"/>
            <a:t>Майрон Крюгер </a:t>
          </a:r>
          <a:r>
            <a:rPr lang="kk-KZ" smtClean="0"/>
            <a:t>енгізген. </a:t>
          </a:r>
          <a:endParaRPr lang="ru-RU"/>
        </a:p>
      </dgm:t>
    </dgm:pt>
    <dgm:pt modelId="{D3857F38-FF2E-471B-9C65-EEBCEECCDF3E}" type="parTrans" cxnId="{9D818FD9-92F5-4DE0-8EB6-7A064B2D383A}">
      <dgm:prSet/>
      <dgm:spPr/>
      <dgm:t>
        <a:bodyPr/>
        <a:lstStyle/>
        <a:p>
          <a:endParaRPr lang="ru-RU"/>
        </a:p>
      </dgm:t>
    </dgm:pt>
    <dgm:pt modelId="{D0B19036-4B98-488D-ABC9-0C037831E606}" type="sibTrans" cxnId="{9D818FD9-92F5-4DE0-8EB6-7A064B2D383A}">
      <dgm:prSet/>
      <dgm:spPr/>
      <dgm:t>
        <a:bodyPr/>
        <a:lstStyle/>
        <a:p>
          <a:endParaRPr lang="ru-RU"/>
        </a:p>
      </dgm:t>
    </dgm:pt>
    <dgm:pt modelId="{BBDB3E0D-CDFD-42D5-B7A8-B816C5F34902}">
      <dgm:prSet/>
      <dgm:spPr/>
      <dgm:t>
        <a:bodyPr/>
        <a:lstStyle/>
        <a:p>
          <a:pPr rtl="0"/>
          <a:r>
            <a:rPr lang="kk-KZ" smtClean="0"/>
            <a:t>1962 жылы </a:t>
          </a:r>
          <a:r>
            <a:rPr lang="kk-KZ" b="1" smtClean="0"/>
            <a:t>Мортон Хейлиг </a:t>
          </a:r>
          <a:r>
            <a:rPr lang="kk-KZ" b="1" i="1" smtClean="0"/>
            <a:t>«Sensorama» </a:t>
          </a:r>
          <a:r>
            <a:rPr lang="kk-KZ" smtClean="0"/>
            <a:t>атты мультисенсорлы симулятор прототипін таныстырды,бұл ең бірінші виртуалды шындық жүйесі болып саналады.</a:t>
          </a:r>
          <a:endParaRPr lang="ru-RU"/>
        </a:p>
      </dgm:t>
    </dgm:pt>
    <dgm:pt modelId="{F8D51451-0FDE-4570-BF3F-6CECC95C00B1}" type="parTrans" cxnId="{2CC07984-1B05-4720-A1D1-A33D0032F5DC}">
      <dgm:prSet/>
      <dgm:spPr/>
      <dgm:t>
        <a:bodyPr/>
        <a:lstStyle/>
        <a:p>
          <a:endParaRPr lang="ru-RU"/>
        </a:p>
      </dgm:t>
    </dgm:pt>
    <dgm:pt modelId="{14C2235C-27FE-4E62-B7AB-1F2A7EA89BE3}" type="sibTrans" cxnId="{2CC07984-1B05-4720-A1D1-A33D0032F5DC}">
      <dgm:prSet/>
      <dgm:spPr/>
      <dgm:t>
        <a:bodyPr/>
        <a:lstStyle/>
        <a:p>
          <a:endParaRPr lang="ru-RU"/>
        </a:p>
      </dgm:t>
    </dgm:pt>
    <dgm:pt modelId="{1C00A91A-2E87-4FC2-A662-BD45DFFC2F8F}" type="pres">
      <dgm:prSet presAssocID="{1DFFECE4-6225-4B78-965F-0818C6A2A41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7E830A0-5391-41D4-91ED-5855D67F14A3}" type="pres">
      <dgm:prSet presAssocID="{F756E71C-7229-4AD2-AAC9-573B8411A9FD}" presName="thickLine" presStyleLbl="alignNode1" presStyleIdx="0" presStyleCnt="2"/>
      <dgm:spPr/>
    </dgm:pt>
    <dgm:pt modelId="{8AE0C166-C0DC-4426-81C4-9DBB88DD37CE}" type="pres">
      <dgm:prSet presAssocID="{F756E71C-7229-4AD2-AAC9-573B8411A9FD}" presName="horz1" presStyleCnt="0"/>
      <dgm:spPr/>
    </dgm:pt>
    <dgm:pt modelId="{E438678A-E813-4AA2-8EF2-48583BBC8E90}" type="pres">
      <dgm:prSet presAssocID="{F756E71C-7229-4AD2-AAC9-573B8411A9FD}" presName="tx1" presStyleLbl="revTx" presStyleIdx="0" presStyleCnt="2"/>
      <dgm:spPr/>
      <dgm:t>
        <a:bodyPr/>
        <a:lstStyle/>
        <a:p>
          <a:endParaRPr lang="ru-RU"/>
        </a:p>
      </dgm:t>
    </dgm:pt>
    <dgm:pt modelId="{8A47BD45-AF16-45FF-8DB0-D2E5F59FD23E}" type="pres">
      <dgm:prSet presAssocID="{F756E71C-7229-4AD2-AAC9-573B8411A9FD}" presName="vert1" presStyleCnt="0"/>
      <dgm:spPr/>
    </dgm:pt>
    <dgm:pt modelId="{84607FEC-2EC7-490F-ADE4-C5EF57FA10E6}" type="pres">
      <dgm:prSet presAssocID="{BBDB3E0D-CDFD-42D5-B7A8-B816C5F34902}" presName="thickLine" presStyleLbl="alignNode1" presStyleIdx="1" presStyleCnt="2"/>
      <dgm:spPr/>
    </dgm:pt>
    <dgm:pt modelId="{1F312A4B-65CC-430E-AB04-4687A97DBD8E}" type="pres">
      <dgm:prSet presAssocID="{BBDB3E0D-CDFD-42D5-B7A8-B816C5F34902}" presName="horz1" presStyleCnt="0"/>
      <dgm:spPr/>
    </dgm:pt>
    <dgm:pt modelId="{A7BEFCAE-B8C9-4DAD-91D7-ECBE3C23F618}" type="pres">
      <dgm:prSet presAssocID="{BBDB3E0D-CDFD-42D5-B7A8-B816C5F34902}" presName="tx1" presStyleLbl="revTx" presStyleIdx="1" presStyleCnt="2"/>
      <dgm:spPr/>
      <dgm:t>
        <a:bodyPr/>
        <a:lstStyle/>
        <a:p>
          <a:endParaRPr lang="ru-RU"/>
        </a:p>
      </dgm:t>
    </dgm:pt>
    <dgm:pt modelId="{ACC7440F-11AC-474D-BAE7-6F1AA75D3A9E}" type="pres">
      <dgm:prSet presAssocID="{BBDB3E0D-CDFD-42D5-B7A8-B816C5F34902}" presName="vert1" presStyleCnt="0"/>
      <dgm:spPr/>
    </dgm:pt>
  </dgm:ptLst>
  <dgm:cxnLst>
    <dgm:cxn modelId="{5002EFBA-7810-45AB-90C2-7A4A8EA5D07C}" type="presOf" srcId="{BBDB3E0D-CDFD-42D5-B7A8-B816C5F34902}" destId="{A7BEFCAE-B8C9-4DAD-91D7-ECBE3C23F618}" srcOrd="0" destOrd="0" presId="urn:microsoft.com/office/officeart/2008/layout/LinedList"/>
    <dgm:cxn modelId="{9D818FD9-92F5-4DE0-8EB6-7A064B2D383A}" srcId="{1DFFECE4-6225-4B78-965F-0818C6A2A41A}" destId="{F756E71C-7229-4AD2-AAC9-573B8411A9FD}" srcOrd="0" destOrd="0" parTransId="{D3857F38-FF2E-471B-9C65-EEBCEECCDF3E}" sibTransId="{D0B19036-4B98-488D-ABC9-0C037831E606}"/>
    <dgm:cxn modelId="{2CC07984-1B05-4720-A1D1-A33D0032F5DC}" srcId="{1DFFECE4-6225-4B78-965F-0818C6A2A41A}" destId="{BBDB3E0D-CDFD-42D5-B7A8-B816C5F34902}" srcOrd="1" destOrd="0" parTransId="{F8D51451-0FDE-4570-BF3F-6CECC95C00B1}" sibTransId="{14C2235C-27FE-4E62-B7AB-1F2A7EA89BE3}"/>
    <dgm:cxn modelId="{1F85A10D-3B30-4A45-8451-41F0BFF726E1}" type="presOf" srcId="{F756E71C-7229-4AD2-AAC9-573B8411A9FD}" destId="{E438678A-E813-4AA2-8EF2-48583BBC8E90}" srcOrd="0" destOrd="0" presId="urn:microsoft.com/office/officeart/2008/layout/LinedList"/>
    <dgm:cxn modelId="{21F6EB9F-BB54-4C5C-B436-EB5825725D0B}" type="presOf" srcId="{1DFFECE4-6225-4B78-965F-0818C6A2A41A}" destId="{1C00A91A-2E87-4FC2-A662-BD45DFFC2F8F}" srcOrd="0" destOrd="0" presId="urn:microsoft.com/office/officeart/2008/layout/LinedList"/>
    <dgm:cxn modelId="{D5EE8814-1AC4-4A5E-86EC-6E9077DE4295}" type="presParOf" srcId="{1C00A91A-2E87-4FC2-A662-BD45DFFC2F8F}" destId="{B7E830A0-5391-41D4-91ED-5855D67F14A3}" srcOrd="0" destOrd="0" presId="urn:microsoft.com/office/officeart/2008/layout/LinedList"/>
    <dgm:cxn modelId="{8D7182B4-DC34-4A9C-8FF1-66805278C74C}" type="presParOf" srcId="{1C00A91A-2E87-4FC2-A662-BD45DFFC2F8F}" destId="{8AE0C166-C0DC-4426-81C4-9DBB88DD37CE}" srcOrd="1" destOrd="0" presId="urn:microsoft.com/office/officeart/2008/layout/LinedList"/>
    <dgm:cxn modelId="{FEC7551E-093C-482A-9C52-19752319A047}" type="presParOf" srcId="{8AE0C166-C0DC-4426-81C4-9DBB88DD37CE}" destId="{E438678A-E813-4AA2-8EF2-48583BBC8E90}" srcOrd="0" destOrd="0" presId="urn:microsoft.com/office/officeart/2008/layout/LinedList"/>
    <dgm:cxn modelId="{8426CD78-94EB-4D29-8622-1918D9B9B2DF}" type="presParOf" srcId="{8AE0C166-C0DC-4426-81C4-9DBB88DD37CE}" destId="{8A47BD45-AF16-45FF-8DB0-D2E5F59FD23E}" srcOrd="1" destOrd="0" presId="urn:microsoft.com/office/officeart/2008/layout/LinedList"/>
    <dgm:cxn modelId="{BA60BE2C-4139-40F7-AA02-AEB757667CC3}" type="presParOf" srcId="{1C00A91A-2E87-4FC2-A662-BD45DFFC2F8F}" destId="{84607FEC-2EC7-490F-ADE4-C5EF57FA10E6}" srcOrd="2" destOrd="0" presId="urn:microsoft.com/office/officeart/2008/layout/LinedList"/>
    <dgm:cxn modelId="{DA0AA67E-C14F-41A1-AEC8-048A26ED591C}" type="presParOf" srcId="{1C00A91A-2E87-4FC2-A662-BD45DFFC2F8F}" destId="{1F312A4B-65CC-430E-AB04-4687A97DBD8E}" srcOrd="3" destOrd="0" presId="urn:microsoft.com/office/officeart/2008/layout/LinedList"/>
    <dgm:cxn modelId="{71B2B341-E599-40FD-971C-596E467B1E9E}" type="presParOf" srcId="{1F312A4B-65CC-430E-AB04-4687A97DBD8E}" destId="{A7BEFCAE-B8C9-4DAD-91D7-ECBE3C23F618}" srcOrd="0" destOrd="0" presId="urn:microsoft.com/office/officeart/2008/layout/LinedList"/>
    <dgm:cxn modelId="{5CFA8E17-DC21-4B34-B842-F34D81EF026C}" type="presParOf" srcId="{1F312A4B-65CC-430E-AB04-4687A97DBD8E}" destId="{ACC7440F-11AC-474D-BAE7-6F1AA75D3A9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639A9B-68AB-415E-8384-08AC27F769BD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2801ADC-BAB4-4E6A-83B5-8D4556AE7CAC}">
      <dgm:prSet/>
      <dgm:spPr/>
      <dgm:t>
        <a:bodyPr/>
        <a:lstStyle/>
        <a:p>
          <a:pPr rtl="0"/>
          <a:r>
            <a:rPr lang="kk-KZ" smtClean="0"/>
            <a:t>1967 жылы </a:t>
          </a:r>
          <a:r>
            <a:rPr lang="kk-KZ" b="1" smtClean="0"/>
            <a:t>Айвен Сазерленд </a:t>
          </a:r>
          <a:r>
            <a:rPr lang="kk-KZ" smtClean="0"/>
            <a:t>компьютердің көмегімен генерацияланатын ең алғаш шлемді құрастырған. Сазерланд шлемі көмегімен бас қозғалысына сәйкес суреттердің көрсетілуі өзгеріп отыратын (обратная зрительная связь).</a:t>
          </a:r>
          <a:endParaRPr lang="ru-RU"/>
        </a:p>
      </dgm:t>
    </dgm:pt>
    <dgm:pt modelId="{8EED6DF8-BE04-4AF9-8CE0-641B0026D324}" type="parTrans" cxnId="{D53DBA2C-F6C9-4048-AE76-BC5F00C37461}">
      <dgm:prSet/>
      <dgm:spPr/>
      <dgm:t>
        <a:bodyPr/>
        <a:lstStyle/>
        <a:p>
          <a:endParaRPr lang="ru-RU"/>
        </a:p>
      </dgm:t>
    </dgm:pt>
    <dgm:pt modelId="{B40375EE-FC0C-4CA2-98C6-64D6AF924779}" type="sibTrans" cxnId="{D53DBA2C-F6C9-4048-AE76-BC5F00C37461}">
      <dgm:prSet/>
      <dgm:spPr/>
      <dgm:t>
        <a:bodyPr/>
        <a:lstStyle/>
        <a:p>
          <a:endParaRPr lang="ru-RU"/>
        </a:p>
      </dgm:t>
    </dgm:pt>
    <dgm:pt modelId="{B84BC09A-36E2-406C-8BC8-A25B5690F04E}" type="pres">
      <dgm:prSet presAssocID="{AE639A9B-68AB-415E-8384-08AC27F769B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4C8515C-C000-4EE7-92D5-7A2B46335227}" type="pres">
      <dgm:prSet presAssocID="{42801ADC-BAB4-4E6A-83B5-8D4556AE7CAC}" presName="thickLine" presStyleLbl="alignNode1" presStyleIdx="0" presStyleCnt="1"/>
      <dgm:spPr/>
    </dgm:pt>
    <dgm:pt modelId="{B37B45B2-C61C-4885-85D6-015038F55414}" type="pres">
      <dgm:prSet presAssocID="{42801ADC-BAB4-4E6A-83B5-8D4556AE7CAC}" presName="horz1" presStyleCnt="0"/>
      <dgm:spPr/>
    </dgm:pt>
    <dgm:pt modelId="{22FC0685-9DE7-4D5E-92D5-B2EFF38377AC}" type="pres">
      <dgm:prSet presAssocID="{42801ADC-BAB4-4E6A-83B5-8D4556AE7CAC}" presName="tx1" presStyleLbl="revTx" presStyleIdx="0" presStyleCnt="1"/>
      <dgm:spPr/>
      <dgm:t>
        <a:bodyPr/>
        <a:lstStyle/>
        <a:p>
          <a:endParaRPr lang="ru-RU"/>
        </a:p>
      </dgm:t>
    </dgm:pt>
    <dgm:pt modelId="{31E8E86D-6761-4066-BDF7-7170487C2583}" type="pres">
      <dgm:prSet presAssocID="{42801ADC-BAB4-4E6A-83B5-8D4556AE7CAC}" presName="vert1" presStyleCnt="0"/>
      <dgm:spPr/>
    </dgm:pt>
  </dgm:ptLst>
  <dgm:cxnLst>
    <dgm:cxn modelId="{EE150DDE-3465-4D8D-9932-3DE3BAD8CA66}" type="presOf" srcId="{AE639A9B-68AB-415E-8384-08AC27F769BD}" destId="{B84BC09A-36E2-406C-8BC8-A25B5690F04E}" srcOrd="0" destOrd="0" presId="urn:microsoft.com/office/officeart/2008/layout/LinedList"/>
    <dgm:cxn modelId="{8C01D746-6329-4DE1-8E00-A1DB783ED8CF}" type="presOf" srcId="{42801ADC-BAB4-4E6A-83B5-8D4556AE7CAC}" destId="{22FC0685-9DE7-4D5E-92D5-B2EFF38377AC}" srcOrd="0" destOrd="0" presId="urn:microsoft.com/office/officeart/2008/layout/LinedList"/>
    <dgm:cxn modelId="{D53DBA2C-F6C9-4048-AE76-BC5F00C37461}" srcId="{AE639A9B-68AB-415E-8384-08AC27F769BD}" destId="{42801ADC-BAB4-4E6A-83B5-8D4556AE7CAC}" srcOrd="0" destOrd="0" parTransId="{8EED6DF8-BE04-4AF9-8CE0-641B0026D324}" sibTransId="{B40375EE-FC0C-4CA2-98C6-64D6AF924779}"/>
    <dgm:cxn modelId="{6A028286-0BD8-48D2-AD96-CA7607D5C8C2}" type="presParOf" srcId="{B84BC09A-36E2-406C-8BC8-A25B5690F04E}" destId="{B4C8515C-C000-4EE7-92D5-7A2B46335227}" srcOrd="0" destOrd="0" presId="urn:microsoft.com/office/officeart/2008/layout/LinedList"/>
    <dgm:cxn modelId="{7EB9BC0E-D409-4C35-941E-CC094A7F8817}" type="presParOf" srcId="{B84BC09A-36E2-406C-8BC8-A25B5690F04E}" destId="{B37B45B2-C61C-4885-85D6-015038F55414}" srcOrd="1" destOrd="0" presId="urn:microsoft.com/office/officeart/2008/layout/LinedList"/>
    <dgm:cxn modelId="{E281D0AE-94A4-49A6-9DBB-F4BB8FC47768}" type="presParOf" srcId="{B37B45B2-C61C-4885-85D6-015038F55414}" destId="{22FC0685-9DE7-4D5E-92D5-B2EFF38377AC}" srcOrd="0" destOrd="0" presId="urn:microsoft.com/office/officeart/2008/layout/LinedList"/>
    <dgm:cxn modelId="{81D7525B-0948-4F01-B416-7EB007B45CB6}" type="presParOf" srcId="{B37B45B2-C61C-4885-85D6-015038F55414}" destId="{31E8E86D-6761-4066-BDF7-7170487C258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0D6AB7-CE7C-4254-8260-2FF42F731F0C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B482C20-53F8-4280-B2D9-FD1468568C4F}">
      <dgm:prSet custT="1"/>
      <dgm:spPr/>
      <dgm:t>
        <a:bodyPr/>
        <a:lstStyle/>
        <a:p>
          <a:pPr algn="just" rtl="0"/>
          <a:r>
            <a:rPr lang="kk-KZ" sz="3000" dirty="0" smtClean="0">
              <a:latin typeface="Times New Roman" pitchFamily="18" charset="0"/>
              <a:cs typeface="Times New Roman" pitchFamily="18" charset="0"/>
            </a:rPr>
            <a:t>Қазіргі уақытта технология, виртуалды шындық адам қызметінің әр түрлі салаларында кеңінен қолданылады: жобалау мен дизайнда, пайдалы қазбаларды өндіру, әскери технологияларда, құрылыста, тренажерларда, маркетинг және жарнама, ойын-сауық индустриясында және т. б. </a:t>
          </a:r>
          <a:endParaRPr lang="ru-RU" sz="3000" dirty="0">
            <a:latin typeface="Times New Roman" pitchFamily="18" charset="0"/>
            <a:cs typeface="Times New Roman" pitchFamily="18" charset="0"/>
          </a:endParaRPr>
        </a:p>
      </dgm:t>
    </dgm:pt>
    <dgm:pt modelId="{EA6E7694-995C-4D45-8360-3479CAF5C979}" type="parTrans" cxnId="{B08D0F52-7A2E-43B6-90A7-1F5674030FCC}">
      <dgm:prSet/>
      <dgm:spPr/>
      <dgm:t>
        <a:bodyPr/>
        <a:lstStyle/>
        <a:p>
          <a:endParaRPr lang="ru-RU"/>
        </a:p>
      </dgm:t>
    </dgm:pt>
    <dgm:pt modelId="{8ED87765-0BF2-4148-8BCB-57EF6AFCE823}" type="sibTrans" cxnId="{B08D0F52-7A2E-43B6-90A7-1F5674030FCC}">
      <dgm:prSet/>
      <dgm:spPr/>
      <dgm:t>
        <a:bodyPr/>
        <a:lstStyle/>
        <a:p>
          <a:endParaRPr lang="ru-RU"/>
        </a:p>
      </dgm:t>
    </dgm:pt>
    <dgm:pt modelId="{DB85A9FB-4E15-49E4-A506-16A658C72778}" type="pres">
      <dgm:prSet presAssocID="{200D6AB7-CE7C-4254-8260-2FF42F731F0C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8872F71-E781-4E17-AABB-B02EB73CA583}" type="pres">
      <dgm:prSet presAssocID="{8B482C20-53F8-4280-B2D9-FD1468568C4F}" presName="thickLine" presStyleLbl="alignNode1" presStyleIdx="0" presStyleCnt="1"/>
      <dgm:spPr/>
    </dgm:pt>
    <dgm:pt modelId="{8F97A841-99CE-4BE4-8B5F-408BE5B358B3}" type="pres">
      <dgm:prSet presAssocID="{8B482C20-53F8-4280-B2D9-FD1468568C4F}" presName="horz1" presStyleCnt="0"/>
      <dgm:spPr/>
    </dgm:pt>
    <dgm:pt modelId="{71877105-1D1B-41D8-92C5-B0AE021E9D55}" type="pres">
      <dgm:prSet presAssocID="{8B482C20-53F8-4280-B2D9-FD1468568C4F}" presName="tx1" presStyleLbl="revTx" presStyleIdx="0" presStyleCnt="1"/>
      <dgm:spPr/>
      <dgm:t>
        <a:bodyPr/>
        <a:lstStyle/>
        <a:p>
          <a:endParaRPr lang="ru-RU"/>
        </a:p>
      </dgm:t>
    </dgm:pt>
    <dgm:pt modelId="{2FCFCDA2-E7B9-4C06-A26C-92A37A4C9412}" type="pres">
      <dgm:prSet presAssocID="{8B482C20-53F8-4280-B2D9-FD1468568C4F}" presName="vert1" presStyleCnt="0"/>
      <dgm:spPr/>
    </dgm:pt>
  </dgm:ptLst>
  <dgm:cxnLst>
    <dgm:cxn modelId="{24D5A98F-3B57-40EB-B307-7F23A3F10311}" type="presOf" srcId="{200D6AB7-CE7C-4254-8260-2FF42F731F0C}" destId="{DB85A9FB-4E15-49E4-A506-16A658C72778}" srcOrd="0" destOrd="0" presId="urn:microsoft.com/office/officeart/2008/layout/LinedList"/>
    <dgm:cxn modelId="{B08D0F52-7A2E-43B6-90A7-1F5674030FCC}" srcId="{200D6AB7-CE7C-4254-8260-2FF42F731F0C}" destId="{8B482C20-53F8-4280-B2D9-FD1468568C4F}" srcOrd="0" destOrd="0" parTransId="{EA6E7694-995C-4D45-8360-3479CAF5C979}" sibTransId="{8ED87765-0BF2-4148-8BCB-57EF6AFCE823}"/>
    <dgm:cxn modelId="{AA893ECA-99FE-48F4-B2F0-98E626BA0EAF}" type="presOf" srcId="{8B482C20-53F8-4280-B2D9-FD1468568C4F}" destId="{71877105-1D1B-41D8-92C5-B0AE021E9D55}" srcOrd="0" destOrd="0" presId="urn:microsoft.com/office/officeart/2008/layout/LinedList"/>
    <dgm:cxn modelId="{6F43574E-21E5-42F3-A399-9E6F1016A32F}" type="presParOf" srcId="{DB85A9FB-4E15-49E4-A506-16A658C72778}" destId="{98872F71-E781-4E17-AABB-B02EB73CA583}" srcOrd="0" destOrd="0" presId="urn:microsoft.com/office/officeart/2008/layout/LinedList"/>
    <dgm:cxn modelId="{24C6A705-54E4-4978-B7A2-BD284A78F5F4}" type="presParOf" srcId="{DB85A9FB-4E15-49E4-A506-16A658C72778}" destId="{8F97A841-99CE-4BE4-8B5F-408BE5B358B3}" srcOrd="1" destOrd="0" presId="urn:microsoft.com/office/officeart/2008/layout/LinedList"/>
    <dgm:cxn modelId="{883BD263-C584-4B6E-A508-7A0B2CDCB8AB}" type="presParOf" srcId="{8F97A841-99CE-4BE4-8B5F-408BE5B358B3}" destId="{71877105-1D1B-41D8-92C5-B0AE021E9D55}" srcOrd="0" destOrd="0" presId="urn:microsoft.com/office/officeart/2008/layout/LinedList"/>
    <dgm:cxn modelId="{9C9352EC-47B5-4501-A15B-D6FA2AD83062}" type="presParOf" srcId="{8F97A841-99CE-4BE4-8B5F-408BE5B358B3}" destId="{2FCFCDA2-E7B9-4C06-A26C-92A37A4C941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443461-B447-4D47-9CB4-AFC15B85B8B3}" type="doc">
      <dgm:prSet loTypeId="urn:microsoft.com/office/officeart/2008/layout/LinedList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5ABABA26-F8E9-4811-9E31-ABF242EB7340}">
      <dgm:prSet custT="1"/>
      <dgm:spPr/>
      <dgm:t>
        <a:bodyPr/>
        <a:lstStyle/>
        <a:p>
          <a:pPr algn="just" rtl="0"/>
          <a:r>
            <a:rPr lang="kk-KZ" sz="2400" dirty="0" smtClean="0">
              <a:latin typeface="Times New Roman" pitchFamily="18" charset="0"/>
              <a:cs typeface="Times New Roman" pitchFamily="18" charset="0"/>
            </a:rPr>
            <a:t>	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Oculus Rift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құрылғысының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Facebook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экожүйесіне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енуінің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алғашқы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қадамы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360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градусқа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ие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толық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ауқымды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панорамалық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видео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жасау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болады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екен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Марк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логикалық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сызбаның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көмегімен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баспасөз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мәжілісіне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келген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тілшілерге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адамның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әлеуметтік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желідегі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сезімін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жеткізу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эволюциясын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көрсетті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Алдымен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мәтіндік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сосын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фото мен видео, ал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соңында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виртуалды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шындықтың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көмегімен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адамның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сезімі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онлайн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платформада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беріледі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екен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Марк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Цукербергтің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айтуынша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сіз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үйіңізде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отырып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кез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келген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жерді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виртуалды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тамашалай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аласыз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сосын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өз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сезімдеріңізбен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бөлісе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аласыз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</a:t>
          </a:r>
          <a:br>
            <a:rPr lang="ru-RU" sz="24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24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	Ал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виртуалды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шындықтың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жаңалықтар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легімен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News Feed)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біріктірілуі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екінші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маңызды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қадам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болмақ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Себебі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кез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келген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фейсбук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қолданушысы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Oculus Rift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гарнитурасының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көмегімен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жаңалықтың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орын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алған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жеріне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бара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алады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Сондай-ақ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жазылған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видеоны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Facebook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желісіндегі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парақшасына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жариялай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алады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Компания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қызметкерлері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оған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арнайы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бағдарламалық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қамту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дайындайды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екен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</a:t>
          </a:r>
          <a:br>
            <a:rPr lang="ru-RU" sz="2400" dirty="0" smtClean="0">
              <a:latin typeface="Times New Roman" pitchFamily="18" charset="0"/>
              <a:cs typeface="Times New Roman" pitchFamily="18" charset="0"/>
            </a:rPr>
          </a:b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/>
          </a:r>
          <a:br>
            <a:rPr lang="ru-RU" sz="2400" dirty="0" smtClean="0">
              <a:latin typeface="Times New Roman" pitchFamily="18" charset="0"/>
              <a:cs typeface="Times New Roman" pitchFamily="18" charset="0"/>
            </a:rPr>
          </a:b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25B145EE-D3BD-4D9B-BAC7-D702D0DB471C}" type="parTrans" cxnId="{426E544F-D9ED-418C-AEBC-F46A9A7D2C69}">
      <dgm:prSet/>
      <dgm:spPr/>
      <dgm:t>
        <a:bodyPr/>
        <a:lstStyle/>
        <a:p>
          <a:endParaRPr lang="ru-RU"/>
        </a:p>
      </dgm:t>
    </dgm:pt>
    <dgm:pt modelId="{600DE350-113E-42E7-BE19-38DA357ADD56}" type="sibTrans" cxnId="{426E544F-D9ED-418C-AEBC-F46A9A7D2C69}">
      <dgm:prSet/>
      <dgm:spPr/>
      <dgm:t>
        <a:bodyPr/>
        <a:lstStyle/>
        <a:p>
          <a:endParaRPr lang="ru-RU"/>
        </a:p>
      </dgm:t>
    </dgm:pt>
    <dgm:pt modelId="{BD730D71-4401-4973-B7EA-426A604564E5}" type="pres">
      <dgm:prSet presAssocID="{BB443461-B447-4D47-9CB4-AFC15B85B8B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28555B7-5F48-4E2D-96A3-C290F2F994B2}" type="pres">
      <dgm:prSet presAssocID="{5ABABA26-F8E9-4811-9E31-ABF242EB7340}" presName="thickLine" presStyleLbl="alignNode1" presStyleIdx="0" presStyleCnt="1"/>
      <dgm:spPr/>
    </dgm:pt>
    <dgm:pt modelId="{7DE03DC5-10DE-4E14-BB2D-AD800E22238F}" type="pres">
      <dgm:prSet presAssocID="{5ABABA26-F8E9-4811-9E31-ABF242EB7340}" presName="horz1" presStyleCnt="0"/>
      <dgm:spPr/>
    </dgm:pt>
    <dgm:pt modelId="{D8C1AEA5-72BF-4FF2-828F-0628E5A92C29}" type="pres">
      <dgm:prSet presAssocID="{5ABABA26-F8E9-4811-9E31-ABF242EB7340}" presName="tx1" presStyleLbl="revTx" presStyleIdx="0" presStyleCnt="1"/>
      <dgm:spPr/>
      <dgm:t>
        <a:bodyPr/>
        <a:lstStyle/>
        <a:p>
          <a:endParaRPr lang="ru-RU"/>
        </a:p>
      </dgm:t>
    </dgm:pt>
    <dgm:pt modelId="{EE8116A6-7EDA-4FB8-BCD6-7C6F8235F2E1}" type="pres">
      <dgm:prSet presAssocID="{5ABABA26-F8E9-4811-9E31-ABF242EB7340}" presName="vert1" presStyleCnt="0"/>
      <dgm:spPr/>
    </dgm:pt>
  </dgm:ptLst>
  <dgm:cxnLst>
    <dgm:cxn modelId="{426E544F-D9ED-418C-AEBC-F46A9A7D2C69}" srcId="{BB443461-B447-4D47-9CB4-AFC15B85B8B3}" destId="{5ABABA26-F8E9-4811-9E31-ABF242EB7340}" srcOrd="0" destOrd="0" parTransId="{25B145EE-D3BD-4D9B-BAC7-D702D0DB471C}" sibTransId="{600DE350-113E-42E7-BE19-38DA357ADD56}"/>
    <dgm:cxn modelId="{E00100AE-8CC7-48CA-937C-B3E92DEC62AF}" type="presOf" srcId="{BB443461-B447-4D47-9CB4-AFC15B85B8B3}" destId="{BD730D71-4401-4973-B7EA-426A604564E5}" srcOrd="0" destOrd="0" presId="urn:microsoft.com/office/officeart/2008/layout/LinedList"/>
    <dgm:cxn modelId="{096EE45E-979B-4675-B5C5-2A75A7D19811}" type="presOf" srcId="{5ABABA26-F8E9-4811-9E31-ABF242EB7340}" destId="{D8C1AEA5-72BF-4FF2-828F-0628E5A92C29}" srcOrd="0" destOrd="0" presId="urn:microsoft.com/office/officeart/2008/layout/LinedList"/>
    <dgm:cxn modelId="{6000B293-96F5-4D0C-965C-27C62487EAB0}" type="presParOf" srcId="{BD730D71-4401-4973-B7EA-426A604564E5}" destId="{028555B7-5F48-4E2D-96A3-C290F2F994B2}" srcOrd="0" destOrd="0" presId="urn:microsoft.com/office/officeart/2008/layout/LinedList"/>
    <dgm:cxn modelId="{49ACD21C-CE8D-4DC7-AA95-48FA151D871A}" type="presParOf" srcId="{BD730D71-4401-4973-B7EA-426A604564E5}" destId="{7DE03DC5-10DE-4E14-BB2D-AD800E22238F}" srcOrd="1" destOrd="0" presId="urn:microsoft.com/office/officeart/2008/layout/LinedList"/>
    <dgm:cxn modelId="{CC9C6633-59A9-4AB8-943E-45CA6F9DC3F0}" type="presParOf" srcId="{7DE03DC5-10DE-4E14-BB2D-AD800E22238F}" destId="{D8C1AEA5-72BF-4FF2-828F-0628E5A92C29}" srcOrd="0" destOrd="0" presId="urn:microsoft.com/office/officeart/2008/layout/LinedList"/>
    <dgm:cxn modelId="{EC9DA6C2-F758-476E-B9EF-9155CC337F20}" type="presParOf" srcId="{7DE03DC5-10DE-4E14-BB2D-AD800E22238F}" destId="{EE8116A6-7EDA-4FB8-BCD6-7C6F8235F2E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1C065-499E-4E3C-B346-B5218AB83154}">
      <dsp:nvSpPr>
        <dsp:cNvPr id="0" name=""/>
        <dsp:cNvSpPr/>
      </dsp:nvSpPr>
      <dsp:spPr>
        <a:xfrm>
          <a:off x="0" y="0"/>
          <a:ext cx="10067697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0136B3A-3D29-4B46-8EF2-75A177C030BC}">
      <dsp:nvSpPr>
        <dsp:cNvPr id="0" name=""/>
        <dsp:cNvSpPr/>
      </dsp:nvSpPr>
      <dsp:spPr>
        <a:xfrm>
          <a:off x="0" y="0"/>
          <a:ext cx="10067697" cy="3777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err="1" smtClean="0">
              <a:latin typeface="Times New Roman" pitchFamily="18" charset="0"/>
              <a:cs typeface="Times New Roman" pitchFamily="18" charset="0"/>
            </a:rPr>
            <a:t>Виртуалды</a:t>
          </a:r>
          <a:r>
            <a:rPr lang="ru-RU" sz="2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b="1" kern="1200" dirty="0" err="1" smtClean="0">
              <a:latin typeface="Times New Roman" pitchFamily="18" charset="0"/>
              <a:cs typeface="Times New Roman" pitchFamily="18" charset="0"/>
            </a:rPr>
            <a:t>шындық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 (</a:t>
          </a:r>
          <a:r>
            <a:rPr lang="ru-RU" sz="2600" u="sng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/>
            </a:rPr>
            <a:t>лат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virtus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—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ақиқат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) —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компьютерлік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техниканың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негізінде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кеңістіктік-уақыттық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континиумды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адам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тілектеріне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сай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өзгертіп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жаңа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әлемді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шындықты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—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қолдан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жасалған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құрылымды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қалыптастыру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нәтижесі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Виртуалды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шындық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сөздің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тар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мағынасында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i="1" kern="1200" dirty="0" smtClean="0">
              <a:latin typeface="Times New Roman" pitchFamily="18" charset="0"/>
              <a:cs typeface="Times New Roman" pitchFamily="18" charset="0"/>
            </a:rPr>
            <a:t>«</a:t>
          </a:r>
          <a:r>
            <a:rPr lang="ru-RU" sz="2600" i="1" kern="1200" dirty="0" err="1" smtClean="0">
              <a:latin typeface="Times New Roman" pitchFamily="18" charset="0"/>
              <a:cs typeface="Times New Roman" pitchFamily="18" charset="0"/>
            </a:rPr>
            <a:t>электронды</a:t>
          </a:r>
          <a:r>
            <a:rPr lang="ru-RU" sz="2600" i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i="1" kern="1200" dirty="0" err="1" smtClean="0">
              <a:latin typeface="Times New Roman" pitchFamily="18" charset="0"/>
              <a:cs typeface="Times New Roman" pitchFamily="18" charset="0"/>
            </a:rPr>
            <a:t>көзәйнек</a:t>
          </a:r>
          <a:r>
            <a:rPr lang="ru-RU" sz="2600" i="1" kern="1200" dirty="0" smtClean="0">
              <a:latin typeface="Times New Roman" pitchFamily="18" charset="0"/>
              <a:cs typeface="Times New Roman" pitchFamily="18" charset="0"/>
            </a:rPr>
            <a:t>»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киіп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алғаннан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кейін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пайда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болатын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ойындық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немесе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техникалық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қажетті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жасанды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шындыққа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жатады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.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Бұл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жағдайда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сана компьютер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құрастырған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мүмкін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әлемге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енеді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онда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виртуалды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түрде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көріне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сезіне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әрекет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ете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600" kern="1200" dirty="0" err="1" smtClean="0">
              <a:latin typeface="Times New Roman" pitchFamily="18" charset="0"/>
              <a:cs typeface="Times New Roman" pitchFamily="18" charset="0"/>
            </a:rPr>
            <a:t>алады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10067697" cy="37776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E830A0-5391-41D4-91ED-5855D67F14A3}">
      <dsp:nvSpPr>
        <dsp:cNvPr id="0" name=""/>
        <dsp:cNvSpPr/>
      </dsp:nvSpPr>
      <dsp:spPr>
        <a:xfrm>
          <a:off x="0" y="0"/>
          <a:ext cx="555897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38678A-E813-4AA2-8EF2-48583BBC8E90}">
      <dsp:nvSpPr>
        <dsp:cNvPr id="0" name=""/>
        <dsp:cNvSpPr/>
      </dsp:nvSpPr>
      <dsp:spPr>
        <a:xfrm>
          <a:off x="0" y="0"/>
          <a:ext cx="5558973" cy="3055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i="1" kern="1200" smtClean="0"/>
            <a:t>Жасанды шындық </a:t>
          </a:r>
          <a:r>
            <a:rPr lang="kk-KZ" sz="2800" kern="1200" smtClean="0"/>
            <a:t>немесе </a:t>
          </a:r>
          <a:r>
            <a:rPr lang="kk-KZ" sz="2800" i="1" kern="1200" smtClean="0"/>
            <a:t>виртуалды шындық </a:t>
          </a:r>
          <a:r>
            <a:rPr lang="kk-KZ" sz="2800" kern="1200" smtClean="0"/>
            <a:t>түсінігін алғаш рет 1960 жылдардың соңында </a:t>
          </a:r>
          <a:r>
            <a:rPr lang="kk-KZ" sz="2800" b="1" kern="1200" smtClean="0"/>
            <a:t>Майрон Крюгер </a:t>
          </a:r>
          <a:r>
            <a:rPr lang="kk-KZ" sz="2800" kern="1200" smtClean="0"/>
            <a:t>енгізген. </a:t>
          </a:r>
          <a:endParaRPr lang="ru-RU" sz="2800" kern="1200"/>
        </a:p>
      </dsp:txBody>
      <dsp:txXfrm>
        <a:off x="0" y="0"/>
        <a:ext cx="5558973" cy="3055257"/>
      </dsp:txXfrm>
    </dsp:sp>
    <dsp:sp modelId="{84607FEC-2EC7-490F-ADE4-C5EF57FA10E6}">
      <dsp:nvSpPr>
        <dsp:cNvPr id="0" name=""/>
        <dsp:cNvSpPr/>
      </dsp:nvSpPr>
      <dsp:spPr>
        <a:xfrm>
          <a:off x="0" y="3055257"/>
          <a:ext cx="5558973" cy="0"/>
        </a:xfrm>
        <a:prstGeom prst="line">
          <a:avLst/>
        </a:prstGeom>
        <a:gradFill rotWithShape="0">
          <a:gsLst>
            <a:gs pos="0">
              <a:schemeClr val="accent3">
                <a:hueOff val="3310247"/>
                <a:satOff val="-621"/>
                <a:lumOff val="16667"/>
                <a:alphaOff val="0"/>
                <a:tint val="96000"/>
                <a:lumMod val="104000"/>
              </a:schemeClr>
            </a:gs>
            <a:gs pos="100000">
              <a:schemeClr val="accent3">
                <a:hueOff val="3310247"/>
                <a:satOff val="-621"/>
                <a:lumOff val="16667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3310247"/>
              <a:satOff val="-621"/>
              <a:lumOff val="16667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BEFCAE-B8C9-4DAD-91D7-ECBE3C23F618}">
      <dsp:nvSpPr>
        <dsp:cNvPr id="0" name=""/>
        <dsp:cNvSpPr/>
      </dsp:nvSpPr>
      <dsp:spPr>
        <a:xfrm>
          <a:off x="0" y="3055257"/>
          <a:ext cx="5558973" cy="3055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smtClean="0"/>
            <a:t>1962 жылы </a:t>
          </a:r>
          <a:r>
            <a:rPr lang="kk-KZ" sz="2800" b="1" kern="1200" smtClean="0"/>
            <a:t>Мортон Хейлиг </a:t>
          </a:r>
          <a:r>
            <a:rPr lang="kk-KZ" sz="2800" b="1" i="1" kern="1200" smtClean="0"/>
            <a:t>«Sensorama» </a:t>
          </a:r>
          <a:r>
            <a:rPr lang="kk-KZ" sz="2800" kern="1200" smtClean="0"/>
            <a:t>атты мультисенсорлы симулятор прототипін таныстырды,бұл ең бірінші виртуалды шындық жүйесі болып саналады.</a:t>
          </a:r>
          <a:endParaRPr lang="ru-RU" sz="2800" kern="1200"/>
        </a:p>
      </dsp:txBody>
      <dsp:txXfrm>
        <a:off x="0" y="3055257"/>
        <a:ext cx="5558973" cy="30552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8515C-C000-4EE7-92D5-7A2B46335227}">
      <dsp:nvSpPr>
        <dsp:cNvPr id="0" name=""/>
        <dsp:cNvSpPr/>
      </dsp:nvSpPr>
      <dsp:spPr>
        <a:xfrm>
          <a:off x="0" y="0"/>
          <a:ext cx="542834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FC0685-9DE7-4D5E-92D5-B2EFF38377AC}">
      <dsp:nvSpPr>
        <dsp:cNvPr id="0" name=""/>
        <dsp:cNvSpPr/>
      </dsp:nvSpPr>
      <dsp:spPr>
        <a:xfrm>
          <a:off x="0" y="0"/>
          <a:ext cx="5428343" cy="3777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smtClean="0"/>
            <a:t>1967 жылы </a:t>
          </a:r>
          <a:r>
            <a:rPr lang="kk-KZ" sz="2800" b="1" kern="1200" smtClean="0"/>
            <a:t>Айвен Сазерленд </a:t>
          </a:r>
          <a:r>
            <a:rPr lang="kk-KZ" sz="2800" kern="1200" smtClean="0"/>
            <a:t>компьютердің көмегімен генерацияланатын ең алғаш шлемді құрастырған. Сазерланд шлемі көмегімен бас қозғалысына сәйкес суреттердің көрсетілуі өзгеріп отыратын (обратная зрительная связь).</a:t>
          </a:r>
          <a:endParaRPr lang="ru-RU" sz="2800" kern="1200"/>
        </a:p>
      </dsp:txBody>
      <dsp:txXfrm>
        <a:off x="0" y="0"/>
        <a:ext cx="5428343" cy="37776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872F71-E781-4E17-AABB-B02EB73CA583}">
      <dsp:nvSpPr>
        <dsp:cNvPr id="0" name=""/>
        <dsp:cNvSpPr/>
      </dsp:nvSpPr>
      <dsp:spPr>
        <a:xfrm>
          <a:off x="0" y="0"/>
          <a:ext cx="9791474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1877105-1D1B-41D8-92C5-B0AE021E9D55}">
      <dsp:nvSpPr>
        <dsp:cNvPr id="0" name=""/>
        <dsp:cNvSpPr/>
      </dsp:nvSpPr>
      <dsp:spPr>
        <a:xfrm>
          <a:off x="0" y="0"/>
          <a:ext cx="9791474" cy="3777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lvl="0" algn="just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kern="1200" dirty="0" smtClean="0">
              <a:latin typeface="Times New Roman" pitchFamily="18" charset="0"/>
              <a:cs typeface="Times New Roman" pitchFamily="18" charset="0"/>
            </a:rPr>
            <a:t>Қазіргі уақытта технология, виртуалды шындық адам қызметінің әр түрлі салаларында кеңінен қолданылады: жобалау мен дизайнда, пайдалы қазбаларды өндіру, әскери технологияларда, құрылыста, тренажерларда, маркетинг және жарнама, ойын-сауық индустриясында және т. б. 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9791474" cy="37776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DADAD-288D-4C49-AB97-A5C348216630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6678F-0E75-4EDD-B57D-B3A2E35F83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236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678F-0E75-4EDD-B57D-B3A2E35F837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471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678F-0E75-4EDD-B57D-B3A2E35F837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149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678F-0E75-4EDD-B57D-B3A2E35F837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821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678F-0E75-4EDD-B57D-B3A2E35F837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306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678F-0E75-4EDD-B57D-B3A2E35F837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259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678F-0E75-4EDD-B57D-B3A2E35F837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106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678F-0E75-4EDD-B57D-B3A2E35F837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36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678F-0E75-4EDD-B57D-B3A2E35F837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182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678F-0E75-4EDD-B57D-B3A2E35F837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273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678F-0E75-4EDD-B57D-B3A2E35F837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432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678F-0E75-4EDD-B57D-B3A2E35F837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223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678F-0E75-4EDD-B57D-B3A2E35F837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204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94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25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41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64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03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28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04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0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42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20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660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0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112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4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16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53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6E4ED-9135-45C5-93C5-249266DD702C}" type="datetimeFigureOut">
              <a:rPr lang="ru-RU" smtClean="0"/>
              <a:t>15.05.2019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BC219DC-88FE-418F-9F17-2A09E27A17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76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gime.org/saba-peni-sauat-ashu-tairibi-bb-dibisi-men-erpi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6182" y="1754747"/>
            <a:ext cx="8915399" cy="226278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kk-KZ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иртуалды шындық ұғымы</a:t>
            </a:r>
            <a:endParaRPr lang="ru-RU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25698" y="72043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ҚАСПАН ОРТА МЕКТЕБІ МЕКТЕПКЕ ДЕЙІНГІ ШАҒЫН ОРТАЛЫҒЫ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2640729" y="4017528"/>
            <a:ext cx="8896847" cy="2141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2" pitchFamily="18" charset="2"/>
              <a:buChar char="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kk-KZ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Информатика пәнінің мұғалімі: </a:t>
            </a:r>
            <a:endParaRPr lang="kk-KZ"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kk-KZ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Жаркинова </a:t>
            </a:r>
            <a:r>
              <a:rPr lang="kk-KZ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Ж.Д.</a:t>
            </a:r>
          </a:p>
          <a:p>
            <a:pPr marL="0" indent="0" algn="r">
              <a:buNone/>
            </a:pPr>
            <a:endParaRPr lang="kk-KZ"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93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07435" y="4005064"/>
            <a:ext cx="9956800" cy="1836812"/>
          </a:xfrm>
        </p:spPr>
        <p:txBody>
          <a:bodyPr>
            <a:normAutofit/>
          </a:bodyPr>
          <a:lstStyle/>
          <a:p>
            <a:pPr marL="365760" lvl="1" indent="0" algn="just">
              <a:buNone/>
            </a:pPr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Виртуальды</a:t>
            </a:r>
            <a:r>
              <a:rPr lang="ru-RU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– 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онлайн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Интернет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ұғымына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жиі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қолданылатын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термин.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қиялғажайыпта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қолданылатын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шынайылықты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сездіретін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жасанды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бұлдыр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әлем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Әдетте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виртуальдық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i="1" dirty="0" err="1">
                <a:latin typeface="Times New Roman" pitchFamily="18" charset="0"/>
                <a:cs typeface="Times New Roman" pitchFamily="18" charset="0"/>
              </a:rPr>
              <a:t>шындық</a:t>
            </a:r>
            <a:r>
              <a:rPr lang="ru-RU" sz="2600" i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тіркесінде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пайдаланылады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  <p:pic>
        <p:nvPicPr>
          <p:cNvPr id="3076" name="Picture 4" descr="Image result for виртуальная реальнос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595" y="260648"/>
            <a:ext cx="6816757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38522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248992"/>
              </p:ext>
            </p:extLst>
          </p:nvPr>
        </p:nvGraphicFramePr>
        <p:xfrm>
          <a:off x="1640114" y="3309257"/>
          <a:ext cx="10067698" cy="3777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Картинки по запросу виртуальная реальность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486" y="114126"/>
            <a:ext cx="4762500" cy="29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16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5185" y="1103087"/>
            <a:ext cx="9985161" cy="37776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Виртуалды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шындық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жүйелері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адамның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ортамен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қарым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қатынасын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қолданушы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компьютердің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жадысындағы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ортадағы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нысанды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қолымен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ұстай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әрекетті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датчиктері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қолбақ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киіп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экранда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бейнеленген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затты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аударуға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қарастыруға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Қолданушы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киім-кешекпен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қолбақпен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көзілдірікпен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көзілдірік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мониторлары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аспаптармен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етіліп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виртуалды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кеңістікке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қадам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баса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70788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403" y="692696"/>
            <a:ext cx="99568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Виртуалды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шындық</a:t>
            </a:r>
            <a:endParaRPr lang="ru-RU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91726673"/>
              </p:ext>
            </p:extLst>
          </p:nvPr>
        </p:nvGraphicFramePr>
        <p:xfrm>
          <a:off x="663383" y="1700808"/>
          <a:ext cx="4128459" cy="3427320"/>
        </p:xfrm>
        <a:graphic>
          <a:graphicData uri="http://schemas.openxmlformats.org/drawingml/2006/table">
            <a:tbl>
              <a:tblPr/>
              <a:tblGrid>
                <a:gridCol w="4128459"/>
              </a:tblGrid>
              <a:tr h="1192332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lang="ru-RU" sz="20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Виртуалды</a:t>
                      </a:r>
                      <a:r>
                        <a:rPr lang="ru-RU" sz="20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шындық</a:t>
                      </a: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r>
                        <a:rPr lang="ru-RU" sz="20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"/>
                        </a:rPr>
                        <a:t>бұл</a:t>
                      </a:r>
                      <a:r>
                        <a:rPr lang="ru-RU" sz="20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"/>
                        </a:rPr>
                        <a:t> </a:t>
                      </a:r>
                      <a:r>
                        <a:rPr lang="ru-RU" sz="20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"/>
                        </a:rPr>
                        <a:t>дыбыстық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көзге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көрнекті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тактильді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т.б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ақпарат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түрлерін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бейнелейтін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қолданушының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көлемді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виртуалды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кеңістікке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енуін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реалды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уақытта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бұл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кеңістіктің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нысандарына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қатысты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қолданушының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жылжуына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жағдай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жасайтын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мультимедиалық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құралдар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 </a:t>
                      </a:r>
                    </a:p>
                  </a:txBody>
                  <a:tcPr marL="99361" marR="99361" marT="37260" marB="372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http://kvedomosti.com/uploads/posts/2017-03/ochki-dopolnennoy-realnosti-osnastili-displeem-svetovogo-polya_1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1" t="6552" r="6577" b="9212"/>
          <a:stretch/>
        </p:blipFill>
        <p:spPr bwMode="auto">
          <a:xfrm>
            <a:off x="4943872" y="1700808"/>
            <a:ext cx="6720747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82097307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40328" y="1052736"/>
            <a:ext cx="4992555" cy="5184576"/>
          </a:xfrm>
        </p:spPr>
        <p:txBody>
          <a:bodyPr>
            <a:normAutofit/>
          </a:bodyPr>
          <a:lstStyle/>
          <a:p>
            <a:pPr algn="ctr"/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Виртуальдық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шындық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Виртуальная реальность)</a:t>
            </a:r>
            <a:r>
              <a:rPr lang="ru-RU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жататын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микро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макроәлемдерде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процесстер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шынайы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әлемдегі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процесстер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аудиобейнежүйе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жасайтын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алушының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қиялындағы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әлем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Виртуальдық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шындық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Виртуальная реальность)–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өзекті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оқиғалы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уақыттың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сәтінде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шынайы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саналатын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болмыстың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қатпары</a:t>
            </a:r>
            <a:r>
              <a:rPr lang="ru-RU" dirty="0"/>
              <a:t>. </a:t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http://diplom-it.ru/wa-data/public/photos/29/01/129/129.5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719" y="1052736"/>
            <a:ext cx="5686900" cy="39604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25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8580716"/>
              </p:ext>
            </p:extLst>
          </p:nvPr>
        </p:nvGraphicFramePr>
        <p:xfrm>
          <a:off x="5849256" y="747485"/>
          <a:ext cx="5558973" cy="6110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089" y="1221467"/>
            <a:ext cx="4486275" cy="516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2199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1318313"/>
              </p:ext>
            </p:extLst>
          </p:nvPr>
        </p:nvGraphicFramePr>
        <p:xfrm>
          <a:off x="6371771" y="1779082"/>
          <a:ext cx="5428343" cy="3777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314" y="739044"/>
            <a:ext cx="4372882" cy="579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59373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258192"/>
              </p:ext>
            </p:extLst>
          </p:nvPr>
        </p:nvGraphicFramePr>
        <p:xfrm>
          <a:off x="1761897" y="491357"/>
          <a:ext cx="9791474" cy="3777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343" y="3163939"/>
            <a:ext cx="4758984" cy="356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939285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463" y="812795"/>
            <a:ext cx="1105466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Цукерберг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"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Oculus Rift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болашақта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компьютердің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орнына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қолданылатын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болады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br>
              <a:rPr lang="ru-RU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6" name="Picture 6" descr="Марк Цукерберг: 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009" y="2093685"/>
            <a:ext cx="7693142" cy="4325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5622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958156854"/>
              </p:ext>
            </p:extLst>
          </p:nvPr>
        </p:nvGraphicFramePr>
        <p:xfrm>
          <a:off x="729179" y="1394454"/>
          <a:ext cx="11205029" cy="3777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413772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0649" y="2723366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kk-KZ" sz="5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Назарларыңызға рахмет!</a:t>
            </a:r>
            <a:endParaRPr lang="ru-RU" sz="5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63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LAYERS_CUSTOMIZATION" val="UEsDBBQAAgAIADu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BAgAAFAACAAgAO5RXRyO0Tvv7AgAAsAgAABQAAAAAAAAAAQAAAAAAAAAAAHVuaXZlcnNhbC9wbGF5ZXIueG1sUEsFBgAAAAABAAEAQgAAAC0DAAAAAA=="/>
  <p:tag name="ISPRING_PRESENTATION_TITLE" val="Виртуалды шындық ұғымы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126</TotalTime>
  <Words>153</Words>
  <Application>Microsoft Office PowerPoint</Application>
  <PresentationFormat>Произвольный</PresentationFormat>
  <Paragraphs>30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Легкий дым</vt:lpstr>
      <vt:lpstr>Виртуалды шындық ұғымы</vt:lpstr>
      <vt:lpstr>Презентация PowerPoint</vt:lpstr>
      <vt:lpstr>Презентация PowerPoint</vt:lpstr>
      <vt:lpstr>Презентация PowerPoint</vt:lpstr>
      <vt:lpstr>Виртуалды шындық</vt:lpstr>
      <vt:lpstr>Презентация PowerPoint</vt:lpstr>
      <vt:lpstr>Презентация PowerPoint</vt:lpstr>
      <vt:lpstr>Презентация PowerPoint</vt:lpstr>
      <vt:lpstr>Презентация PowerPoint</vt:lpstr>
      <vt:lpstr>Марк Цукерберг: "Oculus Rift болашақта компьютердің орнына қолданылатын болады"  </vt:lpstr>
      <vt:lpstr>Презентация PowerPoint</vt:lpstr>
      <vt:lpstr>Назарларыңызға рахмет!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Виртуалды шындық ұғымы</dc:title>
  <dc:creator>Пользователь</dc:creator>
  <cp:lastModifiedBy>Нурсултан</cp:lastModifiedBy>
  <cp:revision>13</cp:revision>
  <dcterms:created xsi:type="dcterms:W3CDTF">2017-09-20T15:33:06Z</dcterms:created>
  <dcterms:modified xsi:type="dcterms:W3CDTF">2019-05-14T18:47:52Z</dcterms:modified>
</cp:coreProperties>
</file>