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12/17/2018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12/17/2018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12/17/2018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12/17/2018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12/17/2018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12/17/2018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12/17/2018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12/17/2018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12/17/2018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12/17/2018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12/17/2018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12/17/2018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12/17/2018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5C603E-40CD-444C-A57E-8548BA2B62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3200" b="1" dirty="0"/>
              <a:t>ОСОБЕННОСТИ РАЗВИТИЯ МОТОРИКИ У ДЕТЕЙ С ЦЕРЕБРАЛЬНЫМ ПАРАЛИЧЕМ</a:t>
            </a:r>
            <a:endParaRPr lang="ru-RU" sz="32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A81B676-4538-4F17-8B9A-167B62A616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2225125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магистрант 2 курса 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b="1" dirty="0"/>
              <a:t>Корчмарь Елена Валерьевна</a:t>
            </a:r>
            <a:endParaRPr lang="ru-RU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Заочной формы обучения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Факультета: «Психолого-педагогического и специального образования»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Группа № 262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направление: 44.04.03 «Специальное (дефектологическое) образование»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профиль: «Специальная психология»</a:t>
            </a:r>
          </a:p>
        </p:txBody>
      </p:sp>
    </p:spTree>
    <p:extLst>
      <p:ext uri="{BB962C8B-B14F-4D97-AF65-F5344CB8AC3E}">
        <p14:creationId xmlns:p14="http://schemas.microsoft.com/office/powerpoint/2010/main" val="651733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378748-E136-48FC-B60D-B89BC9427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Определение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E9FEF3-3204-4163-A3E4-285B1486A8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787" y="2664419"/>
            <a:ext cx="6334627" cy="3599316"/>
          </a:xfrm>
        </p:spPr>
        <p:txBody>
          <a:bodyPr/>
          <a:lstStyle/>
          <a:p>
            <a:pPr algn="just"/>
            <a:r>
              <a:rPr lang="ru-RU" dirty="0"/>
              <a:t>Детский церебральный паралич (ДЦП) -  заболевание центральной нервной системы при ведущем поражении двигательных зон и двигательных проводящих путей головного мозга. </a:t>
            </a:r>
          </a:p>
          <a:p>
            <a:pPr algn="just"/>
            <a:r>
              <a:rPr lang="ru-RU" dirty="0"/>
              <a:t>Опорно-двигательный аппарат (ОДА) – это сочетание костей, мышц, сосудов и нервов.</a:t>
            </a:r>
          </a:p>
        </p:txBody>
      </p:sp>
      <p:pic>
        <p:nvPicPr>
          <p:cNvPr id="1026" name="Picture 2" descr="http://medoperacii.ru/wp-content/uploads/2017/12/dcp.jpg">
            <a:extLst>
              <a:ext uri="{FF2B5EF4-FFF2-40B4-BE49-F238E27FC236}">
                <a16:creationId xmlns:a16="http://schemas.microsoft.com/office/drawing/2014/main" id="{CDB029D8-5C8B-4521-B899-987404E96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907" y="2881652"/>
            <a:ext cx="4465590" cy="2509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7242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3C5434D-5F8E-424B-894A-43510E5F97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10961219" cy="3599316"/>
          </a:xfrm>
        </p:spPr>
        <p:txBody>
          <a:bodyPr/>
          <a:lstStyle/>
          <a:p>
            <a:pPr algn="just"/>
            <a:r>
              <a:rPr lang="ru-RU" b="1" dirty="0"/>
              <a:t>Мелкая моторика</a:t>
            </a:r>
            <a:r>
              <a:rPr lang="ru-RU" dirty="0"/>
              <a:t> - совокупность скоординированных действий человека, направленных на выполнение точных мелких движений кистями и пальцами рук и ног.</a:t>
            </a:r>
          </a:p>
          <a:p>
            <a:pPr algn="just"/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F45E6E0-3853-4D08-9295-DD7DC3146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</p:spPr>
        <p:txBody>
          <a:bodyPr/>
          <a:lstStyle/>
          <a:p>
            <a:r>
              <a:rPr lang="ru-RU" dirty="0"/>
              <a:t>Определение</a:t>
            </a:r>
          </a:p>
        </p:txBody>
      </p:sp>
      <p:pic>
        <p:nvPicPr>
          <p:cNvPr id="2050" name="Picture 2" descr="https://slovami.net/wp-content/uploads/2018/02/image1-978x650.jpg">
            <a:extLst>
              <a:ext uri="{FF2B5EF4-FFF2-40B4-BE49-F238E27FC236}">
                <a16:creationId xmlns:a16="http://schemas.microsoft.com/office/drawing/2014/main" id="{C5AF5063-70A8-4228-974A-E5492B116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275" y="3534823"/>
            <a:ext cx="4498501" cy="298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childdevelop.ru/doc/images/news/11/1131/shnurovka2_i.jpg">
            <a:extLst>
              <a:ext uri="{FF2B5EF4-FFF2-40B4-BE49-F238E27FC236}">
                <a16:creationId xmlns:a16="http://schemas.microsoft.com/office/drawing/2014/main" id="{C5EB65A3-21C6-45C1-BF79-788480CFF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279" y="3554938"/>
            <a:ext cx="4513921" cy="2969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3983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DCD9E7-9C7C-4D74-B9A2-B5B94237A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Факторы, связанные со спецификой заболевания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447140-B1CD-46AA-9BA6-4A611F23DE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2336873"/>
            <a:ext cx="6580288" cy="359931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1. Нарушение мышечного тонуса (по типу </a:t>
            </a:r>
            <a:r>
              <a:rPr lang="ru-RU" dirty="0" err="1"/>
              <a:t>спастичности</a:t>
            </a:r>
            <a:r>
              <a:rPr lang="ru-RU" dirty="0"/>
              <a:t>, ригидности, гипотонии, дистонии). Любой двигательный акт сопровождается мышечный тонус. Часто наблюдается повышение мышечного тонуса - </a:t>
            </a:r>
            <a:r>
              <a:rPr lang="ru-RU" dirty="0" err="1"/>
              <a:t>спастичность</a:t>
            </a:r>
            <a:r>
              <a:rPr lang="ru-RU" dirty="0"/>
              <a:t>, когда мышцы напряжены (характерно нарастание мышечного тонуса при попытках произвести то или иное движение, особенно при вертикальном положении тела). </a:t>
            </a:r>
          </a:p>
          <a:p>
            <a:pPr algn="just"/>
            <a:endParaRPr lang="ru-RU" dirty="0"/>
          </a:p>
        </p:txBody>
      </p:sp>
      <p:pic>
        <p:nvPicPr>
          <p:cNvPr id="3074" name="Picture 2" descr="https://pbs.twimg.com/media/DnrQuRiXcAAMvDT.jpg">
            <a:extLst>
              <a:ext uri="{FF2B5EF4-FFF2-40B4-BE49-F238E27FC236}">
                <a16:creationId xmlns:a16="http://schemas.microsoft.com/office/drawing/2014/main" id="{F1050D3C-9670-4382-B2C9-4BD900654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088" y="2367580"/>
            <a:ext cx="4375811" cy="2918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9269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4651FD-1AF1-4E7B-B956-7266FEA0B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ФАКТОРЫ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95E9BD-77BA-44EC-8022-C160367A90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2336873"/>
            <a:ext cx="6894186" cy="3599316"/>
          </a:xfrm>
        </p:spPr>
        <p:txBody>
          <a:bodyPr/>
          <a:lstStyle/>
          <a:p>
            <a:pPr algn="just"/>
            <a:r>
              <a:rPr lang="ru-RU" dirty="0"/>
              <a:t>2. Ограничение или невозможность произвольных движений (парезы и параличи). В зависимости от тяжести поражения мозга может наблюдаться полное или частичное отсутствие тех или иных движений. Полное отсутствие произвольных движений, обусловленное поражением двигательных зон </a:t>
            </a:r>
            <a:r>
              <a:rPr lang="ru-RU" dirty="0" err="1"/>
              <a:t>коры</a:t>
            </a:r>
            <a:r>
              <a:rPr lang="ru-RU" dirty="0"/>
              <a:t> головного мозга и проводящих двигательных путей, называется центральным параличом </a:t>
            </a:r>
          </a:p>
        </p:txBody>
      </p:sp>
      <p:pic>
        <p:nvPicPr>
          <p:cNvPr id="4098" name="Picture 2" descr="http://howmart.ru/upload/product/original/0f/26/570049.jpg">
            <a:extLst>
              <a:ext uri="{FF2B5EF4-FFF2-40B4-BE49-F238E27FC236}">
                <a16:creationId xmlns:a16="http://schemas.microsoft.com/office/drawing/2014/main" id="{2951E1E1-FFF0-4044-A696-2CF9BA3A1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928" y="2737446"/>
            <a:ext cx="4197254" cy="2798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574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7CBA59-005D-4168-ACAE-5252456BB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ФАКТОРЫ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D98A16-14AF-4F57-8852-0FF44D730F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2336873"/>
            <a:ext cx="5802366" cy="3599316"/>
          </a:xfrm>
        </p:spPr>
        <p:txBody>
          <a:bodyPr/>
          <a:lstStyle/>
          <a:p>
            <a:pPr algn="just"/>
            <a:r>
              <a:rPr lang="ru-RU" dirty="0"/>
              <a:t>З. Наличие насильственных движений характерны для многих форм ДЦП. Они могут проявляться в виде гиперкинезов (непроизвольных насильственных движений, обусловленных переменным тонусом мышц, с наличием неестественных поз) и тремора (дрожание пальцев рук и языка). </a:t>
            </a:r>
          </a:p>
        </p:txBody>
      </p:sp>
      <p:pic>
        <p:nvPicPr>
          <p:cNvPr id="5122" name="Picture 2" descr="https://osteokeen.ru/wp-content/uploads/2017/11/dcp-u-detei.jpg">
            <a:extLst>
              <a:ext uri="{FF2B5EF4-FFF2-40B4-BE49-F238E27FC236}">
                <a16:creationId xmlns:a16="http://schemas.microsoft.com/office/drawing/2014/main" id="{F56F00CC-3388-4693-8D4B-BC5BD9670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1994" y="2439538"/>
            <a:ext cx="5040573" cy="2835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58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B02B7F-2917-43DA-906B-98FEDC87A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ФАКТОРЫ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84E765-6BE3-4BCD-B18D-5C5373C56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2336873"/>
            <a:ext cx="6716766" cy="3599316"/>
          </a:xfrm>
        </p:spPr>
        <p:txBody>
          <a:bodyPr/>
          <a:lstStyle/>
          <a:p>
            <a:pPr algn="just"/>
            <a:r>
              <a:rPr lang="ru-RU" dirty="0"/>
              <a:t>4. Нарушение равновесия и координации движений (атаксия). Туловищная атаксия проявляется в неустойчивости при сидении, стоянии и ходьбе. В тяжелых случаях ребенок не может сидеть или стоять без поддержки. Отмечается неустойчивость походки: дети ходят на широко расставленных ногах, пошатываясь, отклоняясь в сторону. </a:t>
            </a:r>
          </a:p>
        </p:txBody>
      </p:sp>
      <p:pic>
        <p:nvPicPr>
          <p:cNvPr id="6146" name="Picture 2" descr="https://belhope.be/sites/belhope.ru/files/20121018.jpg">
            <a:extLst>
              <a:ext uri="{FF2B5EF4-FFF2-40B4-BE49-F238E27FC236}">
                <a16:creationId xmlns:a16="http://schemas.microsoft.com/office/drawing/2014/main" id="{C1C46236-DF8E-4576-B900-870B4135A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7747" y="2609241"/>
            <a:ext cx="4435931" cy="3326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5757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05FF8E-61F2-41DF-8C77-95CC69BD2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ФАКТОРЫ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0C8375-A4A8-4467-9402-388AAA7B4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6771357" cy="3599316"/>
          </a:xfrm>
        </p:spPr>
        <p:txBody>
          <a:bodyPr/>
          <a:lstStyle/>
          <a:p>
            <a:pPr algn="just"/>
            <a:r>
              <a:rPr lang="ru-RU" dirty="0"/>
              <a:t>5. Нарушение ощущений движений (кинестезий). Развитие двигательных функций тесно связано с ощущением движений. Ощущение движений осуществляется при помощи специальных чувствительных клеток, которые дают информацию о положении конечностей и туловища в пространстве, степени сокращения мышц </a:t>
            </a:r>
          </a:p>
        </p:txBody>
      </p:sp>
      <p:pic>
        <p:nvPicPr>
          <p:cNvPr id="7170" name="Picture 2" descr="https://kuyalnik.com/wp-content/uploads/2018/08/Detskij-tserebralnyj-paralich-1024x683.jpg">
            <a:extLst>
              <a:ext uri="{FF2B5EF4-FFF2-40B4-BE49-F238E27FC236}">
                <a16:creationId xmlns:a16="http://schemas.microsoft.com/office/drawing/2014/main" id="{9219BBCE-BA2F-43EA-A2E0-7FD040E0AD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8375" y="2436781"/>
            <a:ext cx="4265272" cy="284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8001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D51D1E-EF97-4067-83FE-A9436ABA6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ФАКТОРЫ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018626-C32B-4295-AD6C-CD5C4EAC1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2336873"/>
            <a:ext cx="6129912" cy="3599316"/>
          </a:xfrm>
        </p:spPr>
        <p:txBody>
          <a:bodyPr/>
          <a:lstStyle/>
          <a:p>
            <a:pPr algn="just"/>
            <a:r>
              <a:rPr lang="ru-RU" dirty="0"/>
              <a:t>6. Недостаточное развитие цепных установочных выпрямительных рефлексов (статокинетических рефлексов). Статокинетические рефлексы обеспечивают формирование вертикального положения тела ребенка и произвольной моторики, при их недоразвитии ребенку трудно удерживать в нужном положении голову и туловище. </a:t>
            </a:r>
          </a:p>
        </p:txBody>
      </p:sp>
      <p:pic>
        <p:nvPicPr>
          <p:cNvPr id="8194" name="Picture 2" descr="http://itd0.mycdn.me/image?id=859412220195&amp;t=20&amp;plc=WEB&amp;tkn=*abcxrKi4XhgGYRHIexv63N0tdHI">
            <a:extLst>
              <a:ext uri="{FF2B5EF4-FFF2-40B4-BE49-F238E27FC236}">
                <a16:creationId xmlns:a16="http://schemas.microsoft.com/office/drawing/2014/main" id="{322F4E30-CE97-4D81-90F0-43CCCD435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696" y="2487304"/>
            <a:ext cx="4876800" cy="308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3403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FC865D-1306-4ED7-A4C1-E0BDCF89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ФАКТОРЫ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86A807-781F-4058-85FA-E49D68ABC2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2336873"/>
            <a:ext cx="6129912" cy="3599316"/>
          </a:xfrm>
        </p:spPr>
        <p:txBody>
          <a:bodyPr/>
          <a:lstStyle/>
          <a:p>
            <a:pPr algn="just"/>
            <a:r>
              <a:rPr lang="ru-RU" dirty="0"/>
              <a:t>7. </a:t>
            </a:r>
            <a:r>
              <a:rPr lang="ru-RU" dirty="0" err="1"/>
              <a:t>Синкинезии</a:t>
            </a:r>
            <a:r>
              <a:rPr lang="ru-RU" dirty="0"/>
              <a:t> - это непроизвольные </a:t>
            </a:r>
            <a:r>
              <a:rPr lang="ru-RU" dirty="0" err="1"/>
              <a:t>содружественные</a:t>
            </a:r>
            <a:r>
              <a:rPr lang="ru-RU" dirty="0"/>
              <a:t> движения, сопровождающие выполнение активных движений (например, при попытке взять предмет одной рукой происходит сгибание другой руки; ребенок не может разогнуть согнутые пальцы рук, а при выпрямлении всей руки пальцы разгибаются). </a:t>
            </a:r>
          </a:p>
          <a:p>
            <a:pPr algn="just"/>
            <a:endParaRPr lang="ru-RU" dirty="0"/>
          </a:p>
        </p:txBody>
      </p:sp>
      <p:pic>
        <p:nvPicPr>
          <p:cNvPr id="9218" name="Picture 2" descr="https://doctor-neurologist.ru/wp-content/uploads/2015/03/shutterstock_522298540.jpg">
            <a:extLst>
              <a:ext uri="{FF2B5EF4-FFF2-40B4-BE49-F238E27FC236}">
                <a16:creationId xmlns:a16="http://schemas.microsoft.com/office/drawing/2014/main" id="{18A69F6D-5FFB-4E32-ABFA-FD28C88B7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255" y="2351980"/>
            <a:ext cx="4951769" cy="3302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005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075EC7-47F5-4727-91E0-112357E81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Степень выраженности двигательных нарушений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901140-BF2F-4B8E-AB07-3205AF6C3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6512049" cy="4186757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При тяжелой степени ребенок не овладевает навыками ходьбы и манипулятивной деятельностью. </a:t>
            </a:r>
          </a:p>
          <a:p>
            <a:pPr algn="just"/>
            <a:r>
              <a:rPr lang="ru-RU" dirty="0"/>
              <a:t>При средней степени двигательных нарушений дети овладевают ходьбой, но ходят неуверенно, часто при помощи специальных приспособлений.</a:t>
            </a:r>
          </a:p>
          <a:p>
            <a:pPr algn="just"/>
            <a:r>
              <a:rPr lang="ru-RU" dirty="0"/>
              <a:t>При легкой степени двигательных нарушений дети ходят самостоятельно, уверенно как в помещении, так и за его пределами.</a:t>
            </a:r>
          </a:p>
        </p:txBody>
      </p:sp>
      <p:pic>
        <p:nvPicPr>
          <p:cNvPr id="10242" name="Picture 2" descr="http://itd1.mycdn.me/image?id=874474039632&amp;t=20&amp;plc=WEB&amp;tkn=*aZ8xmlpO2G9PIDULxeUjHfh-MQ4">
            <a:extLst>
              <a:ext uri="{FF2B5EF4-FFF2-40B4-BE49-F238E27FC236}">
                <a16:creationId xmlns:a16="http://schemas.microsoft.com/office/drawing/2014/main" id="{7245594F-F1A1-405F-B1AC-23A28BB48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3333" y="2743200"/>
            <a:ext cx="4329234" cy="3100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3799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0208E7-5D0A-4A4B-A0FC-2690A4ECE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 детей с ДЦП наблюдается: 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EBB4FF-C85B-42DE-A02C-19128360F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773" y="2060812"/>
            <a:ext cx="11737075" cy="4667534"/>
          </a:xfrm>
        </p:spPr>
        <p:txBody>
          <a:bodyPr>
            <a:normAutofit fontScale="77500" lnSpcReduction="20000"/>
          </a:bodyPr>
          <a:lstStyle/>
          <a:p>
            <a:pPr marL="0" indent="450850" algn="just">
              <a:buNone/>
            </a:pPr>
            <a:r>
              <a:rPr lang="ru-RU" dirty="0"/>
              <a:t>1. Нарушение координации движения глаз и рук. </a:t>
            </a:r>
          </a:p>
          <a:p>
            <a:pPr marL="0" indent="450850" algn="just">
              <a:buNone/>
            </a:pPr>
            <a:r>
              <a:rPr lang="ru-RU" dirty="0"/>
              <a:t>2. Замедленное, недостаточное, недифференцированное зрительное восприятие, обусловленное невозможностью фиксации взора и прослеживание за предметами. </a:t>
            </a:r>
          </a:p>
          <a:p>
            <a:pPr marL="0" indent="450850" algn="just">
              <a:buNone/>
            </a:pPr>
            <a:r>
              <a:rPr lang="ru-RU" dirty="0"/>
              <a:t>3. Нарушение координации движений, общая психомоторика, что приводит к патологии восприятия собственных ощущений и движений. </a:t>
            </a:r>
          </a:p>
          <a:p>
            <a:pPr marL="0" indent="450850" algn="just">
              <a:buNone/>
            </a:pPr>
            <a:r>
              <a:rPr lang="ru-RU" dirty="0"/>
              <a:t>4. Ребёнок недостаточно узнаёт предметы на ощупь. </a:t>
            </a:r>
          </a:p>
          <a:p>
            <a:pPr marL="0" indent="450850" algn="just">
              <a:buNone/>
            </a:pPr>
            <a:r>
              <a:rPr lang="ru-RU" dirty="0"/>
              <a:t>5. Двигательные нарушения усиливают нарушения артикуляции моторики и звукопроизношения. </a:t>
            </a:r>
          </a:p>
          <a:p>
            <a:pPr marL="0" indent="450850" algn="just">
              <a:buNone/>
            </a:pPr>
            <a:r>
              <a:rPr lang="ru-RU" dirty="0"/>
              <a:t>6. Нарушается взаимодействие зрительно – моторных и </a:t>
            </a:r>
            <a:r>
              <a:rPr lang="ru-RU" dirty="0" err="1"/>
              <a:t>оптико</a:t>
            </a:r>
            <a:r>
              <a:rPr lang="ru-RU" dirty="0"/>
              <a:t> – пространственных систем, что затрудняет формирование автоматизированных движений руки. </a:t>
            </a:r>
          </a:p>
          <a:p>
            <a:pPr marL="0" indent="450850" algn="just">
              <a:buNone/>
            </a:pPr>
            <a:r>
              <a:rPr lang="ru-RU" dirty="0"/>
              <a:t>7. Отмечаются пространственные нарушения и пространственная дезорганизация (дети часто не могут довести начатое дело до конца). </a:t>
            </a:r>
          </a:p>
          <a:p>
            <a:pPr marL="0" indent="450850" algn="just">
              <a:buNone/>
            </a:pPr>
            <a:r>
              <a:rPr lang="ru-RU" dirty="0"/>
              <a:t>8. Трудности в воспроизведении движений по образцу. </a:t>
            </a:r>
          </a:p>
          <a:p>
            <a:pPr marL="0" indent="450850" algn="just">
              <a:buNone/>
            </a:pPr>
            <a:r>
              <a:rPr lang="ru-RU" dirty="0"/>
              <a:t>9. Нарушается темп выполнения и воспроизведения. </a:t>
            </a:r>
          </a:p>
          <a:p>
            <a:pPr marL="0" indent="450850" algn="just">
              <a:buNone/>
            </a:pPr>
            <a:r>
              <a:rPr lang="ru-RU" dirty="0"/>
              <a:t>10. Снижена двигательная память и замедленный, неуверенный темп при переносе двигательных поз пальцев с одной руки на другую. </a:t>
            </a:r>
          </a:p>
          <a:p>
            <a:pPr marL="0" indent="450850" algn="just">
              <a:buNone/>
            </a:pPr>
            <a:r>
              <a:rPr lang="ru-RU" dirty="0"/>
              <a:t>11. Если движения пальцев рук отстаёт, то задерживается и речевое развитие. </a:t>
            </a:r>
          </a:p>
        </p:txBody>
      </p:sp>
    </p:spTree>
    <p:extLst>
      <p:ext uri="{BB962C8B-B14F-4D97-AF65-F5344CB8AC3E}">
        <p14:creationId xmlns:p14="http://schemas.microsoft.com/office/powerpoint/2010/main" val="3200083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D38E86-5EEC-476B-A72D-1BC6F2961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ВЫВОДЫ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A3CCE5-4699-44D2-A48A-28BBC6823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013" y="2132156"/>
            <a:ext cx="8338782" cy="440512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Руки – это наш рабочий орган. Именно через него мы получаем сведения о мире, играем, исследуем, творим. Формирование и совершенствование тонкой моторики кисти и пальцев рук, стимулирует развитие нервной системы, всех психических процессов и речи. </a:t>
            </a:r>
          </a:p>
          <a:p>
            <a:pPr marL="0" indent="0" algn="just">
              <a:buNone/>
            </a:pPr>
            <a:r>
              <a:rPr lang="ru-RU" dirty="0"/>
              <a:t>Игры и упражнения на развитие мелкой моторики дают возможность развивать мышечные и тактильные ощущения, расширяют кругозор, стимулируют развитие творческого воображения. Благодаря таким играм ребенок получает разнообразные сенсорные впечатления, у него развивается внимательность и способность сосредотачиваться. </a:t>
            </a:r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11266" name="Picture 2" descr="http://sensomotorika.ru/images/simplegallery/general/senso9.jpg">
            <a:extLst>
              <a:ext uri="{FF2B5EF4-FFF2-40B4-BE49-F238E27FC236}">
                <a16:creationId xmlns:a16="http://schemas.microsoft.com/office/drawing/2014/main" id="{30DBD20C-021A-4908-AF84-A6EF0DE01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0918" y="2132156"/>
            <a:ext cx="3345123" cy="4460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6605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948A5E-8985-4ABF-9916-2279B0736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СПАСИБО ЗА ВНИМАНИЕ</a:t>
            </a:r>
          </a:p>
        </p:txBody>
      </p:sp>
      <p:pic>
        <p:nvPicPr>
          <p:cNvPr id="12292" name="Picture 4" descr="http://www.kharkivosvita.net.ua/files/u15185/23012018_0.png">
            <a:extLst>
              <a:ext uri="{FF2B5EF4-FFF2-40B4-BE49-F238E27FC236}">
                <a16:creationId xmlns:a16="http://schemas.microsoft.com/office/drawing/2014/main" id="{C5A940B0-8741-4B5A-8A87-3C22149BB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818" y="2336873"/>
            <a:ext cx="8781978" cy="4046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7630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Берлин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27</TotalTime>
  <Words>553</Words>
  <Application>Microsoft Office PowerPoint</Application>
  <PresentationFormat>Широкоэкранный</PresentationFormat>
  <Paragraphs>47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Trebuchet MS</vt:lpstr>
      <vt:lpstr>Берлин</vt:lpstr>
      <vt:lpstr>ОСОБЕННОСТИ РАЗВИТИЯ МОТОРИКИ У ДЕТЕЙ С ЦЕРЕБРАЛЬНЫМ ПАРАЛИЧЕМ</vt:lpstr>
      <vt:lpstr>Определение</vt:lpstr>
      <vt:lpstr>Определение</vt:lpstr>
      <vt:lpstr>Факторы, связанные со спецификой заболевания</vt:lpstr>
      <vt:lpstr>ФАКТОРЫ</vt:lpstr>
      <vt:lpstr>ФАКТОРЫ</vt:lpstr>
      <vt:lpstr>ФАКТОРЫ</vt:lpstr>
      <vt:lpstr>ФАКТОРЫ</vt:lpstr>
      <vt:lpstr>ФАКТОРЫ</vt:lpstr>
      <vt:lpstr>ФАКТОРЫ</vt:lpstr>
      <vt:lpstr>Степень выраженности двигательных нарушений</vt:lpstr>
      <vt:lpstr>У детей с ДЦП наблюдается: </vt:lpstr>
      <vt:lpstr>ВЫВОДЫ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РАЗВИТИЯ МОТОРИКИ У ДЕТЕЙ С ЦЕРЕБРАЛЬНЫМ ПАРАЛИЧЕМ</dc:title>
  <dc:creator>Елена Корчмарь</dc:creator>
  <cp:lastModifiedBy>Елена Корчмарь</cp:lastModifiedBy>
  <cp:revision>4</cp:revision>
  <dcterms:created xsi:type="dcterms:W3CDTF">2018-12-17T13:02:33Z</dcterms:created>
  <dcterms:modified xsi:type="dcterms:W3CDTF">2018-12-17T13:30:21Z</dcterms:modified>
</cp:coreProperties>
</file>