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8A09F6-600C-4FA9-A834-55684248663F}" type="datetimeFigureOut">
              <a:rPr lang="ru-RU" smtClean="0"/>
              <a:t>21.11.2018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1FA33F-0B0E-4093-B754-661470736A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48006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1FA33F-0B0E-4093-B754-661470736A74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37172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E2BF9-D313-4C34-8A87-F4821E5C0E95}" type="datetimeFigureOut">
              <a:rPr lang="ru-RU" smtClean="0"/>
              <a:t>21.11.2018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5B8DB-7BB5-4DE6-8315-783EA1F6CC2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E2BF9-D313-4C34-8A87-F4821E5C0E95}" type="datetimeFigureOut">
              <a:rPr lang="ru-RU" smtClean="0"/>
              <a:t>21.11.2018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5B8DB-7BB5-4DE6-8315-783EA1F6CC2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E2BF9-D313-4C34-8A87-F4821E5C0E95}" type="datetimeFigureOut">
              <a:rPr lang="ru-RU" smtClean="0"/>
              <a:t>21.11.2018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5B8DB-7BB5-4DE6-8315-783EA1F6CC2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E2BF9-D313-4C34-8A87-F4821E5C0E95}" type="datetimeFigureOut">
              <a:rPr lang="ru-RU" smtClean="0"/>
              <a:t>21.11.2018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5B8DB-7BB5-4DE6-8315-783EA1F6CC2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E2BF9-D313-4C34-8A87-F4821E5C0E95}" type="datetimeFigureOut">
              <a:rPr lang="ru-RU" smtClean="0"/>
              <a:t>21.11.2018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5B8DB-7BB5-4DE6-8315-783EA1F6CC2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E2BF9-D313-4C34-8A87-F4821E5C0E95}" type="datetimeFigureOut">
              <a:rPr lang="ru-RU" smtClean="0"/>
              <a:t>21.11.2018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5B8DB-7BB5-4DE6-8315-783EA1F6CC2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E2BF9-D313-4C34-8A87-F4821E5C0E95}" type="datetimeFigureOut">
              <a:rPr lang="ru-RU" smtClean="0"/>
              <a:t>21.11.2018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5B8DB-7BB5-4DE6-8315-783EA1F6CC2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E2BF9-D313-4C34-8A87-F4821E5C0E95}" type="datetimeFigureOut">
              <a:rPr lang="ru-RU" smtClean="0"/>
              <a:t>21.11.2018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5B8DB-7BB5-4DE6-8315-783EA1F6CC2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E2BF9-D313-4C34-8A87-F4821E5C0E95}" type="datetimeFigureOut">
              <a:rPr lang="ru-RU" smtClean="0"/>
              <a:t>21.11.2018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5B8DB-7BB5-4DE6-8315-783EA1F6CC2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E2BF9-D313-4C34-8A87-F4821E5C0E95}" type="datetimeFigureOut">
              <a:rPr lang="ru-RU" smtClean="0"/>
              <a:t>21.11.2018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5B8DB-7BB5-4DE6-8315-783EA1F6CC2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E2BF9-D313-4C34-8A87-F4821E5C0E95}" type="datetimeFigureOut">
              <a:rPr lang="ru-RU" smtClean="0"/>
              <a:t>21.11.2018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5B8DB-7BB5-4DE6-8315-783EA1F6CC2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0E2BF9-D313-4C34-8A87-F4821E5C0E95}" type="datetimeFigureOut">
              <a:rPr lang="ru-RU" smtClean="0"/>
              <a:t>21.11.2018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E5B8DB-7BB5-4DE6-8315-783EA1F6CC26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836713"/>
            <a:ext cx="7772400" cy="1728192"/>
          </a:xfrm>
        </p:spPr>
        <p:txBody>
          <a:bodyPr>
            <a:normAutofit fontScale="90000"/>
          </a:bodyPr>
          <a:lstStyle/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Продуктовые</a:t>
            </a:r>
            <a:br>
              <a:rPr lang="ru-RU" sz="4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(продовольственные)</a:t>
            </a:r>
            <a:br>
              <a:rPr lang="ru-RU" sz="4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магазины.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212976"/>
            <a:ext cx="6400800" cy="2425824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Ирина\Desktop\kisspng-grocery-store-supermarket-cartoon-shopping-bag-supermarket-shopping-5a6b38adc42307.490445151516976301803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708920"/>
            <a:ext cx="7776864" cy="3888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Каждый день мы сталкиваемся с необходимостью покупки продуктов питания для нашего стола.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 descr="C:\Users\Ирина\Desktop\depositphotos_208640134-stock-photo-top-view-croissant-cup-coffe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556792"/>
            <a:ext cx="8352928" cy="4968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Пища является источником энергии для организма человека, а также участником обмена веществ и строительным материалом для тела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 descr="C:\Users\Ирина\Desktop\3510640_1140x82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556792"/>
            <a:ext cx="8496944" cy="4896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u="sng" dirty="0">
                <a:latin typeface="Times New Roman" pitchFamily="18" charset="0"/>
                <a:cs typeface="Times New Roman" pitchFamily="18" charset="0"/>
              </a:rPr>
              <a:t>Виды продуктов питания</a:t>
            </a:r>
            <a:r>
              <a:rPr lang="ru-RU" sz="2800" dirty="0"/>
              <a:t/>
            </a:r>
            <a:br>
              <a:rPr lang="ru-RU" sz="2800" dirty="0"/>
            </a:b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Классификация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продовольственных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товаров</a:t>
            </a:r>
            <a:r>
              <a:rPr lang="ru-RU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u="sng" dirty="0">
                <a:latin typeface="Times New Roman" pitchFamily="18" charset="0"/>
                <a:cs typeface="Times New Roman" pitchFamily="18" charset="0"/>
              </a:rPr>
              <a:t>по назначению: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dirty="0">
                <a:latin typeface="Times New Roman" pitchFamily="18" charset="0"/>
                <a:cs typeface="Times New Roman" pitchFamily="18" charset="0"/>
              </a:rPr>
              <a:t>продукция массового потребления (изготовленная с помощью традиционных технологий);</a:t>
            </a:r>
          </a:p>
          <a:p>
            <a:pPr lvl="0"/>
            <a:r>
              <a:rPr lang="ru-RU" dirty="0">
                <a:latin typeface="Times New Roman" pitchFamily="18" charset="0"/>
                <a:cs typeface="Times New Roman" pitchFamily="18" charset="0"/>
              </a:rPr>
              <a:t>диетическая и лечебно-профилактическая продукция;</a:t>
            </a:r>
          </a:p>
          <a:p>
            <a:pPr lvl="0"/>
            <a:r>
              <a:rPr lang="ru-RU" dirty="0">
                <a:latin typeface="Times New Roman" pitchFamily="18" charset="0"/>
                <a:cs typeface="Times New Roman" pitchFamily="18" charset="0"/>
              </a:rPr>
              <a:t>детское питание (для детей до трех лет).</a:t>
            </a:r>
          </a:p>
          <a:p>
            <a:endParaRPr lang="ru-RU" dirty="0"/>
          </a:p>
        </p:txBody>
      </p:sp>
      <p:pic>
        <p:nvPicPr>
          <p:cNvPr id="4098" name="Picture 2" descr="C:\Users\Ирина\Desktop\images (7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78" y="0"/>
            <a:ext cx="940494" cy="2279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200" b="1" u="sng" dirty="0">
                <a:latin typeface="Times New Roman" pitchFamily="18" charset="0"/>
                <a:cs typeface="Times New Roman" pitchFamily="18" charset="0"/>
              </a:rPr>
              <a:t>По химическому составу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 продукты питания подразделяются на</a:t>
            </a:r>
            <a:r>
              <a:rPr lang="ru-RU" sz="3200" dirty="0"/>
              <a:t/>
            </a:r>
            <a:br>
              <a:rPr lang="ru-RU" sz="3200" dirty="0"/>
            </a:b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268760"/>
            <a:ext cx="8435280" cy="5184576"/>
          </a:xfrm>
        </p:spPr>
        <p:txBody>
          <a:bodyPr/>
          <a:lstStyle/>
          <a:p>
            <a:pPr lvl="0"/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белковые;</a:t>
            </a:r>
          </a:p>
          <a:p>
            <a:pPr lvl="0"/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жировые;</a:t>
            </a:r>
          </a:p>
          <a:p>
            <a:pPr lvl="0"/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углеводные;</a:t>
            </a:r>
          </a:p>
          <a:p>
            <a:pPr lvl="0"/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минеральные.</a:t>
            </a:r>
          </a:p>
          <a:p>
            <a:endParaRPr lang="ru-RU" dirty="0"/>
          </a:p>
        </p:txBody>
      </p:sp>
      <p:pic>
        <p:nvPicPr>
          <p:cNvPr id="5122" name="Picture 2" descr="C:\Users\Ирина\Desktop\pishevoi-povedeni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859603"/>
            <a:ext cx="8784976" cy="2881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11288"/>
          </a:xfrm>
        </p:spPr>
        <p:txBody>
          <a:bodyPr>
            <a:normAutofit fontScale="90000"/>
          </a:bodyPr>
          <a:lstStyle/>
          <a:p>
            <a:r>
              <a:rPr lang="ru-RU" sz="3100" b="1" dirty="0">
                <a:latin typeface="Times New Roman" pitchFamily="18" charset="0"/>
                <a:cs typeface="Times New Roman" pitchFamily="18" charset="0"/>
              </a:rPr>
              <a:t>Согласно </a:t>
            </a:r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>товароведной классификации </a:t>
            </a:r>
            <a:r>
              <a:rPr lang="ru-RU" sz="3100" b="1" dirty="0">
                <a:latin typeface="Times New Roman" pitchFamily="18" charset="0"/>
                <a:cs typeface="Times New Roman" pitchFamily="18" charset="0"/>
              </a:rPr>
              <a:t>выделяются следующие </a:t>
            </a:r>
            <a:r>
              <a:rPr lang="ru-RU" sz="3100" b="1" u="sng" dirty="0">
                <a:latin typeface="Times New Roman" pitchFamily="18" charset="0"/>
                <a:cs typeface="Times New Roman" pitchFamily="18" charset="0"/>
              </a:rPr>
              <a:t>виды продуктов питания</a:t>
            </a:r>
            <a:r>
              <a:rPr lang="ru-RU" sz="3100" b="1" dirty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6147" name="Picture 3" descr="C:\Users\Ирина\Desktop\depositphotos_140333964-stock-photo-foods-highest-in-fib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700808"/>
            <a:ext cx="7272808" cy="4896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ru-RU" dirty="0">
                <a:latin typeface="Times New Roman" pitchFamily="18" charset="0"/>
                <a:cs typeface="Times New Roman" pitchFamily="18" charset="0"/>
              </a:rPr>
              <a:t>зерномучные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продукты;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7170" name="Picture 2" descr="C:\Users\Ирина\Desktop\depositphotos_20866715-stock-photo-different-types-of-bread-an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006" y="1196752"/>
            <a:ext cx="8683665" cy="5511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ru-RU" dirty="0">
                <a:latin typeface="Times New Roman" pitchFamily="18" charset="0"/>
                <a:cs typeface="Times New Roman" pitchFamily="18" charset="0"/>
              </a:rPr>
              <a:t>фрукты, овощи, грибы</a:t>
            </a:r>
            <a:r>
              <a:rPr lang="ru-RU" dirty="0"/>
              <a:t>;</a:t>
            </a:r>
            <a:br>
              <a:rPr lang="ru-RU" dirty="0"/>
            </a:br>
            <a:endParaRPr lang="ru-RU" dirty="0"/>
          </a:p>
        </p:txBody>
      </p:sp>
      <p:pic>
        <p:nvPicPr>
          <p:cNvPr id="8194" name="Picture 2" descr="C:\Users\Ирина\Desktop\0056a497581165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908720"/>
            <a:ext cx="8255001" cy="5651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сахар, мед, кондитерские изделия;</a:t>
            </a:r>
            <a:r>
              <a:rPr lang="ru-RU" sz="3200" dirty="0"/>
              <a:t/>
            </a:r>
            <a:br>
              <a:rPr lang="ru-RU" sz="3200" dirty="0"/>
            </a:b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18" name="Picture 2" descr="C:\Users\Ирина\Desktop\depositphotos_24702925-stock-photo-mix-of-sweet-cookies-clos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13017">
            <a:off x="394277" y="1781330"/>
            <a:ext cx="4540378" cy="3468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C:\Users\Ирина\Desktop\Без названия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64193">
            <a:off x="5450610" y="1455865"/>
            <a:ext cx="3263867" cy="2717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ru-RU" dirty="0">
                <a:latin typeface="Times New Roman" pitchFamily="18" charset="0"/>
                <a:cs typeface="Times New Roman" pitchFamily="18" charset="0"/>
              </a:rPr>
              <a:t>мясо и мясные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продукты;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10242" name="Picture 2" descr="C:\Users\Ирина\Desktop\depositphotos_155036644-stock-photo-meat-products-including-ham-an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124744"/>
            <a:ext cx="7704856" cy="5328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285728"/>
            <a:ext cx="8043890" cy="1131910"/>
          </a:xfrm>
        </p:spPr>
        <p:txBody>
          <a:bodyPr>
            <a:normAutofit fontScale="90000"/>
          </a:bodyPr>
          <a:lstStyle/>
          <a:p>
            <a:pPr lvl="0"/>
            <a:r>
              <a:rPr lang="ru-RU" dirty="0">
                <a:latin typeface="Times New Roman" pitchFamily="18" charset="0"/>
                <a:cs typeface="Times New Roman" pitchFamily="18" charset="0"/>
              </a:rPr>
              <a:t>рыба, морепродукты, рыбная продукция;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11266" name="Picture 2" descr="C:\Users\Ирина\Desktop\P1380911-min-1024x76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7" y="1196752"/>
            <a:ext cx="7776864" cy="5515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ru-RU" dirty="0">
                <a:latin typeface="Times New Roman" pitchFamily="18" charset="0"/>
                <a:cs typeface="Times New Roman" pitchFamily="18" charset="0"/>
              </a:rPr>
              <a:t>молочные продукты;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12290" name="Picture 2" descr="C:\Users\Ирина\Desktop\depositphotos_188610086-stock-photo-milk-products-tasty-healthy-dair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052735"/>
            <a:ext cx="7848872" cy="5472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82726"/>
          </a:xfrm>
        </p:spPr>
        <p:txBody>
          <a:bodyPr>
            <a:normAutofit fontScale="90000"/>
          </a:bodyPr>
          <a:lstStyle/>
          <a:p>
            <a:pPr lvl="0"/>
            <a:r>
              <a:rPr lang="ru-RU" dirty="0">
                <a:latin typeface="Times New Roman" pitchFamily="18" charset="0"/>
                <a:cs typeface="Times New Roman" pitchFamily="18" charset="0"/>
              </a:rPr>
              <a:t>вкусовые товары – 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чай, кофе, напитки, пряности и приправы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13314" name="Picture 2" descr="C:\Users\Ирина\Desktop\images (3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700808"/>
            <a:ext cx="2952328" cy="2117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5" name="Picture 3" descr="C:\Users\Ирина\Desktop\eda-frukty-napitki-2698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2780928"/>
            <a:ext cx="4608512" cy="3816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Отделы в продуктовых магазинах.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339" name="Picture 3" descr="C:\Users\Ирина\Desktop\depositphotos_2169440-stock-photo-modern-supermarket-vie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484784"/>
            <a:ext cx="7848872" cy="5112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Хлебобулочный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15362" name="Picture 2" descr="C:\Users\Ирина\Desktop\depositphotos_26042733-stock-photo-bakery-product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412776"/>
            <a:ext cx="7992888" cy="5184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0"/>
            <a:ext cx="8229600" cy="1714488"/>
          </a:xfrm>
        </p:spPr>
        <p:txBody>
          <a:bodyPr>
            <a:norm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В отделе 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Бакалея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собраны товары, не требующие особых условий хранения: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500174"/>
            <a:ext cx="8229600" cy="4929222"/>
          </a:xfrm>
        </p:spPr>
        <p:txBody>
          <a:bodyPr>
            <a:normAutofit fontScale="85000" lnSpcReduction="20000"/>
          </a:bodyPr>
          <a:lstStyle/>
          <a:p>
            <a:pPr lvl="0"/>
            <a:r>
              <a:rPr lang="ru-RU" dirty="0">
                <a:latin typeface="Times New Roman" pitchFamily="18" charset="0"/>
                <a:cs typeface="Times New Roman" pitchFamily="18" charset="0"/>
              </a:rPr>
              <a:t>различные сорта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муки;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u="sng" dirty="0">
                <a:latin typeface="Times New Roman" pitchFamily="18" charset="0"/>
                <a:cs typeface="Times New Roman" pitchFamily="18" charset="0"/>
              </a:rPr>
              <a:t>крупы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– греча, манка, овсянка, рис, пшено и другие;</a:t>
            </a:r>
          </a:p>
          <a:p>
            <a:pPr lvl="0"/>
            <a:r>
              <a:rPr lang="ru-RU" b="1" u="sng" dirty="0">
                <a:latin typeface="Times New Roman" pitchFamily="18" charset="0"/>
                <a:cs typeface="Times New Roman" pitchFamily="18" charset="0"/>
              </a:rPr>
              <a:t>макаронные изделия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– спагетти, вермишель, лапша,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рожки;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b="1" u="sng" dirty="0">
                <a:latin typeface="Times New Roman" pitchFamily="18" charset="0"/>
                <a:cs typeface="Times New Roman" pitchFamily="18" charset="0"/>
              </a:rPr>
              <a:t>различные виды специй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- сахар, соль, сода, уксус;</a:t>
            </a: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u="sng" dirty="0">
                <a:latin typeface="Times New Roman" pitchFamily="18" charset="0"/>
                <a:cs typeface="Times New Roman" pitchFamily="18" charset="0"/>
              </a:rPr>
              <a:t>сухие завтраки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– мюсли, подушечки, кукурузные и зерновые хлопья;</a:t>
            </a:r>
          </a:p>
          <a:p>
            <a:pPr lvl="0"/>
            <a:r>
              <a:rPr lang="ru-RU" b="1" u="sng" dirty="0">
                <a:latin typeface="Times New Roman" pitchFamily="18" charset="0"/>
                <a:cs typeface="Times New Roman" pitchFamily="18" charset="0"/>
              </a:rPr>
              <a:t>продукты быстрого приготовления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–лапша, каши, супы, пюре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lvl="0"/>
            <a:r>
              <a:rPr lang="ru-RU" b="1" u="sng" dirty="0">
                <a:latin typeface="Times New Roman" pitchFamily="18" charset="0"/>
                <a:cs typeface="Times New Roman" pitchFamily="18" charset="0"/>
              </a:rPr>
              <a:t>кетчупы и </a:t>
            </a:r>
            <a:r>
              <a:rPr lang="ru-RU" b="1" u="sng" dirty="0" smtClean="0">
                <a:latin typeface="Times New Roman" pitchFamily="18" charset="0"/>
                <a:cs typeface="Times New Roman" pitchFamily="18" charset="0"/>
              </a:rPr>
              <a:t>соусы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lvl="0"/>
            <a:r>
              <a:rPr lang="ru-RU" b="1" u="sng" dirty="0"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ru-RU" b="1" u="sng" dirty="0" smtClean="0">
                <a:latin typeface="Times New Roman" pitchFamily="18" charset="0"/>
                <a:cs typeface="Times New Roman" pitchFamily="18" charset="0"/>
              </a:rPr>
              <a:t>астительные масла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16386" name="Picture 2" descr="C:\Users\Ирина\Desktop\images (6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3541" y="260648"/>
            <a:ext cx="1370459" cy="3028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8" name="Picture 4" descr="C:\Users\Ирина\Desktop\images (4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4963438"/>
            <a:ext cx="3672408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В отделе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Гастрономия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находятся продукты питания ,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готовые к употреблению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>
            <a:normAutofit/>
          </a:bodyPr>
          <a:lstStyle/>
          <a:p>
            <a:pPr lvl="0"/>
            <a:r>
              <a:rPr lang="ru-RU" dirty="0">
                <a:latin typeface="Times New Roman" pitchFamily="18" charset="0"/>
                <a:cs typeface="Times New Roman" pitchFamily="18" charset="0"/>
              </a:rPr>
              <a:t>мясные и рыбные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деликатесы;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dirty="0">
                <a:latin typeface="Times New Roman" pitchFamily="18" charset="0"/>
                <a:cs typeface="Times New Roman" pitchFamily="18" charset="0"/>
              </a:rPr>
              <a:t>мясные и рыбные консервы с длительным сроком хранения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dirty="0">
                <a:latin typeface="Times New Roman" pitchFamily="18" charset="0"/>
                <a:cs typeface="Times New Roman" pitchFamily="18" charset="0"/>
              </a:rPr>
              <a:t>масло сливочное и топленое,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маргарин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lvl="0"/>
            <a:r>
              <a:rPr lang="ru-RU" dirty="0">
                <a:latin typeface="Times New Roman" pitchFamily="18" charset="0"/>
                <a:cs typeface="Times New Roman" pitchFamily="18" charset="0"/>
              </a:rPr>
              <a:t>плавленые и традиционные сыры;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самый популярный соус –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майонез.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3555" name="Picture 3" descr="C:\Users\Ирина\Desktop\5a57d39fdd1dc53e8279_content_big_87fde87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4810521"/>
            <a:ext cx="4968552" cy="1931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К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отделу 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Кулинария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относятся продукты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/>
          <a:lstStyle/>
          <a:p>
            <a:pPr lvl="0"/>
            <a:r>
              <a:rPr lang="ru-RU" dirty="0">
                <a:latin typeface="Times New Roman" pitchFamily="18" charset="0"/>
                <a:cs typeface="Times New Roman" pitchFamily="18" charset="0"/>
              </a:rPr>
              <a:t>не требующие дополнительной кулинарной обработки мясные и рыбные готовые блюда;</a:t>
            </a:r>
          </a:p>
          <a:p>
            <a:pPr lvl="0"/>
            <a:r>
              <a:rPr lang="ru-RU" dirty="0">
                <a:latin typeface="Times New Roman" pitchFamily="18" charset="0"/>
                <a:cs typeface="Times New Roman" pitchFamily="18" charset="0"/>
              </a:rPr>
              <a:t>овощные, мясные, рыбные готовые салаты;</a:t>
            </a:r>
          </a:p>
          <a:p>
            <a:pPr lvl="0"/>
            <a:r>
              <a:rPr lang="ru-RU" dirty="0">
                <a:latin typeface="Times New Roman" pitchFamily="18" charset="0"/>
                <a:cs typeface="Times New Roman" pitchFamily="18" charset="0"/>
              </a:rPr>
              <a:t>бутерброды;</a:t>
            </a:r>
          </a:p>
          <a:p>
            <a:pPr lvl="0"/>
            <a:r>
              <a:rPr lang="ru-RU" dirty="0">
                <a:latin typeface="Times New Roman" pitchFamily="18" charset="0"/>
                <a:cs typeface="Times New Roman" pitchFamily="18" charset="0"/>
              </a:rPr>
              <a:t>соленья;</a:t>
            </a:r>
          </a:p>
          <a:p>
            <a:pPr lvl="0"/>
            <a:r>
              <a:rPr lang="ru-RU" dirty="0">
                <a:latin typeface="Times New Roman" pitchFamily="18" charset="0"/>
                <a:cs typeface="Times New Roman" pitchFamily="18" charset="0"/>
              </a:rPr>
              <a:t>вареные овощи.</a:t>
            </a:r>
          </a:p>
          <a:p>
            <a:endParaRPr lang="ru-RU" dirty="0"/>
          </a:p>
        </p:txBody>
      </p:sp>
      <p:pic>
        <p:nvPicPr>
          <p:cNvPr id="24578" name="Picture 2" descr="C:\Users\Ирина\Desktop\no-translate-detected_1147-3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361727"/>
            <a:ext cx="4391729" cy="3319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79" name="Picture 3" descr="C:\Users\Ирина\Desktop\images (10)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5021287"/>
            <a:ext cx="3024336" cy="1822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285728"/>
            <a:ext cx="8229600" cy="1143000"/>
          </a:xfrm>
        </p:spPr>
        <p:txBody>
          <a:bodyPr>
            <a:normAutofit fontScale="90000"/>
          </a:bodyPr>
          <a:lstStyle/>
          <a:p>
            <a:pPr lvl="0"/>
            <a:r>
              <a:rPr lang="ru-RU" dirty="0"/>
              <a:t> </a:t>
            </a:r>
            <a:br>
              <a:rPr lang="ru-RU" dirty="0"/>
            </a:b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отделе 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Мясо, птица, яйцо 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находятся следующие продовольственные товары:</a:t>
            </a:r>
            <a:br>
              <a:rPr lang="ru-RU" sz="3600" dirty="0">
                <a:latin typeface="Times New Roman" pitchFamily="18" charset="0"/>
                <a:cs typeface="Times New Roman" pitchFamily="18" charset="0"/>
              </a:rPr>
            </a:b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>
                <a:latin typeface="Times New Roman" pitchFamily="18" charset="0"/>
                <a:cs typeface="Times New Roman" pitchFamily="18" charset="0"/>
              </a:rPr>
              <a:t>свежее мясо, охлажденное и замороженное;</a:t>
            </a:r>
          </a:p>
          <a:p>
            <a:pPr lvl="0"/>
            <a:r>
              <a:rPr lang="ru-RU" dirty="0">
                <a:latin typeface="Times New Roman" pitchFamily="18" charset="0"/>
                <a:cs typeface="Times New Roman" pitchFamily="18" charset="0"/>
              </a:rPr>
              <a:t>охлажденная и замороженная птица;</a:t>
            </a:r>
          </a:p>
          <a:p>
            <a:pPr lvl="0"/>
            <a:r>
              <a:rPr lang="ru-RU" dirty="0">
                <a:latin typeface="Times New Roman" pitchFamily="18" charset="0"/>
                <a:cs typeface="Times New Roman" pitchFamily="18" charset="0"/>
              </a:rPr>
              <a:t>субпродукты;</a:t>
            </a:r>
          </a:p>
          <a:p>
            <a:pPr lvl="0"/>
            <a:r>
              <a:rPr lang="ru-RU" dirty="0">
                <a:latin typeface="Times New Roman" pitchFamily="18" charset="0"/>
                <a:cs typeface="Times New Roman" pitchFamily="18" charset="0"/>
              </a:rPr>
              <a:t>фарш и другие рубленые и натуральные полуфабрикаты;</a:t>
            </a:r>
          </a:p>
          <a:p>
            <a:pPr lvl="0"/>
            <a:r>
              <a:rPr lang="ru-RU" dirty="0">
                <a:latin typeface="Times New Roman" pitchFamily="18" charset="0"/>
                <a:cs typeface="Times New Roman" pitchFamily="18" charset="0"/>
              </a:rPr>
              <a:t>куриное и перепелиное яйцо различных категорий.</a:t>
            </a:r>
          </a:p>
          <a:p>
            <a:endParaRPr lang="ru-RU" dirty="0"/>
          </a:p>
        </p:txBody>
      </p:sp>
      <p:pic>
        <p:nvPicPr>
          <p:cNvPr id="17410" name="Picture 2" descr="C:\Users\Ирина\Desktop\depositphotos_92973624-stock-photo-meat-products-including-ham-an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4941168"/>
            <a:ext cx="4680520" cy="1916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012974"/>
          </a:xfrm>
        </p:spPr>
        <p:txBody>
          <a:bodyPr>
            <a:normAutofit fontScale="90000"/>
          </a:bodyPr>
          <a:lstStyle/>
          <a:p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К 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отделу 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Рыба и морепродукты относятся: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/>
          <a:lstStyle/>
          <a:p>
            <a:pPr lvl="0"/>
            <a:r>
              <a:rPr lang="ru-RU" dirty="0">
                <a:latin typeface="Times New Roman" pitchFamily="18" charset="0"/>
                <a:cs typeface="Times New Roman" pitchFamily="18" charset="0"/>
              </a:rPr>
              <a:t>свежая и замороженная рыба, а также филе в различной упаковке;</a:t>
            </a:r>
          </a:p>
          <a:p>
            <a:pPr lvl="0"/>
            <a:r>
              <a:rPr lang="ru-RU" dirty="0">
                <a:latin typeface="Times New Roman" pitchFamily="18" charset="0"/>
                <a:cs typeface="Times New Roman" pitchFamily="18" charset="0"/>
              </a:rPr>
              <a:t>свежие и варено-замороженные морепродукты - кальмары, креветки, мидии, гребешки, улитки;</a:t>
            </a:r>
          </a:p>
          <a:p>
            <a:pPr lvl="0"/>
            <a:r>
              <a:rPr lang="ru-RU" dirty="0">
                <a:latin typeface="Times New Roman" pitchFamily="18" charset="0"/>
                <a:cs typeface="Times New Roman" pitchFamily="18" charset="0"/>
              </a:rPr>
              <a:t>мороженная рыбная икра и фарш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lvl="0" indent="0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18434" name="Picture 2" descr="C:\Users\Ирина\Desktop\imag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4625463"/>
            <a:ext cx="4680520" cy="2043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отделе 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Фрукты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, овощи, грибы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находятся следующие 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продукты питания: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овощные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фруктово-ягодные и грибные консервы;</a:t>
            </a:r>
          </a:p>
          <a:p>
            <a:pPr lvl="0"/>
            <a:r>
              <a:rPr lang="ru-RU" dirty="0">
                <a:latin typeface="Times New Roman" pitchFamily="18" charset="0"/>
                <a:cs typeface="Times New Roman" pitchFamily="18" charset="0"/>
              </a:rPr>
              <a:t>различные виды свежих овощей, фруктов 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грибов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dirty="0"/>
          </a:p>
        </p:txBody>
      </p:sp>
      <p:pic>
        <p:nvPicPr>
          <p:cNvPr id="19458" name="Picture 2" descr="C:\Users\Ирина\Desktop\0056a497581165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3212976"/>
            <a:ext cx="5511088" cy="3212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59" name="Picture 3" descr="C:\Users\Ирина\Desktop\12775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06" y="476672"/>
            <a:ext cx="1321534" cy="12569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Молочный отдел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482" name="Picture 2" descr="C:\Users\Ирина\Desktop\depositphotos_5576188-stock-photo-fresh-dairy-product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443252"/>
            <a:ext cx="8483089" cy="5082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Кондитерский отдел.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1506" name="Picture 2" descr="C:\Users\Ирина\Desktop\images (2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484784"/>
            <a:ext cx="8424936" cy="4896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981754"/>
            <a:ext cx="8229600" cy="1727166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Напитки.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2531" name="Picture 3" descr="C:\Users\Ирина\Desktop\longmix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1868" y="3390469"/>
            <a:ext cx="6280760" cy="3338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2" name="Picture 4" descr="C:\Users\Ирина\Desktop\images (11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43004"/>
            <a:ext cx="1892665" cy="3284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3" name="Picture 5" descr="C:\Users\Ирина\Desktop\pet-soda-cold-drinks-bottles-500x500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9428" y="764704"/>
            <a:ext cx="3333750" cy="2228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Аптека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106</TotalTime>
  <Words>406</Words>
  <Application>Microsoft Office PowerPoint</Application>
  <PresentationFormat>Экран (4:3)</PresentationFormat>
  <Paragraphs>61</Paragraphs>
  <Slides>24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Тема Office</vt:lpstr>
      <vt:lpstr>Продуктовые (продовольственные) магазины.</vt:lpstr>
      <vt:lpstr>Каждый день мы сталкиваемся с необходимостью покупки продуктов питания для нашего стола.</vt:lpstr>
      <vt:lpstr>Пища является источником энергии для организма человека, а также участником обмена веществ и строительным материалом для тела</vt:lpstr>
      <vt:lpstr>Виды продуктов питания </vt:lpstr>
      <vt:lpstr>По химическому составу продукты питания подразделяются на </vt:lpstr>
      <vt:lpstr>Согласно товароведной классификации выделяются следующие виды продуктов питания: </vt:lpstr>
      <vt:lpstr>зерномучные продукты; </vt:lpstr>
      <vt:lpstr>фрукты, овощи, грибы; </vt:lpstr>
      <vt:lpstr>сахар, мед, кондитерские изделия; </vt:lpstr>
      <vt:lpstr>мясо и мясные продукты; </vt:lpstr>
      <vt:lpstr>рыба, морепродукты, рыбная продукция; </vt:lpstr>
      <vt:lpstr>молочные продукты; </vt:lpstr>
      <vt:lpstr>вкусовые товары – чай, кофе, напитки, пряности и приправы. </vt:lpstr>
      <vt:lpstr>Отделы в продуктовых магазинах.</vt:lpstr>
      <vt:lpstr>Хлебобулочный.</vt:lpstr>
      <vt:lpstr>В отделе Бакалея собраны товары, не требующие особых условий хранения:</vt:lpstr>
      <vt:lpstr>В отделе Гастрономия находятся продукты питания , готовые к употреблению</vt:lpstr>
      <vt:lpstr>К отделу Кулинария относятся продукты: </vt:lpstr>
      <vt:lpstr>  В отделе Мясо, птица, яйцо находятся следующие продовольственные товары: </vt:lpstr>
      <vt:lpstr>К отделу Рыба и морепродукты относятся: </vt:lpstr>
      <vt:lpstr>В отделе Фрукты, овощи, грибы находятся следующие продукты питания: </vt:lpstr>
      <vt:lpstr>Молочный отдел </vt:lpstr>
      <vt:lpstr>Кондитерский отдел.</vt:lpstr>
      <vt:lpstr>Напитки.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Продуктовые (продовольственные) магазины.</dc:title>
  <dc:creator>скош3</dc:creator>
  <cp:lastModifiedBy>Ирина</cp:lastModifiedBy>
  <cp:revision>7</cp:revision>
  <dcterms:created xsi:type="dcterms:W3CDTF">2018-11-21T01:53:20Z</dcterms:created>
  <dcterms:modified xsi:type="dcterms:W3CDTF">2018-11-20T14:07:29Z</dcterms:modified>
</cp:coreProperties>
</file>