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58" r:id="rId2"/>
    <p:sldId id="273" r:id="rId3"/>
    <p:sldId id="299" r:id="rId4"/>
    <p:sldId id="300" r:id="rId5"/>
    <p:sldId id="302" r:id="rId6"/>
    <p:sldId id="303" r:id="rId7"/>
    <p:sldId id="301" r:id="rId8"/>
    <p:sldId id="258" r:id="rId9"/>
    <p:sldId id="271" r:id="rId10"/>
    <p:sldId id="264" r:id="rId11"/>
    <p:sldId id="270" r:id="rId12"/>
    <p:sldId id="306" r:id="rId13"/>
    <p:sldId id="274" r:id="rId14"/>
    <p:sldId id="308" r:id="rId15"/>
    <p:sldId id="309" r:id="rId16"/>
    <p:sldId id="312" r:id="rId17"/>
    <p:sldId id="315" r:id="rId18"/>
    <p:sldId id="320" r:id="rId19"/>
    <p:sldId id="323" r:id="rId20"/>
    <p:sldId id="339" r:id="rId21"/>
    <p:sldId id="347" r:id="rId22"/>
    <p:sldId id="349" r:id="rId23"/>
    <p:sldId id="352" r:id="rId24"/>
    <p:sldId id="353" r:id="rId25"/>
    <p:sldId id="356" r:id="rId26"/>
    <p:sldId id="354" r:id="rId27"/>
    <p:sldId id="355" r:id="rId28"/>
    <p:sldId id="288" r:id="rId29"/>
    <p:sldId id="290" r:id="rId30"/>
    <p:sldId id="289" r:id="rId31"/>
    <p:sldId id="351" r:id="rId32"/>
    <p:sldId id="291" r:id="rId33"/>
    <p:sldId id="298" r:id="rId34"/>
    <p:sldId id="350" r:id="rId35"/>
    <p:sldId id="259" r:id="rId36"/>
    <p:sldId id="294" r:id="rId37"/>
    <p:sldId id="296" r:id="rId38"/>
    <p:sldId id="297" r:id="rId39"/>
  </p:sldIdLst>
  <p:sldSz cx="9144000" cy="6858000" type="screen4x3"/>
  <p:notesSz cx="685800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4" autoAdjust="0"/>
    <p:restoredTop sz="94671" autoAdjust="0"/>
  </p:normalViewPr>
  <p:slideViewPr>
    <p:cSldViewPr>
      <p:cViewPr>
        <p:scale>
          <a:sx n="70" d="100"/>
          <a:sy n="70" d="100"/>
        </p:scale>
        <p:origin x="-137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39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4A8F5-590A-4486-B72E-12F9433C76D5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7213"/>
            <a:ext cx="29718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01FBA-0DD9-4635-BF8F-6869D66D99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235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91D2F-0382-4EB5-93BF-9F24D4F96C3D}" type="datetimeFigureOut">
              <a:rPr lang="ru-RU" smtClean="0"/>
              <a:pPr/>
              <a:t>26.04.2019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202"/>
            <a:ext cx="5486400" cy="44755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DFAC0-76D5-4D6B-B413-B23E458CF15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69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DFAC0-76D5-4D6B-B413-B23E458CF151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384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E2936-3FD3-4ADF-839E-36EF278583B5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1155A-1EB6-4434-A837-808FEFC6D0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43777"/>
      </p:ext>
    </p:extLst>
  </p:cSld>
  <p:clrMapOvr>
    <a:masterClrMapping/>
  </p:clrMapOvr>
  <p:transition spd="slow" advClick="0" advTm="1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DB235-FF57-483E-9142-CEDAC15E6E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245841"/>
      </p:ext>
    </p:extLst>
  </p:cSld>
  <p:clrMapOvr>
    <a:masterClrMapping/>
  </p:clrMapOvr>
  <p:transition spd="slow" advClick="0" advTm="1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0CA8A-F631-4642-8556-F63E396876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99263"/>
      </p:ext>
    </p:extLst>
  </p:cSld>
  <p:clrMapOvr>
    <a:masterClrMapping/>
  </p:clrMapOvr>
  <p:transition spd="slow" advClick="0" advTm="1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CD4B9-25DF-4D5B-8DC4-2A34958008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365065"/>
      </p:ext>
    </p:extLst>
  </p:cSld>
  <p:clrMapOvr>
    <a:masterClrMapping/>
  </p:clrMapOvr>
  <p:transition spd="slow" advClick="0" advTm="1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5680F8-178B-4CEF-8703-44823873CF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364100"/>
      </p:ext>
    </p:extLst>
  </p:cSld>
  <p:clrMapOvr>
    <a:masterClrMapping/>
  </p:clrMapOvr>
  <p:transition spd="slow" advClick="0" advTm="1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95675-9EE0-4B06-9A43-71B40939CF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275796"/>
      </p:ext>
    </p:extLst>
  </p:cSld>
  <p:clrMapOvr>
    <a:masterClrMapping/>
  </p:clrMapOvr>
  <p:transition spd="slow" advClick="0" advTm="1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28B2F-6286-474D-9BAD-DA9782B29A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756907"/>
      </p:ext>
    </p:extLst>
  </p:cSld>
  <p:clrMapOvr>
    <a:masterClrMapping/>
  </p:clrMapOvr>
  <p:transition spd="slow" advClick="0" advTm="1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4DCC6-3CB7-4BE1-9E88-01DC31C862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870311"/>
      </p:ext>
    </p:extLst>
  </p:cSld>
  <p:clrMapOvr>
    <a:masterClrMapping/>
  </p:clrMapOvr>
  <p:transition spd="slow" advClick="0" advTm="1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0E6BD-151D-42FC-9EFE-562E44EBE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1459497"/>
      </p:ext>
    </p:extLst>
  </p:cSld>
  <p:clrMapOvr>
    <a:masterClrMapping/>
  </p:clrMapOvr>
  <p:transition spd="slow" advClick="0" advTm="1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08D11-A0BF-4AE3-A4F2-B7E1568EC5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08771"/>
      </p:ext>
    </p:extLst>
  </p:cSld>
  <p:clrMapOvr>
    <a:masterClrMapping/>
  </p:clrMapOvr>
  <p:transition spd="slow" advClick="0" advTm="1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EC7C92-0884-460A-BC68-9B957431C5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056954"/>
      </p:ext>
    </p:extLst>
  </p:cSld>
  <p:clrMapOvr>
    <a:masterClrMapping/>
  </p:clrMapOvr>
  <p:transition spd="slow" advClick="0" advTm="1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rgbClr val="3399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6CC7E387-7049-43BE-8314-35BD97199F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E:\&#1091;&#1088;&#1086;&#1082;\&#1040;&#1091;&#1076;&#1080;&#1086;.wma" TargetMode="Externa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Открытый урок физики в 7 классе на тему:</a:t>
            </a:r>
            <a:b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КПД механизма</a:t>
            </a:r>
            <a:endParaRPr lang="ru-RU" sz="5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149080"/>
            <a:ext cx="7592888" cy="1752600"/>
          </a:xfrm>
        </p:spPr>
        <p:txBody>
          <a:bodyPr/>
          <a:lstStyle/>
          <a:p>
            <a:pPr algn="r"/>
            <a:endParaRPr lang="ru-RU" sz="2000" dirty="0" smtClean="0"/>
          </a:p>
          <a:p>
            <a:pPr algn="r"/>
            <a:endParaRPr lang="ru-RU" sz="2000" dirty="0"/>
          </a:p>
          <a:p>
            <a:pPr algn="r"/>
            <a:r>
              <a:rPr lang="ru-RU" sz="2000" dirty="0" smtClean="0"/>
              <a:t>Подготовил: учитель физики</a:t>
            </a:r>
          </a:p>
          <a:p>
            <a:pPr algn="r"/>
            <a:r>
              <a:rPr lang="ru-RU" sz="2000" dirty="0" smtClean="0"/>
              <a:t> Мякотина Е.И.</a:t>
            </a:r>
          </a:p>
          <a:p>
            <a:endParaRPr lang="ru-RU" sz="2000" dirty="0" smtClean="0"/>
          </a:p>
          <a:p>
            <a:r>
              <a:rPr lang="ru-RU" sz="2000" dirty="0" smtClean="0"/>
              <a:t>Вольск 2019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13525075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u="sng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476672"/>
            <a:ext cx="8496300" cy="4525962"/>
          </a:xfrm>
        </p:spPr>
        <p:txBody>
          <a:bodyPr/>
          <a:lstStyle/>
          <a:p>
            <a:pPr marL="95250" marR="95250" indent="0" algn="ctr">
              <a:spcBef>
                <a:spcPts val="750"/>
              </a:spcBef>
              <a:spcAft>
                <a:spcPts val="750"/>
              </a:spcAft>
              <a:buNone/>
            </a:pP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Морякам 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необходимо доставить на борт корабля бочки с пресной водой. Чтобы просто поднять их, надо приложить очень большую силу - силу, равную силе тяжести (весу) бочки. Такую силу моряки приложить не 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могут.</a:t>
            </a: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Что </a:t>
            </a: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им необходимо сделать, чтобы решить проблему?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					</a:t>
            </a:r>
          </a:p>
        </p:txBody>
      </p:sp>
      <p:pic>
        <p:nvPicPr>
          <p:cNvPr id="13316" name="Picture 2" descr="C:\Documents and Settings\школа\Рабочий стол\физика на урок\задачи урока\naklon.files\15a-i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3140968"/>
            <a:ext cx="8712968" cy="3600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u="sng" dirty="0" smtClean="0"/>
              <a:t>Примеры наклонной плоскости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Горные дороги вьются пологим "серпантином"</a:t>
            </a:r>
          </a:p>
        </p:txBody>
      </p:sp>
      <p:pic>
        <p:nvPicPr>
          <p:cNvPr id="23556" name="Picture 4" descr="0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3" y="2708275"/>
            <a:ext cx="8856984" cy="4033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2658760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Лестница </a:t>
            </a:r>
          </a:p>
        </p:txBody>
      </p:sp>
      <p:pic>
        <p:nvPicPr>
          <p:cNvPr id="24579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528" y="1340768"/>
            <a:ext cx="8496944" cy="5517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6320835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урок\0004-004-Pri-stroitelstve-piramid-v-Drevnem-Egip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7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1917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урок\egypt12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991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99029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4581525"/>
            <a:ext cx="8353425" cy="19431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dirty="0" smtClean="0"/>
              <a:t>		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Очень остроумно использована наклонная плоскость на Красноярской ГЭС, где вместо шлюзов действует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судовозная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камера, движущаяся по наклонной эстакаде.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Для ее передвижения необходимо тяговое усилие в 4000 </a:t>
            </a: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кН.</a:t>
            </a: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03" name="Picture 4" descr="03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3648" y="403027"/>
            <a:ext cx="6553200" cy="38877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2152871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3595000069da5e54c25e4126663ea79259f9337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514600" y="0"/>
            <a:ext cx="640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Тест </a:t>
            </a:r>
            <a:endParaRPr lang="ru-RU" sz="60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590800" y="1219200"/>
            <a:ext cx="6340475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ru-RU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«Золотое правило» механики, применимое ко всем механизмам: Во сколько раз мы выигрываем в силе, во столько раз проигрываем в …</a:t>
            </a:r>
          </a:p>
          <a:p>
            <a:pPr marL="457200">
              <a:spcAft>
                <a:spcPts val="0"/>
              </a:spcAft>
            </a:pPr>
            <a:endParaRPr lang="ru-RU" sz="3200" dirty="0" smtClean="0">
              <a:latin typeface="Times New Roman"/>
              <a:ea typeface="Times New Roman"/>
            </a:endParaRPr>
          </a:p>
          <a:p>
            <a:pPr marL="457200">
              <a:spcAft>
                <a:spcPts val="0"/>
              </a:spcAft>
            </a:pPr>
            <a:r>
              <a:rPr lang="ru-RU" sz="3200" dirty="0" smtClean="0">
                <a:latin typeface="Times New Roman"/>
                <a:ea typeface="Times New Roman"/>
              </a:rPr>
              <a:t>А)мощности</a:t>
            </a:r>
            <a:endParaRPr lang="ru-RU" sz="3200" dirty="0">
              <a:latin typeface="Times New Roman"/>
              <a:ea typeface="Times New Roman"/>
            </a:endParaRPr>
          </a:p>
          <a:p>
            <a:pPr marL="457200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Б)времени</a:t>
            </a:r>
          </a:p>
          <a:p>
            <a:pPr marL="457200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В)работе</a:t>
            </a:r>
          </a:p>
          <a:p>
            <a:pPr marL="457200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Г)силе</a:t>
            </a:r>
          </a:p>
          <a:p>
            <a:pPr marL="457200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Д)расстоянии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3595000069da5e54c25e4126663ea79259f9337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514600" y="0"/>
            <a:ext cx="640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Тест </a:t>
            </a:r>
            <a:endParaRPr lang="ru-RU" sz="60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514600" y="1219200"/>
            <a:ext cx="641667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Aft>
                <a:spcPts val="0"/>
              </a:spcAft>
            </a:pPr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2.Какой </a:t>
            </a:r>
            <a:r>
              <a:rPr lang="ru-RU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из простых механизмов – неподвижный или подвижный блок дает выигрыш в 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силе</a:t>
            </a:r>
          </a:p>
          <a:p>
            <a:pPr lvl="0">
              <a:spcAft>
                <a:spcPts val="0"/>
              </a:spcAft>
            </a:pPr>
            <a:endParaRPr lang="ru-RU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/>
              <a:ea typeface="Times New Roman"/>
            </a:endParaRPr>
          </a:p>
          <a:p>
            <a:pPr marL="457200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А)только неподвижный блок</a:t>
            </a:r>
          </a:p>
          <a:p>
            <a:pPr marL="457200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Б)ни один не дает</a:t>
            </a:r>
          </a:p>
          <a:p>
            <a:pPr marL="457200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В)все простые механизмы</a:t>
            </a:r>
          </a:p>
          <a:p>
            <a:pPr marL="457200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Г) и подвижный блок, и рычаг</a:t>
            </a:r>
          </a:p>
          <a:p>
            <a:pPr marL="457200">
              <a:spcAft>
                <a:spcPts val="0"/>
              </a:spcAft>
            </a:pPr>
            <a:r>
              <a:rPr lang="ru-RU" sz="3200" dirty="0">
                <a:latin typeface="Times New Roman"/>
                <a:ea typeface="Times New Roman"/>
              </a:rPr>
              <a:t>Д)и подвижный, и неподвижный</a:t>
            </a:r>
            <a:endParaRPr lang="ru-RU" sz="3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53372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13595000069da5e54c25e4126663ea79259f9337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590800" y="0"/>
            <a:ext cx="6400800" cy="109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Тест </a:t>
            </a:r>
            <a:endParaRPr lang="ru-RU" sz="60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5124" name="Picture 6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971800"/>
            <a:ext cx="35718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7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775" y="2971800"/>
            <a:ext cx="35718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8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953000"/>
            <a:ext cx="35718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9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953000"/>
            <a:ext cx="3571875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10" descr="image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8000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11" descr="image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218" y="3132354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2" descr="image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029200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3" descr="image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5078557"/>
            <a:ext cx="285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4" descr="image0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2" y="3048000"/>
            <a:ext cx="2000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5" descr="image0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467" y="3042910"/>
            <a:ext cx="2000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16" descr="image0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394" y="5029200"/>
            <a:ext cx="2000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17" descr="image0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86" y="5029200"/>
            <a:ext cx="2000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18" descr="image00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787" y="3048000"/>
            <a:ext cx="2000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19" descr="image00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" y="5029200"/>
            <a:ext cx="200025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Picture 20" descr="image00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4"/>
          <a:stretch>
            <a:fillRect/>
          </a:stretch>
        </p:blipFill>
        <p:spPr bwMode="auto">
          <a:xfrm>
            <a:off x="497223" y="3081265"/>
            <a:ext cx="20002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9" name="Picture 21" descr="image00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27"/>
          <a:stretch>
            <a:fillRect/>
          </a:stretch>
        </p:blipFill>
        <p:spPr bwMode="auto">
          <a:xfrm>
            <a:off x="8590467" y="5048250"/>
            <a:ext cx="200025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40" name="Text Box 22"/>
          <p:cNvSpPr txBox="1">
            <a:spLocks noChangeArrowheads="1"/>
          </p:cNvSpPr>
          <p:nvPr/>
        </p:nvSpPr>
        <p:spPr bwMode="auto">
          <a:xfrm>
            <a:off x="2803525" y="1066800"/>
            <a:ext cx="634047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 smtClean="0">
                <a:latin typeface="Times New Roman" pitchFamily="18" charset="0"/>
              </a:rPr>
              <a:t>4.Какой из представленных рычагов будет находиться в равновесии</a:t>
            </a:r>
            <a:endParaRPr lang="ru-RU" sz="2800" b="1" dirty="0">
              <a:latin typeface="Times New Roman" pitchFamily="18" charset="0"/>
            </a:endParaRPr>
          </a:p>
        </p:txBody>
      </p:sp>
      <p:sp>
        <p:nvSpPr>
          <p:cNvPr id="5141" name="Text Box 23"/>
          <p:cNvSpPr txBox="1">
            <a:spLocks noChangeArrowheads="1"/>
          </p:cNvSpPr>
          <p:nvPr/>
        </p:nvSpPr>
        <p:spPr bwMode="auto">
          <a:xfrm>
            <a:off x="381000" y="3733800"/>
            <a:ext cx="522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>
                <a:latin typeface="Times New Roman" pitchFamily="18" charset="0"/>
              </a:rPr>
              <a:t>F</a:t>
            </a:r>
            <a:r>
              <a:rPr lang="ru-RU" sz="2800" b="1" baseline="-25000">
                <a:latin typeface="Times New Roman" pitchFamily="18" charset="0"/>
              </a:rPr>
              <a:t>1</a:t>
            </a:r>
          </a:p>
        </p:txBody>
      </p:sp>
      <p:sp>
        <p:nvSpPr>
          <p:cNvPr id="5142" name="Text Box 24"/>
          <p:cNvSpPr txBox="1">
            <a:spLocks noChangeArrowheads="1"/>
          </p:cNvSpPr>
          <p:nvPr/>
        </p:nvSpPr>
        <p:spPr bwMode="auto">
          <a:xfrm>
            <a:off x="3810000" y="4038600"/>
            <a:ext cx="522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>
                <a:latin typeface="Times New Roman" pitchFamily="18" charset="0"/>
              </a:rPr>
              <a:t>F</a:t>
            </a:r>
            <a:r>
              <a:rPr lang="en-US" sz="2800" b="1" baseline="-25000">
                <a:latin typeface="Times New Roman" pitchFamily="18" charset="0"/>
              </a:rPr>
              <a:t>2</a:t>
            </a:r>
            <a:endParaRPr lang="ru-RU" sz="2800" b="1" baseline="-25000">
              <a:latin typeface="Times New Roman" pitchFamily="18" charset="0"/>
            </a:endParaRPr>
          </a:p>
        </p:txBody>
      </p:sp>
      <p:sp>
        <p:nvSpPr>
          <p:cNvPr id="5143" name="Text Box 25"/>
          <p:cNvSpPr txBox="1">
            <a:spLocks noChangeArrowheads="1"/>
          </p:cNvSpPr>
          <p:nvPr/>
        </p:nvSpPr>
        <p:spPr bwMode="auto">
          <a:xfrm>
            <a:off x="5257800" y="4191000"/>
            <a:ext cx="522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>
                <a:latin typeface="Times New Roman" pitchFamily="18" charset="0"/>
              </a:rPr>
              <a:t>F</a:t>
            </a:r>
            <a:r>
              <a:rPr lang="ru-RU" sz="2800" b="1" baseline="-25000">
                <a:latin typeface="Times New Roman" pitchFamily="18" charset="0"/>
              </a:rPr>
              <a:t>1</a:t>
            </a:r>
          </a:p>
        </p:txBody>
      </p:sp>
      <p:sp>
        <p:nvSpPr>
          <p:cNvPr id="5144" name="Text Box 26"/>
          <p:cNvSpPr txBox="1">
            <a:spLocks noChangeArrowheads="1"/>
          </p:cNvSpPr>
          <p:nvPr/>
        </p:nvSpPr>
        <p:spPr bwMode="auto">
          <a:xfrm>
            <a:off x="685800" y="6019800"/>
            <a:ext cx="522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>
                <a:latin typeface="Times New Roman" pitchFamily="18" charset="0"/>
              </a:rPr>
              <a:t>F</a:t>
            </a:r>
            <a:r>
              <a:rPr lang="ru-RU" sz="2800" b="1" baseline="-25000">
                <a:latin typeface="Times New Roman" pitchFamily="18" charset="0"/>
              </a:rPr>
              <a:t>1</a:t>
            </a:r>
          </a:p>
        </p:txBody>
      </p:sp>
      <p:sp>
        <p:nvSpPr>
          <p:cNvPr id="5145" name="Text Box 27"/>
          <p:cNvSpPr txBox="1">
            <a:spLocks noChangeArrowheads="1"/>
          </p:cNvSpPr>
          <p:nvPr/>
        </p:nvSpPr>
        <p:spPr bwMode="auto">
          <a:xfrm>
            <a:off x="5029200" y="6096000"/>
            <a:ext cx="522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>
                <a:latin typeface="Times New Roman" pitchFamily="18" charset="0"/>
              </a:rPr>
              <a:t>F</a:t>
            </a:r>
            <a:r>
              <a:rPr lang="ru-RU" sz="2800" b="1" baseline="-25000">
                <a:latin typeface="Times New Roman" pitchFamily="18" charset="0"/>
              </a:rPr>
              <a:t>1</a:t>
            </a:r>
          </a:p>
        </p:txBody>
      </p:sp>
      <p:sp>
        <p:nvSpPr>
          <p:cNvPr id="5146" name="Text Box 28"/>
          <p:cNvSpPr txBox="1">
            <a:spLocks noChangeArrowheads="1"/>
          </p:cNvSpPr>
          <p:nvPr/>
        </p:nvSpPr>
        <p:spPr bwMode="auto">
          <a:xfrm>
            <a:off x="8305800" y="4038600"/>
            <a:ext cx="522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>
                <a:latin typeface="Times New Roman" pitchFamily="18" charset="0"/>
              </a:rPr>
              <a:t>F</a:t>
            </a:r>
            <a:r>
              <a:rPr lang="en-US" sz="2800" b="1" baseline="-25000">
                <a:latin typeface="Times New Roman" pitchFamily="18" charset="0"/>
              </a:rPr>
              <a:t>2</a:t>
            </a:r>
            <a:endParaRPr lang="ru-RU" sz="2800" b="1" baseline="-25000">
              <a:latin typeface="Times New Roman" pitchFamily="18" charset="0"/>
            </a:endParaRPr>
          </a:p>
        </p:txBody>
      </p:sp>
      <p:sp>
        <p:nvSpPr>
          <p:cNvPr id="5147" name="Text Box 29"/>
          <p:cNvSpPr txBox="1">
            <a:spLocks noChangeArrowheads="1"/>
          </p:cNvSpPr>
          <p:nvPr/>
        </p:nvSpPr>
        <p:spPr bwMode="auto">
          <a:xfrm>
            <a:off x="8458200" y="6141027"/>
            <a:ext cx="522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 dirty="0">
                <a:latin typeface="Times New Roman" pitchFamily="18" charset="0"/>
              </a:rPr>
              <a:t>F</a:t>
            </a:r>
            <a:r>
              <a:rPr lang="en-US" sz="2800" b="1" baseline="-25000" dirty="0">
                <a:latin typeface="Times New Roman" pitchFamily="18" charset="0"/>
              </a:rPr>
              <a:t>2</a:t>
            </a:r>
            <a:endParaRPr lang="ru-RU" sz="2800" b="1" baseline="-25000" dirty="0">
              <a:latin typeface="Times New Roman" pitchFamily="18" charset="0"/>
            </a:endParaRPr>
          </a:p>
        </p:txBody>
      </p:sp>
      <p:sp>
        <p:nvSpPr>
          <p:cNvPr id="5148" name="Text Box 30"/>
          <p:cNvSpPr txBox="1">
            <a:spLocks noChangeArrowheads="1"/>
          </p:cNvSpPr>
          <p:nvPr/>
        </p:nvSpPr>
        <p:spPr bwMode="auto">
          <a:xfrm>
            <a:off x="3733800" y="6019800"/>
            <a:ext cx="522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800" b="1">
                <a:latin typeface="Times New Roman" pitchFamily="18" charset="0"/>
              </a:rPr>
              <a:t>F</a:t>
            </a:r>
            <a:r>
              <a:rPr lang="en-US" sz="2800" b="1" baseline="-25000">
                <a:latin typeface="Times New Roman" pitchFamily="18" charset="0"/>
              </a:rPr>
              <a:t>2</a:t>
            </a:r>
            <a:endParaRPr lang="ru-RU" sz="2800" b="1" baseline="-25000">
              <a:latin typeface="Times New Roman" pitchFamily="18" charset="0"/>
            </a:endParaRPr>
          </a:p>
        </p:txBody>
      </p:sp>
      <p:sp>
        <p:nvSpPr>
          <p:cNvPr id="5149" name="Text Box 31"/>
          <p:cNvSpPr txBox="1">
            <a:spLocks noChangeArrowheads="1"/>
          </p:cNvSpPr>
          <p:nvPr/>
        </p:nvSpPr>
        <p:spPr bwMode="auto">
          <a:xfrm>
            <a:off x="1981200" y="3886200"/>
            <a:ext cx="5645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>
                <a:solidFill>
                  <a:srgbClr val="A50021"/>
                </a:solidFill>
                <a:latin typeface="Times New Roman" pitchFamily="18" charset="0"/>
              </a:rPr>
              <a:t>А</a:t>
            </a:r>
            <a:r>
              <a:rPr lang="en-US" sz="2800" b="1" dirty="0" smtClean="0">
                <a:solidFill>
                  <a:srgbClr val="A50021"/>
                </a:solidFill>
                <a:latin typeface="Times New Roman" pitchFamily="18" charset="0"/>
              </a:rPr>
              <a:t>)</a:t>
            </a:r>
            <a:endParaRPr lang="ru-RU" sz="2800" b="1" dirty="0">
              <a:solidFill>
                <a:srgbClr val="A50021"/>
              </a:solidFill>
              <a:latin typeface="Times New Roman" pitchFamily="18" charset="0"/>
            </a:endParaRPr>
          </a:p>
        </p:txBody>
      </p:sp>
      <p:sp>
        <p:nvSpPr>
          <p:cNvPr id="5150" name="Text Box 32"/>
          <p:cNvSpPr txBox="1">
            <a:spLocks noChangeArrowheads="1"/>
          </p:cNvSpPr>
          <p:nvPr/>
        </p:nvSpPr>
        <p:spPr bwMode="auto">
          <a:xfrm>
            <a:off x="6858000" y="3886200"/>
            <a:ext cx="5421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>
                <a:solidFill>
                  <a:srgbClr val="A50021"/>
                </a:solidFill>
                <a:latin typeface="Times New Roman" pitchFamily="18" charset="0"/>
              </a:rPr>
              <a:t>Б</a:t>
            </a:r>
            <a:r>
              <a:rPr lang="en-US" sz="2800" b="1" dirty="0" smtClean="0">
                <a:solidFill>
                  <a:srgbClr val="A50021"/>
                </a:solidFill>
                <a:latin typeface="Times New Roman" pitchFamily="18" charset="0"/>
              </a:rPr>
              <a:t>)</a:t>
            </a:r>
            <a:endParaRPr lang="ru-RU" sz="2800" b="1" dirty="0">
              <a:solidFill>
                <a:srgbClr val="A50021"/>
              </a:solidFill>
              <a:latin typeface="Times New Roman" pitchFamily="18" charset="0"/>
            </a:endParaRPr>
          </a:p>
        </p:txBody>
      </p:sp>
      <p:sp>
        <p:nvSpPr>
          <p:cNvPr id="5151" name="Text Box 33"/>
          <p:cNvSpPr txBox="1">
            <a:spLocks noChangeArrowheads="1"/>
          </p:cNvSpPr>
          <p:nvPr/>
        </p:nvSpPr>
        <p:spPr bwMode="auto">
          <a:xfrm>
            <a:off x="2057400" y="594360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>
                <a:solidFill>
                  <a:srgbClr val="A50021"/>
                </a:solidFill>
                <a:latin typeface="Times New Roman" pitchFamily="18" charset="0"/>
              </a:rPr>
              <a:t>В</a:t>
            </a:r>
            <a:r>
              <a:rPr lang="en-US" sz="2800" b="1" dirty="0" smtClean="0">
                <a:solidFill>
                  <a:srgbClr val="A50021"/>
                </a:solidFill>
                <a:latin typeface="Times New Roman" pitchFamily="18" charset="0"/>
              </a:rPr>
              <a:t>)</a:t>
            </a:r>
            <a:endParaRPr lang="ru-RU" sz="2800" b="1" dirty="0">
              <a:solidFill>
                <a:srgbClr val="A50021"/>
              </a:solidFill>
              <a:latin typeface="Times New Roman" pitchFamily="18" charset="0"/>
            </a:endParaRPr>
          </a:p>
        </p:txBody>
      </p:sp>
      <p:sp>
        <p:nvSpPr>
          <p:cNvPr id="5152" name="Text Box 34"/>
          <p:cNvSpPr txBox="1">
            <a:spLocks noChangeArrowheads="1"/>
          </p:cNvSpPr>
          <p:nvPr/>
        </p:nvSpPr>
        <p:spPr bwMode="auto">
          <a:xfrm>
            <a:off x="6858000" y="5943600"/>
            <a:ext cx="5341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800" b="1" dirty="0">
                <a:solidFill>
                  <a:srgbClr val="A50021"/>
                </a:solidFill>
                <a:latin typeface="Times New Roman" pitchFamily="18" charset="0"/>
              </a:rPr>
              <a:t>Г</a:t>
            </a:r>
            <a:r>
              <a:rPr lang="en-US" sz="2800" b="1" dirty="0" smtClean="0">
                <a:solidFill>
                  <a:srgbClr val="A50021"/>
                </a:solidFill>
                <a:latin typeface="Times New Roman" pitchFamily="18" charset="0"/>
              </a:rPr>
              <a:t>)</a:t>
            </a:r>
            <a:endParaRPr lang="ru-RU" sz="2800" b="1" dirty="0">
              <a:solidFill>
                <a:srgbClr val="A50021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13595000069da5e54c25e4126663ea79259f9337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908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514600" y="0"/>
            <a:ext cx="6400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Тест </a:t>
            </a:r>
            <a:endParaRPr lang="ru-RU" sz="60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2819400" y="1219200"/>
            <a:ext cx="6111875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>
              <a:spcAft>
                <a:spcPts val="0"/>
              </a:spcAft>
            </a:pPr>
            <a:r>
              <a:rPr lang="ru-RU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ea typeface="Times New Roman"/>
              </a:rPr>
              <a:t>5.Подвижный блок дает выигрыш в силе в ….</a:t>
            </a:r>
          </a:p>
          <a:p>
            <a:pPr lvl="0">
              <a:spcAft>
                <a:spcPts val="0"/>
              </a:spcAft>
            </a:pPr>
            <a:endParaRPr lang="ru-RU" sz="2800" b="1" dirty="0" smtClean="0"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А) в 2 раза</a:t>
            </a:r>
          </a:p>
          <a:p>
            <a:pPr lvl="0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Б) в 5 раз</a:t>
            </a:r>
          </a:p>
          <a:p>
            <a:pPr lvl="0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В) в 4 раза</a:t>
            </a:r>
          </a:p>
          <a:p>
            <a:pPr lvl="0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Г) в 3 раза</a:t>
            </a:r>
          </a:p>
          <a:p>
            <a:pPr lvl="0">
              <a:spcAft>
                <a:spcPts val="0"/>
              </a:spcAft>
            </a:pPr>
            <a:r>
              <a:rPr lang="ru-RU" sz="4000" b="1" dirty="0" smtClean="0">
                <a:latin typeface="Times New Roman"/>
                <a:ea typeface="Times New Roman"/>
              </a:rPr>
              <a:t>Д) в 6 раз </a:t>
            </a:r>
            <a:endParaRPr lang="ru-RU" sz="4000" b="1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533720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1052736"/>
            <a:ext cx="8589640" cy="1143000"/>
          </a:xfrm>
        </p:spPr>
        <p:txBody>
          <a:bodyPr/>
          <a:lstStyle/>
          <a:p>
            <a:pPr eaLnBrk="1" hangingPunct="1"/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Лабораторная работа</a:t>
            </a:r>
            <a:br>
              <a:rPr lang="ru-RU" sz="7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/>
              <a:t>Оборудование: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132856"/>
            <a:ext cx="8229600" cy="4525963"/>
          </a:xfrm>
        </p:spPr>
        <p:txBody>
          <a:bodyPr/>
          <a:lstStyle/>
          <a:p>
            <a:pPr eaLnBrk="1" hangingPunct="1"/>
            <a:endParaRPr lang="ru-RU" dirty="0" smtClean="0"/>
          </a:p>
          <a:p>
            <a:pPr eaLnBrk="1" hangingPunct="1"/>
            <a:endParaRPr lang="ru-RU" dirty="0"/>
          </a:p>
          <a:p>
            <a:pPr eaLnBrk="1" hangingPunct="1"/>
            <a:r>
              <a:rPr lang="ru-RU" dirty="0" smtClean="0"/>
              <a:t>Штатив </a:t>
            </a:r>
          </a:p>
          <a:p>
            <a:pPr eaLnBrk="1" hangingPunct="1"/>
            <a:r>
              <a:rPr lang="ru-RU" dirty="0" smtClean="0"/>
              <a:t>Доска</a:t>
            </a:r>
          </a:p>
          <a:p>
            <a:pPr eaLnBrk="1" hangingPunct="1"/>
            <a:r>
              <a:rPr lang="ru-RU" dirty="0" smtClean="0"/>
              <a:t>Брусок</a:t>
            </a:r>
          </a:p>
          <a:p>
            <a:pPr eaLnBrk="1" hangingPunct="1"/>
            <a:r>
              <a:rPr lang="ru-RU" dirty="0" smtClean="0"/>
              <a:t>Динамометр</a:t>
            </a:r>
          </a:p>
          <a:p>
            <a:pPr eaLnBrk="1" hangingPunct="1"/>
            <a:r>
              <a:rPr lang="ru-RU" dirty="0" smtClean="0"/>
              <a:t>Мерная лента (линейка)</a:t>
            </a:r>
          </a:p>
        </p:txBody>
      </p:sp>
    </p:spTree>
    <p:extLst>
      <p:ext uri="{BB962C8B-B14F-4D97-AF65-F5344CB8AC3E}">
        <p14:creationId xmlns:p14="http://schemas.microsoft.com/office/powerpoint/2010/main" val="365055621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964613" cy="1714500"/>
          </a:xfrm>
        </p:spPr>
        <p:txBody>
          <a:bodyPr/>
          <a:lstStyle/>
          <a:p>
            <a:pPr algn="r" eaLnBrk="1" hangingPunct="1"/>
            <a:r>
              <a:rPr lang="ru-RU" sz="4000" dirty="0" smtClean="0"/>
              <a:t>Оформление результатов работы </a:t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2800" dirty="0" smtClean="0"/>
              <a:t>Таблица</a:t>
            </a:r>
            <a:endParaRPr lang="ru-RU" sz="4000" dirty="0" smtClean="0"/>
          </a:p>
        </p:txBody>
      </p:sp>
      <p:graphicFrame>
        <p:nvGraphicFramePr>
          <p:cNvPr id="42077" name="Group 9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69395"/>
              </p:ext>
            </p:extLst>
          </p:nvPr>
        </p:nvGraphicFramePr>
        <p:xfrm>
          <a:off x="395288" y="2205038"/>
          <a:ext cx="8281169" cy="4104282"/>
        </p:xfrm>
        <a:graphic>
          <a:graphicData uri="http://schemas.openxmlformats.org/drawingml/2006/table">
            <a:tbl>
              <a:tblPr/>
              <a:tblGrid>
                <a:gridCol w="1403248"/>
                <a:gridCol w="1650774"/>
                <a:gridCol w="1155723"/>
                <a:gridCol w="1321347"/>
                <a:gridCol w="1479691"/>
                <a:gridCol w="1270386"/>
              </a:tblGrid>
              <a:tr h="1491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Вес тела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Р, 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Высота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h, 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пол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Дж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Сила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Длина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затр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Дж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391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73663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Вывод: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8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Зарядка для глаз</a:t>
            </a:r>
            <a:endParaRPr lang="ru-RU" sz="8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38839"/>
      </p:ext>
    </p:extLst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7143768" y="214290"/>
            <a:ext cx="1785950" cy="164307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6613" y="5138734"/>
            <a:ext cx="1428760" cy="141446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Блок-схема: извлечение 7"/>
          <p:cNvSpPr/>
          <p:nvPr/>
        </p:nvSpPr>
        <p:spPr>
          <a:xfrm>
            <a:off x="285720" y="142852"/>
            <a:ext cx="1428760" cy="1214446"/>
          </a:xfrm>
          <a:prstGeom prst="flowChartExtra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лыбающееся лицо 8"/>
          <p:cNvSpPr/>
          <p:nvPr/>
        </p:nvSpPr>
        <p:spPr>
          <a:xfrm>
            <a:off x="7437396" y="5212187"/>
            <a:ext cx="1500198" cy="1428760"/>
          </a:xfrm>
          <a:prstGeom prst="smileyFac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Аудио.wma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2699792" y="6320117"/>
            <a:ext cx="601665" cy="60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925486"/>
      </p:ext>
    </p:extLst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22222E-6 L 0.75608 -0.6930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00" y="-3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6.2963E-6 L -0.75608 0.69305 " pathEditMode="relative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42 -0.02037 L -0.79288 -0.7657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74" y="-3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L 0.7875 0.7456 " pathEditMode="relative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9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0" y="0"/>
            <a:ext cx="9144000" cy="6858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1214414" y="3000372"/>
            <a:ext cx="571504" cy="57150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980872"/>
      </p:ext>
    </p:extLst>
  </p:cSld>
  <p:clrMapOvr>
    <a:masterClrMapping/>
  </p:clrMapOvr>
  <p:transition spd="slow"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C -2.5E-6 0.09791 0.07466 0.1787 0.1658 0.1787 C 0.27292 0.1787 0.31181 0.08935 0.32813 0.03564 L 0.34497 -0.03565 C 0.36181 -0.08936 0.40295 -0.17824 0.52413 -0.17824 C 0.60191 -0.17824 0.69028 -0.09792 0.69028 3.33333E-6 C 0.69028 0.09791 0.60191 0.1787 0.52413 0.1787 C 0.40295 0.1787 0.36181 0.08935 0.34497 0.03564 L 0.32813 -0.03565 C 0.31181 -0.08936 0.27292 -0.17824 0.1658 -0.17824 C 0.07466 -0.17824 -2.5E-6 -0.09792 -2.5E-6 3.33333E-6 Z " pathEditMode="relative" rAng="0" ptsTypes="ffFffffFfff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7-конечная звезда 5"/>
          <p:cNvSpPr/>
          <p:nvPr/>
        </p:nvSpPr>
        <p:spPr>
          <a:xfrm>
            <a:off x="3286116" y="2214554"/>
            <a:ext cx="2357454" cy="2143140"/>
          </a:xfrm>
          <a:prstGeom prst="star7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738713"/>
      </p:ext>
    </p:extLst>
  </p:cSld>
  <p:clrMapOvr>
    <a:masterClrMapping/>
  </p:clrMapOvr>
  <p:transition spd="slow"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143900" y="214290"/>
            <a:ext cx="500066" cy="485772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952657"/>
      </p:ext>
    </p:extLst>
  </p:cSld>
  <p:clrMapOvr>
    <a:masterClrMapping/>
  </p:clrMapOvr>
  <p:transition spd="slow"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C -0.41632 -0.02385 -0.83264 -0.04769 -0.83698 3.33333E-6 C -0.84132 0.04768 -0.0283 0.22199 -0.02569 0.28611 C -0.02309 0.35023 -0.8283 0.34097 -0.82083 0.38495 C -0.81337 0.42893 0.00816 0.49421 0.01945 0.55046 C 0.03073 0.60671 -0.6243 0.69398 -0.75312 0.72268 " pathEditMode="relative" ptsTypes="aaaaaA"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596" y="1500174"/>
            <a:ext cx="8429652" cy="3643338"/>
          </a:xfrm>
          <a:prstGeom prst="ellipse">
            <a:avLst/>
          </a:prstGeom>
          <a:gradFill>
            <a:gsLst>
              <a:gs pos="0">
                <a:srgbClr val="000082"/>
              </a:gs>
              <a:gs pos="30000">
                <a:srgbClr val="66008F"/>
              </a:gs>
              <a:gs pos="64999">
                <a:srgbClr val="BA0066"/>
              </a:gs>
              <a:gs pos="89999">
                <a:srgbClr val="FF0000"/>
              </a:gs>
              <a:gs pos="100000">
                <a:srgbClr val="FF8200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346501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428596" y="1500174"/>
            <a:ext cx="8429652" cy="3643338"/>
          </a:xfrm>
          <a:prstGeom prst="ellipse">
            <a:avLst/>
          </a:prstGeom>
          <a:gradFill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806589"/>
      </p:ext>
    </p:extLst>
  </p:cSld>
  <p:clrMapOvr>
    <a:masterClrMapping/>
  </p:clrMapOvr>
  <p:transition spd="slow" advClick="0" advTm="200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843808" y="1412776"/>
            <a:ext cx="714380" cy="7143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032736"/>
      </p:ext>
    </p:extLst>
  </p:cSld>
  <p:clrMapOvr>
    <a:masterClrMapping/>
  </p:clrMapOvr>
  <p:transition spd="slow"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81 C -0.00104 0.07107 0.09549 0.12639 0.21701 0.12871 C 0.31337 0.13403 0.39236 0.10371 0.3941 0.06574 C 0.3941 0.02824 0.31667 -0.00717 0.21875 -0.00926 C 0.16962 -0.00926 0.12535 -0.00463 0.09375 0.0081 C 0.04792 0.02546 0.02118 0.05347 0.02118 0.08634 C 0.02118 0.10371 0.02899 0.1213 0.0434 0.13658 C 0.07622 0.16921 0.14132 0.19167 0.21545 0.19421 C 0.30243 0.19954 0.37344 0.17153 0.37344 0.13912 C 0.375 0.10371 0.30399 0.07361 0.21701 0.06829 C 0.17292 0.06829 0.13333 0.07361 0.10313 0.0838 C 0.06372 0.10116 0.03837 0.12871 0.03837 0.15671 C 0.03837 0.17153 0.04635 0.18681 0.05903 0.20209 C 0.08924 0.22963 0.14601 0.25232 0.21406 0.2544 C 0.29306 0.25718 0.35608 0.23218 0.35608 0.20209 C 0.35781 0.17153 0.29444 0.14398 0.21545 0.14144 C 0.17587 0.13912 0.13958 0.14398 0.11267 0.15394 C 0.07622 0.16921 0.0559 0.19167 0.0559 0.21945 C 0.0559 0.23218 0.06233 0.24699 0.07326 0.25972 C 0.10017 0.28519 0.15226 0.30509 0.21233 0.30741 C 0.28351 0.30741 0.34028 0.28727 0.34028 0.25972 C 0.34028 0.23218 0.28507 0.20695 0.21406 0.20417 C 0.17917 0.20417 0.14601 0.20949 0.1224 0.2169 C 0.08924 0.22963 0.06997 0.25232 0.06858 0.275 C 0.06858 0.28727 0.07622 0.3 0.08594 0.30996 C 0.10938 0.33542 0.15694 0.35278 0.21076 0.35278 C 0.27378 0.35533 0.32622 0.33796 0.32622 0.3125 C 0.3276 0.28727 0.27552 0.26505 0.21233 0.26227 C 0.18073 0.26227 0.15069 0.26505 0.13003 0.275 C 0.10017 0.28519 0.08281 0.30509 0.08281 0.32523 C 0.08281 0.33796 0.0875 0.34792 0.09688 0.3581 C 0.1191 0.38033 0.16024 0.3956 0.20903 0.39815 C 0.26753 0.39815 0.31337 0.38287 0.31337 0.36019 C 0.31493 0.33796 0.2691 0.31736 0.21076 0.31528 C 0.18212 0.31528 0.15694 0.31736 0.13802 0.32523 C 0.11111 0.33542 0.09549 0.35278 0.09549 0.37292 C 0.09549 0.38287 0.10017 0.39074 0.10816 0.40093 C 0.12708 0.42107 0.16493 0.4331 0.20903 0.43588 C 0.26128 0.43843 0.30243 0.42315 0.30243 0.40093 C 0.30243 0.38287 0.26285 0.36296 0.21076 0.36296 C 0.18385 0.36019 0.16024 0.36551 0.14271 0.37037 C 0.1191 0.38033 0.10486 0.3956 0.10486 0.4132 C 0.10486 0.42315 0.10938 0.43102 0.11736 0.43843 C 0.1349 0.45602 0.16962 0.46852 0.20764 0.4713 C 0.25486 0.47384 0.29306 0.45857 0.29306 0.44097 C 0.29306 0.42107 0.25486 0.40556 0.20903 0.40301 C 0.18715 0.40301 0.16493 0.40556 0.14896 0.4132 C 0.12708 0.42107 0.11441 0.4331 0.11441 0.45116 C 0.11441 0.45857 0.1191 0.46597 0.12535 0.47384 C 0.14132 0.48866 0.17118 0.50139 0.20764 0.50139 C 0.24861 0.50394 0.28351 0.49121 0.28351 0.47384 C 0.28351 0.45857 0.25017 0.44329 0.20764 0.44329 C 0.18854 0.44097 0.16823 0.44329 0.15399 0.44838 C 0.1349 0.45857 0.12378 0.4713 0.12378 0.4838 C 0.12378 0.49121 0.12708 0.49861 0.13333 0.50394 C 0.14757 0.51875 0.17448 0.52894 0.20764 0.53148 C 0.24549 0.53148 0.27552 0.51875 0.27552 0.50625 C 0.27552 0.49121 0.24549 0.47593 0.20764 0.47593 C 0.18854 0.47593 0.17118 0.47871 0.16024 0.4838 C 0.14132 0.48866 0.1316 0.50139 0.1316 0.51412 C 0.1316 0.51875 0.1349 0.52662 0.13958 0.53148 C 0.15226 0.54676 0.17743 0.55417 0.20608 0.55695 C 0.24097 0.55695 0.26753 0.54676 0.26753 0.53403 C 0.26753 0.51875 0.24097 0.5088 0.20764 0.50625 C 0.1901 0.50625 0.17448 0.5088 0.16319 0.51412 C 0.14757 0.51875 0.13802 0.52894 0.13802 0.54144 C 0.13802 0.54676 0.14132 0.55162 0.14601 0.55695 " pathEditMode="relative" rAng="0" ptsTypes="fffffffffffffffffffffffffffffffffffffffffffffffffffffffffffffffffff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01" y="2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зарядке!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636912"/>
            <a:ext cx="1859441" cy="175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49861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05800" cy="14017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Какую работу называют полезной?</a:t>
            </a:r>
          </a:p>
        </p:txBody>
      </p:sp>
      <p:pic>
        <p:nvPicPr>
          <p:cNvPr id="11267" name="Picture 5" descr="p-03h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71600"/>
            <a:ext cx="41529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495800" y="1295400"/>
            <a:ext cx="4283075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u="sng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Задание: 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Бочку массой 200 кг надо поднять на борт корабля на высоту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</a:rPr>
              <a:t>5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м.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81000" y="4455175"/>
            <a:ext cx="8397875" cy="1404937"/>
          </a:xfrm>
          <a:prstGeom prst="rect">
            <a:avLst/>
          </a:prstGeom>
          <a:solidFill>
            <a:schemeClr val="bg1"/>
          </a:solidFill>
          <a:ln w="31750">
            <a:solidFill>
              <a:srgbClr val="A5002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Работу, которую необходимо совершить непосредственно для выполнения конкретного задания, называют </a:t>
            </a:r>
            <a:r>
              <a:rPr lang="ru-RU" sz="28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ПОЛЕЗНОЙ.</a:t>
            </a:r>
          </a:p>
        </p:txBody>
      </p:sp>
    </p:spTree>
    <p:extLst>
      <p:ext uri="{BB962C8B-B14F-4D97-AF65-F5344CB8AC3E}">
        <p14:creationId xmlns:p14="http://schemas.microsoft.com/office/powerpoint/2010/main" val="4427051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7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894976"/>
            <a:ext cx="8229600" cy="1963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810" y="3760787"/>
            <a:ext cx="1543050" cy="112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10000"/>
            <a:ext cx="304165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585" y="3810000"/>
            <a:ext cx="2689225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542" y="1524000"/>
            <a:ext cx="415131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305800" cy="14017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Какую работу называют полной (затраченной)?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4495800" y="1295400"/>
            <a:ext cx="4283075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u="sng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Задание: 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Бочку массой 200 кг надо поднять на борт корабля на </a:t>
            </a:r>
            <a:r>
              <a:rPr lang="ru-RU" sz="2800" b="1">
                <a:solidFill>
                  <a:srgbClr val="000000"/>
                </a:solidFill>
                <a:latin typeface="Times New Roman" pitchFamily="18" charset="0"/>
              </a:rPr>
              <a:t>высоту </a:t>
            </a:r>
            <a:r>
              <a:rPr lang="ru-RU" sz="2800" b="1" smtClean="0">
                <a:solidFill>
                  <a:srgbClr val="000000"/>
                </a:solidFill>
                <a:latin typeface="Times New Roman" pitchFamily="18" charset="0"/>
              </a:rPr>
              <a:t>5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м.</a:t>
            </a:r>
          </a:p>
        </p:txBody>
      </p:sp>
    </p:spTree>
    <p:extLst>
      <p:ext uri="{BB962C8B-B14F-4D97-AF65-F5344CB8AC3E}">
        <p14:creationId xmlns:p14="http://schemas.microsoft.com/office/powerpoint/2010/main" val="17660890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696200" cy="2746375"/>
          </a:xfrm>
        </p:spPr>
        <p:txBody>
          <a:bodyPr/>
          <a:lstStyle/>
          <a:p>
            <a:pPr eaLnBrk="1" hangingPunct="1">
              <a:defRPr/>
            </a:pPr>
            <a:r>
              <a:rPr lang="ru-RU" sz="12900" b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</a:rPr>
              <a:t>КПД </a:t>
            </a:r>
            <a:br>
              <a:rPr lang="ru-RU" sz="12900" b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</a:rPr>
            </a:br>
            <a:r>
              <a:rPr lang="ru-RU" sz="6000" b="1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</a:rPr>
              <a:t>простых механизмов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914400"/>
            <a:ext cx="9144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80000"/>
              </a:lnSpc>
              <a:spcBef>
                <a:spcPct val="20000"/>
              </a:spcBef>
              <a:defRPr/>
            </a:pPr>
            <a:r>
              <a:rPr lang="ru-RU" sz="5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cript MT Bold" pitchFamily="66" charset="0"/>
              </a:rPr>
              <a:t>Тема урока:</a:t>
            </a:r>
          </a:p>
        </p:txBody>
      </p:sp>
    </p:spTree>
    <p:extLst>
      <p:ext uri="{BB962C8B-B14F-4D97-AF65-F5344CB8AC3E}">
        <p14:creationId xmlns:p14="http://schemas.microsoft.com/office/powerpoint/2010/main" val="331909409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Коэффициент полезного действия (КПД)</a:t>
            </a:r>
            <a:r>
              <a:rPr lang="ru-RU" sz="4000" dirty="0" smtClean="0"/>
              <a:t> 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81000" y="1600200"/>
            <a:ext cx="8305800" cy="2062103"/>
          </a:xfrm>
          <a:prstGeom prst="rect">
            <a:avLst/>
          </a:prstGeom>
          <a:solidFill>
            <a:schemeClr val="bg1"/>
          </a:solidFill>
          <a:ln w="31750">
            <a:solidFill>
              <a:srgbClr val="A5002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</a:rPr>
              <a:t>Отношение полезной работы к полной 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работе, выраженное в процентах </a:t>
            </a: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</a:rPr>
              <a:t>называется коэффициентом полезного действия механизма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514910" y="3941422"/>
            <a:ext cx="15605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</a:rPr>
              <a:t>КПД =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133600" y="3666785"/>
            <a:ext cx="7778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 b="1" u="sng" dirty="0">
                <a:solidFill>
                  <a:srgbClr val="000000"/>
                </a:solidFill>
                <a:latin typeface="Times New Roman" pitchFamily="18" charset="0"/>
              </a:rPr>
              <a:t>Ап</a:t>
            </a:r>
          </a:p>
          <a:p>
            <a:pPr eaLnBrk="1" hangingPunct="1"/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</a:rPr>
              <a:t>Аз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391091" y="4940581"/>
            <a:ext cx="3429000" cy="1524000"/>
          </a:xfrm>
          <a:prstGeom prst="rect">
            <a:avLst/>
          </a:prstGeom>
          <a:solidFill>
            <a:schemeClr val="bg1"/>
          </a:solidFill>
          <a:ln w="31750">
            <a:solidFill>
              <a:srgbClr val="A5002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609600" y="5029200"/>
            <a:ext cx="9810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sz="4000" b="1" dirty="0">
                <a:solidFill>
                  <a:srgbClr val="000000"/>
                </a:solidFill>
                <a:latin typeface="Monotype Corsiva" pitchFamily="66" charset="0"/>
                <a:cs typeface="Arial" charset="0"/>
              </a:rPr>
              <a:t>η</a:t>
            </a:r>
            <a:r>
              <a:rPr lang="ru-RU" sz="4000" b="1" dirty="0">
                <a:solidFill>
                  <a:srgbClr val="000000"/>
                </a:solidFill>
                <a:latin typeface="Monotype Corsiva" pitchFamily="66" charset="0"/>
                <a:cs typeface="Arial" charset="0"/>
              </a:rPr>
              <a:t>=  </a:t>
            </a:r>
            <a:endParaRPr lang="el-GR" sz="4000" b="1" dirty="0">
              <a:solidFill>
                <a:srgbClr val="000000"/>
              </a:solidFill>
              <a:latin typeface="Monotype Corsiva" pitchFamily="66" charset="0"/>
              <a:cs typeface="Arial" charset="0"/>
            </a:endParaRPr>
          </a:p>
        </p:txBody>
      </p:sp>
      <p:sp>
        <p:nvSpPr>
          <p:cNvPr id="8202" name="Text Box 10"/>
          <p:cNvSpPr txBox="1">
            <a:spLocks noChangeArrowheads="1"/>
          </p:cNvSpPr>
          <p:nvPr/>
        </p:nvSpPr>
        <p:spPr bwMode="auto">
          <a:xfrm>
            <a:off x="1447800" y="4800600"/>
            <a:ext cx="7778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 b="1" u="sng" dirty="0">
                <a:solidFill>
                  <a:srgbClr val="000000"/>
                </a:solidFill>
                <a:latin typeface="Times New Roman" pitchFamily="18" charset="0"/>
              </a:rPr>
              <a:t>Ап</a:t>
            </a:r>
          </a:p>
          <a:p>
            <a:pPr eaLnBrk="1" hangingPunct="1"/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</a:rPr>
              <a:t>Аз</a:t>
            </a:r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auto">
          <a:xfrm>
            <a:off x="2133600" y="5029200"/>
            <a:ext cx="1670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∙ </a:t>
            </a:r>
            <a:r>
              <a:rPr lang="ru-RU" sz="3600" b="1" dirty="0">
                <a:solidFill>
                  <a:srgbClr val="000000"/>
                </a:solidFill>
                <a:latin typeface="Times New Roman" pitchFamily="18" charset="0"/>
              </a:rPr>
              <a:t>100 %</a:t>
            </a:r>
          </a:p>
        </p:txBody>
      </p:sp>
      <p:sp>
        <p:nvSpPr>
          <p:cNvPr id="8205" name="Text Box 13"/>
          <p:cNvSpPr txBox="1">
            <a:spLocks noChangeArrowheads="1"/>
          </p:cNvSpPr>
          <p:nvPr/>
        </p:nvSpPr>
        <p:spPr bwMode="auto">
          <a:xfrm>
            <a:off x="457200" y="6278563"/>
            <a:ext cx="13871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</a:rPr>
              <a:t>«</a:t>
            </a:r>
            <a:r>
              <a:rPr lang="ru-RU" sz="3200" b="1" dirty="0" err="1" smtClean="0">
                <a:solidFill>
                  <a:srgbClr val="000000"/>
                </a:solidFill>
                <a:latin typeface="Times New Roman" pitchFamily="18" charset="0"/>
              </a:rPr>
              <a:t>этта</a:t>
            </a: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</a:rPr>
              <a:t>»</a:t>
            </a:r>
          </a:p>
        </p:txBody>
      </p:sp>
      <p:sp>
        <p:nvSpPr>
          <p:cNvPr id="8207" name="Text Box 15"/>
          <p:cNvSpPr txBox="1">
            <a:spLocks noChangeArrowheads="1"/>
          </p:cNvSpPr>
          <p:nvPr/>
        </p:nvSpPr>
        <p:spPr bwMode="auto">
          <a:xfrm>
            <a:off x="4251325" y="3617913"/>
            <a:ext cx="458787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Коэффициент полезного действия не может быть больше 1 (или 100 %),             т.к. на практике всегда действуют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</a:rPr>
              <a:t>силы трения.</a:t>
            </a:r>
            <a:endParaRPr lang="ru-RU" sz="28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4784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6" grpId="0" animBg="1"/>
      <p:bldP spid="8197" grpId="0"/>
      <p:bldP spid="8198" grpId="0"/>
      <p:bldP spid="8199" grpId="0" animBg="1"/>
      <p:bldP spid="8201" grpId="0"/>
      <p:bldP spid="8202" grpId="0"/>
      <p:bldP spid="8203" grpId="0"/>
      <p:bldP spid="8205" grpId="0"/>
      <p:bldP spid="820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b="1" dirty="0" smtClean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Как увеличить КПД?</a:t>
            </a:r>
          </a:p>
        </p:txBody>
      </p:sp>
      <p:pic>
        <p:nvPicPr>
          <p:cNvPr id="9220" name="Picture 4" descr="image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2819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685800" y="1524000"/>
            <a:ext cx="13652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Рычаг</a:t>
            </a:r>
          </a:p>
        </p:txBody>
      </p:sp>
      <p:pic>
        <p:nvPicPr>
          <p:cNvPr id="9222" name="Picture 6" descr="image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514600"/>
            <a:ext cx="32004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6172200" y="1524000"/>
            <a:ext cx="2743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Наклонная плоскость</a:t>
            </a:r>
          </a:p>
        </p:txBody>
      </p:sp>
      <p:pic>
        <p:nvPicPr>
          <p:cNvPr id="9224" name="Picture 8" descr="image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828800"/>
            <a:ext cx="8286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4191000" y="1524000"/>
            <a:ext cx="11191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rgbClr val="A5002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Блок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>
            <a:off x="3124200" y="1752600"/>
            <a:ext cx="0" cy="2895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227" name="Line 11"/>
          <p:cNvSpPr>
            <a:spLocks noChangeShapeType="1"/>
          </p:cNvSpPr>
          <p:nvPr/>
        </p:nvSpPr>
        <p:spPr bwMode="auto">
          <a:xfrm>
            <a:off x="5715000" y="1752600"/>
            <a:ext cx="0" cy="2895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228" name="Text Box 12"/>
          <p:cNvSpPr txBox="1">
            <a:spLocks noChangeArrowheads="1"/>
          </p:cNvSpPr>
          <p:nvPr/>
        </p:nvSpPr>
        <p:spPr bwMode="auto">
          <a:xfrm>
            <a:off x="0" y="914400"/>
            <a:ext cx="914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</a:rPr>
              <a:t>Учитывали ли мы при расчёте работы:</a:t>
            </a:r>
          </a:p>
        </p:txBody>
      </p:sp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381000" y="3581400"/>
            <a:ext cx="213042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Вес рычага?</a:t>
            </a:r>
          </a:p>
          <a:p>
            <a:pPr eaLnBrk="1" hangingPunct="1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Вес крючков?</a:t>
            </a:r>
          </a:p>
          <a:p>
            <a:pPr eaLnBrk="1" hangingPunct="1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Трение?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6248400" y="3581400"/>
            <a:ext cx="28956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Трение  между  телом и плоскостью?</a:t>
            </a:r>
          </a:p>
        </p:txBody>
      </p:sp>
      <p:sp>
        <p:nvSpPr>
          <p:cNvPr id="9231" name="Text Box 15"/>
          <p:cNvSpPr txBox="1">
            <a:spLocks noChangeArrowheads="1"/>
          </p:cNvSpPr>
          <p:nvPr/>
        </p:nvSpPr>
        <p:spPr bwMode="auto">
          <a:xfrm>
            <a:off x="3429000" y="3581400"/>
            <a:ext cx="2060575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Вес   блока?</a:t>
            </a:r>
          </a:p>
          <a:p>
            <a:pPr eaLnBrk="1" hangingPunct="1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Вес верёвок?</a:t>
            </a:r>
          </a:p>
          <a:p>
            <a:pPr eaLnBrk="1" hangingPunct="1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Трение?</a:t>
            </a: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533400" y="4953000"/>
            <a:ext cx="8093075" cy="1585913"/>
          </a:xfrm>
          <a:prstGeom prst="rect">
            <a:avLst/>
          </a:prstGeom>
          <a:solidFill>
            <a:schemeClr val="bg1"/>
          </a:solidFill>
          <a:ln w="31750">
            <a:solidFill>
              <a:srgbClr val="A5002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sz="3200" b="1">
                <a:solidFill>
                  <a:srgbClr val="000000"/>
                </a:solidFill>
                <a:latin typeface="Times New Roman" pitchFamily="18" charset="0"/>
              </a:rPr>
              <a:t>Для увеличения КПД необходимо уменьшить трение и использовать лёгкие, но прочные  материалы</a:t>
            </a:r>
          </a:p>
        </p:txBody>
      </p:sp>
    </p:spTree>
    <p:extLst>
      <p:ext uri="{BB962C8B-B14F-4D97-AF65-F5344CB8AC3E}">
        <p14:creationId xmlns:p14="http://schemas.microsoft.com/office/powerpoint/2010/main" val="186451265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1" grpId="0"/>
      <p:bldP spid="9223" grpId="0"/>
      <p:bldP spid="9225" grpId="0"/>
      <p:bldP spid="9226" grpId="0" animBg="1"/>
      <p:bldP spid="9227" grpId="0" animBg="1"/>
      <p:bldP spid="9228" grpId="0"/>
      <p:bldP spid="9229" grpId="0"/>
      <p:bldP spid="9230" grpId="0"/>
      <p:bldP spid="9231" grpId="0"/>
      <p:bldP spid="923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8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Проблема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  <a:p>
            <a:pPr marL="0" indent="0" algn="ctr" eaLnBrk="1" hangingPunct="1">
              <a:buNone/>
            </a:pP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От чего может зависеть КПД наклонной плоскости?</a:t>
            </a:r>
          </a:p>
        </p:txBody>
      </p:sp>
      <p:graphicFrame>
        <p:nvGraphicFramePr>
          <p:cNvPr id="66573" name="Group 13"/>
          <p:cNvGraphicFramePr>
            <a:graphicFrameLocks noGrp="1"/>
          </p:cNvGraphicFramePr>
          <p:nvPr/>
        </p:nvGraphicFramePr>
        <p:xfrm>
          <a:off x="3832225" y="2955925"/>
          <a:ext cx="1479550" cy="946150"/>
        </p:xfrm>
        <a:graphic>
          <a:graphicData uri="http://schemas.openxmlformats.org/drawingml/2006/table">
            <a:tbl>
              <a:tblPr/>
              <a:tblGrid>
                <a:gridCol w="1479550"/>
              </a:tblGrid>
              <a:tr h="946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ru-RU" sz="45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</a:t>
                      </a: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                               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dirty="0" smtClean="0">
                <a:solidFill>
                  <a:schemeClr val="hlink"/>
                </a:solidFill>
              </a:rPr>
              <a:t/>
            </a:r>
            <a:br>
              <a:rPr lang="ru-RU" sz="3200" dirty="0" smtClean="0">
                <a:solidFill>
                  <a:schemeClr val="hlink"/>
                </a:solidFill>
              </a:rPr>
            </a:br>
            <a:r>
              <a:rPr lang="ru-RU" sz="3200" dirty="0" smtClean="0">
                <a:solidFill>
                  <a:schemeClr val="hlink"/>
                </a:solidFill>
              </a:rPr>
              <a:t> </a:t>
            </a:r>
            <a:r>
              <a:rPr lang="ru-RU" sz="4000" dirty="0" smtClean="0">
                <a:solidFill>
                  <a:srgbClr val="C00000"/>
                </a:solidFill>
              </a:rPr>
              <a:t>Исследовательская работа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Как зависит КПД при подъеме тела по наклонной плоскости </a:t>
            </a:r>
            <a:r>
              <a:rPr lang="ru-RU" u="sng" dirty="0" smtClean="0"/>
              <a:t>от высоты наклонной плоскости</a:t>
            </a:r>
            <a:r>
              <a:rPr lang="ru-RU" dirty="0" smtClean="0"/>
              <a:t>?</a:t>
            </a:r>
          </a:p>
          <a:p>
            <a:pPr eaLnBrk="1" hangingPunct="1"/>
            <a:r>
              <a:rPr lang="ru-RU" dirty="0" smtClean="0"/>
              <a:t>Как зависит КПД при подъеме тела по наклонной плоскости</a:t>
            </a:r>
            <a:r>
              <a:rPr lang="ru-RU" b="1" dirty="0" smtClean="0"/>
              <a:t> </a:t>
            </a:r>
            <a:r>
              <a:rPr lang="ru-RU" u="sng" dirty="0" smtClean="0"/>
              <a:t>от веса тела</a:t>
            </a:r>
            <a:r>
              <a:rPr lang="ru-RU" dirty="0" smtClean="0"/>
              <a:t>?</a:t>
            </a:r>
          </a:p>
          <a:p>
            <a:pPr eaLnBrk="1" hangingPunct="1"/>
            <a:r>
              <a:rPr lang="ru-RU" dirty="0"/>
              <a:t>Как зависит КПД при подъеме тела по наклонной плоскости</a:t>
            </a:r>
            <a:r>
              <a:rPr lang="ru-RU" b="1" dirty="0"/>
              <a:t> </a:t>
            </a:r>
            <a:r>
              <a:rPr lang="ru-RU" u="sng" dirty="0"/>
              <a:t>от </a:t>
            </a:r>
            <a:r>
              <a:rPr lang="ru-RU" u="sng" dirty="0" smtClean="0"/>
              <a:t>поверхности наклонной плоскости</a:t>
            </a:r>
            <a:r>
              <a:rPr lang="ru-RU" dirty="0" smtClean="0"/>
              <a:t>?</a:t>
            </a:r>
            <a:endParaRPr lang="ru-RU" dirty="0"/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8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Гипотеза</a:t>
            </a:r>
            <a:r>
              <a:rPr lang="ru-RU" dirty="0" smtClean="0"/>
              <a:t>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Если увеличить (уменьшить) высоту наклонной плоскости, то КПД при подъеме тела по наклонной плоскости не изменится (увеличится, уменьшится).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Если увеличить (уменьшить) вес тела, то КПД при подъеме тела по наклонной плоскости не изменится (увеличится, уменьшится).</a:t>
            </a:r>
          </a:p>
          <a:p>
            <a:pPr eaLnBrk="1" hangingPunct="1">
              <a:lnSpc>
                <a:spcPct val="90000"/>
              </a:lnSpc>
            </a:pPr>
            <a:r>
              <a:rPr lang="ru-RU" sz="2800" dirty="0" smtClean="0"/>
              <a:t>Если уменьшить (увеличить) трение, то КПД при подъеме тела по наклонной плоскости не изменится (увеличится, уменьшится).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dirty="0" smtClean="0">
                <a:solidFill>
                  <a:schemeClr val="hlink"/>
                </a:solidFill>
              </a:rPr>
              <a:t/>
            </a:r>
            <a:br>
              <a:rPr lang="ru-RU" sz="3200" dirty="0" smtClean="0">
                <a:solidFill>
                  <a:schemeClr val="hlink"/>
                </a:solidFill>
              </a:rPr>
            </a:br>
            <a:r>
              <a:rPr lang="ru-RU" sz="3200" dirty="0" smtClean="0">
                <a:solidFill>
                  <a:schemeClr val="hlink"/>
                </a:solidFill>
              </a:rPr>
              <a:t> </a:t>
            </a:r>
            <a:r>
              <a:rPr lang="ru-RU" sz="4000" dirty="0" smtClean="0">
                <a:solidFill>
                  <a:srgbClr val="C00000"/>
                </a:solidFill>
              </a:rPr>
              <a:t>Исследовательская работа 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dirty="0" smtClean="0"/>
              <a:t>Как зависит КПД при подъеме тела по наклонной плоскости </a:t>
            </a:r>
            <a:r>
              <a:rPr lang="ru-RU" u="sng" dirty="0" smtClean="0"/>
              <a:t>от высоты наклонной плоскости</a:t>
            </a:r>
            <a:r>
              <a:rPr lang="ru-RU" dirty="0" smtClean="0"/>
              <a:t>?</a:t>
            </a:r>
          </a:p>
          <a:p>
            <a:pPr eaLnBrk="1" hangingPunct="1"/>
            <a:r>
              <a:rPr lang="ru-RU" dirty="0" smtClean="0"/>
              <a:t>Как зависит КПД при подъеме тела по наклонной плоскости</a:t>
            </a:r>
            <a:r>
              <a:rPr lang="ru-RU" b="1" dirty="0" smtClean="0"/>
              <a:t> </a:t>
            </a:r>
            <a:r>
              <a:rPr lang="ru-RU" u="sng" dirty="0" smtClean="0"/>
              <a:t>от веса тела</a:t>
            </a:r>
            <a:r>
              <a:rPr lang="ru-RU" dirty="0" smtClean="0"/>
              <a:t>?</a:t>
            </a:r>
          </a:p>
          <a:p>
            <a:pPr eaLnBrk="1" hangingPunct="1"/>
            <a:r>
              <a:rPr lang="ru-RU" dirty="0"/>
              <a:t>Как зависит КПД при подъеме тела по наклонной плоскости</a:t>
            </a:r>
            <a:r>
              <a:rPr lang="ru-RU" b="1" dirty="0"/>
              <a:t> </a:t>
            </a:r>
            <a:r>
              <a:rPr lang="ru-RU" u="sng" dirty="0"/>
              <a:t>от </a:t>
            </a:r>
            <a:r>
              <a:rPr lang="ru-RU" u="sng" dirty="0" smtClean="0"/>
              <a:t>поверхности наклонной плоскости</a:t>
            </a:r>
            <a:r>
              <a:rPr lang="ru-RU" dirty="0" smtClean="0"/>
              <a:t>?</a:t>
            </a:r>
            <a:endParaRPr lang="ru-RU" dirty="0"/>
          </a:p>
          <a:p>
            <a:pPr eaLnBrk="1" hangingPunct="1"/>
            <a:endParaRPr lang="ru-RU" dirty="0" smtClean="0"/>
          </a:p>
          <a:p>
            <a:pPr eaLnBrk="1" hangingPunct="1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36693926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74638"/>
            <a:ext cx="8785225" cy="1714500"/>
          </a:xfrm>
        </p:spPr>
        <p:txBody>
          <a:bodyPr/>
          <a:lstStyle/>
          <a:p>
            <a:pPr eaLnBrk="1" hangingPunct="1"/>
            <a:r>
              <a:rPr lang="ru-RU" sz="4000" dirty="0" smtClean="0">
                <a:solidFill>
                  <a:srgbClr val="FF0000"/>
                </a:solidFill>
              </a:rPr>
              <a:t>Оформление результатов исследования</a:t>
            </a:r>
            <a:br>
              <a:rPr lang="ru-RU" sz="4000" dirty="0" smtClean="0">
                <a:solidFill>
                  <a:srgbClr val="FF0000"/>
                </a:solidFill>
              </a:rPr>
            </a:br>
            <a:r>
              <a:rPr lang="ru-RU" sz="4000" dirty="0" smtClean="0"/>
              <a:t>                                               </a:t>
            </a:r>
            <a:r>
              <a:rPr lang="ru-RU" sz="2800" dirty="0" smtClean="0"/>
              <a:t>Таблица </a:t>
            </a:r>
          </a:p>
        </p:txBody>
      </p:sp>
      <p:graphicFrame>
        <p:nvGraphicFramePr>
          <p:cNvPr id="71757" name="Group 7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8643019"/>
              </p:ext>
            </p:extLst>
          </p:nvPr>
        </p:nvGraphicFramePr>
        <p:xfrm>
          <a:off x="457200" y="2205038"/>
          <a:ext cx="8435975" cy="4536631"/>
        </p:xfrm>
        <a:graphic>
          <a:graphicData uri="http://schemas.openxmlformats.org/drawingml/2006/table">
            <a:tbl>
              <a:tblPr/>
              <a:tblGrid>
                <a:gridCol w="1162050"/>
                <a:gridCol w="1439863"/>
                <a:gridCol w="1008062"/>
                <a:gridCol w="1152525"/>
                <a:gridCol w="1290638"/>
                <a:gridCol w="1108075"/>
                <a:gridCol w="1274762"/>
              </a:tblGrid>
              <a:tr h="1300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Вес тела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Р, 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Высота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h, 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пол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Дж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Сила 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Длина 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затр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Дж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КПД,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9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6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52525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Вывод: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Из предложенных слов составьте стихотворение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204864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ru-RU" sz="4800" dirty="0">
                <a:latin typeface="Times New Roman"/>
                <a:ea typeface="Times New Roman"/>
              </a:rPr>
              <a:t>Наклонная, и, без, рычаг, не, вашей,  никак, плоскость, можем, блок, и, помощи</a:t>
            </a:r>
            <a:endParaRPr lang="ru-RU" sz="48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Наклонная плоскость, блок и рычаг-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Без них обойтись мы не можем никак.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 в делах, и в жизни вы очень нужны,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общем для всех вы очень важны.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7200" b="1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Домашнее задание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428596" y="2214554"/>
            <a:ext cx="8305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65</a:t>
            </a: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, </a:t>
            </a:r>
            <a:r>
              <a:rPr lang="ru-RU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читать, отвечать на </a:t>
            </a: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вопросы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57200" y="3962400"/>
            <a:ext cx="8305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ru-RU" sz="72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548680"/>
            <a:ext cx="8435975" cy="2217737"/>
          </a:xfrm>
        </p:spPr>
        <p:txBody>
          <a:bodyPr/>
          <a:lstStyle/>
          <a:p>
            <a:pPr eaLnBrk="1" hangingPunct="1"/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Творческое </a:t>
            </a:r>
            <a:b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76475"/>
            <a:ext cx="8229600" cy="3849688"/>
          </a:xfrm>
        </p:spPr>
        <p:txBody>
          <a:bodyPr/>
          <a:lstStyle/>
          <a:p>
            <a:pPr eaLnBrk="1" hangingPunct="1"/>
            <a:r>
              <a:rPr lang="ru-RU" dirty="0" smtClean="0"/>
              <a:t>Простые механизмы у меня дома</a:t>
            </a:r>
          </a:p>
          <a:p>
            <a:pPr eaLnBrk="1" hangingPunct="1"/>
            <a:r>
              <a:rPr lang="ru-RU" dirty="0" smtClean="0"/>
              <a:t>Устройство мясорубки</a:t>
            </a:r>
          </a:p>
          <a:p>
            <a:pPr eaLnBrk="1" hangingPunct="1"/>
            <a:r>
              <a:rPr lang="ru-RU" dirty="0" smtClean="0"/>
              <a:t>Простые механизмы на даче</a:t>
            </a:r>
          </a:p>
          <a:p>
            <a:pPr eaLnBrk="1" hangingPunct="1"/>
            <a:r>
              <a:rPr lang="ru-RU" dirty="0" smtClean="0"/>
              <a:t>Простые механизмы в строительстве</a:t>
            </a:r>
          </a:p>
          <a:p>
            <a:pPr eaLnBrk="1" hangingPunct="1"/>
            <a:r>
              <a:rPr lang="ru-RU" dirty="0" smtClean="0"/>
              <a:t>Простые механизмы и тело человека</a:t>
            </a:r>
          </a:p>
          <a:p>
            <a:pPr eaLnBrk="1" hangingPunct="1"/>
            <a:endParaRPr lang="ru-RU" dirty="0" smtClean="0"/>
          </a:p>
        </p:txBody>
      </p:sp>
    </p:spTree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z="4000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ru-RU" dirty="0" smtClean="0"/>
              <a:t>	</a:t>
            </a:r>
            <a:r>
              <a:rPr lang="ru-RU" sz="4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Ваш КПД сегодня на уроке</a:t>
            </a:r>
          </a:p>
          <a:p>
            <a:pPr marL="1752600" lvl="3" indent="-381000" eaLnBrk="1" hangingPunct="1">
              <a:buFontTx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0%</a:t>
            </a:r>
          </a:p>
          <a:p>
            <a:pPr marL="1752600" lvl="3" indent="-381000" eaLnBrk="1" hangingPunct="1">
              <a:buFontTx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100%</a:t>
            </a:r>
          </a:p>
          <a:p>
            <a:pPr marL="1752600" lvl="3" indent="-381000" eaLnBrk="1" hangingPunct="1">
              <a:buFontTx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больше 100%</a:t>
            </a:r>
          </a:p>
          <a:p>
            <a:pPr marL="1752600" lvl="3" indent="-381000" eaLnBrk="1" hangingPunct="1">
              <a:buFontTx/>
              <a:buAutoNum type="arabicPeriod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меньше 100%</a:t>
            </a:r>
          </a:p>
          <a:p>
            <a:pPr marL="1752600" lvl="3" indent="-381000" eaLnBrk="1" hangingPunct="1">
              <a:buNone/>
            </a:pPr>
            <a:endParaRPr lang="ru-RU" sz="2800" dirty="0" smtClean="0"/>
          </a:p>
        </p:txBody>
      </p:sp>
    </p:spTree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241925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Спасибо </a:t>
            </a:r>
            <a:br>
              <a:rPr 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за работу на уроке!</a:t>
            </a:r>
            <a:br>
              <a:rPr lang="ru-RU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/>
              <a:t>Правильный ответ: </a:t>
            </a:r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</a:rPr>
              <a:t>меньше 100%</a:t>
            </a:r>
          </a:p>
        </p:txBody>
      </p:sp>
      <p:pic>
        <p:nvPicPr>
          <p:cNvPr id="3" name="Picture 5" descr="f8d608fd2d03547ade4bdd56d034d467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54" y="642918"/>
            <a:ext cx="18605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1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866</TotalTime>
  <Words>710</Words>
  <Application>Microsoft Office PowerPoint</Application>
  <PresentationFormat>Экран (4:3)</PresentationFormat>
  <Paragraphs>158</Paragraphs>
  <Slides>38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Оформление по умолчанию</vt:lpstr>
      <vt:lpstr>Открытый урок физики в 7 классе на тему: КПД механизма</vt:lpstr>
      <vt:lpstr>Презентация PowerPoint</vt:lpstr>
      <vt:lpstr>Примеры наклонной плоскости</vt:lpstr>
      <vt:lpstr>Лестница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Лабораторная работа Оборудование:</vt:lpstr>
      <vt:lpstr>Оформление результатов работы   Таблица</vt:lpstr>
      <vt:lpstr>Зарядка для глаз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зарядке!</vt:lpstr>
      <vt:lpstr>Какую работу называют полезной?</vt:lpstr>
      <vt:lpstr>Какую работу называют полной (затраченной)?</vt:lpstr>
      <vt:lpstr>КПД  простых механизмов</vt:lpstr>
      <vt:lpstr>Коэффициент полезного действия (КПД) </vt:lpstr>
      <vt:lpstr>Как увеличить КПД?</vt:lpstr>
      <vt:lpstr>Проблема</vt:lpstr>
      <vt:lpstr>  Исследовательская работа </vt:lpstr>
      <vt:lpstr>Гипотеза </vt:lpstr>
      <vt:lpstr>  Исследовательская работа </vt:lpstr>
      <vt:lpstr>Оформление результатов исследования                                                Таблица </vt:lpstr>
      <vt:lpstr>Из предложенных слов составьте стихотворение</vt:lpstr>
      <vt:lpstr>Презентация PowerPoint</vt:lpstr>
      <vt:lpstr>Домашнее задание</vt:lpstr>
      <vt:lpstr>Творческое  домашнее задание  </vt:lpstr>
      <vt:lpstr>Презентация PowerPoint</vt:lpstr>
      <vt:lpstr>Спасибо  за работу на уроке!  Правильный ответ: меньше 100%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Анаит</dc:creator>
  <cp:lastModifiedBy>Елена</cp:lastModifiedBy>
  <cp:revision>94</cp:revision>
  <cp:lastPrinted>2014-05-06T19:41:25Z</cp:lastPrinted>
  <dcterms:created xsi:type="dcterms:W3CDTF">1601-01-01T00:00:00Z</dcterms:created>
  <dcterms:modified xsi:type="dcterms:W3CDTF">2019-04-26T05:26:40Z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