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8" r:id="rId1"/>
  </p:sldMasterIdLst>
  <p:sldIdLst>
    <p:sldId id="259" r:id="rId2"/>
    <p:sldId id="285" r:id="rId3"/>
    <p:sldId id="260" r:id="rId4"/>
    <p:sldId id="261" r:id="rId5"/>
    <p:sldId id="262" r:id="rId6"/>
    <p:sldId id="263" r:id="rId7"/>
    <p:sldId id="264" r:id="rId8"/>
    <p:sldId id="267" r:id="rId9"/>
    <p:sldId id="268" r:id="rId10"/>
    <p:sldId id="269" r:id="rId11"/>
    <p:sldId id="270" r:id="rId12"/>
    <p:sldId id="271" r:id="rId13"/>
    <p:sldId id="278" r:id="rId14"/>
    <p:sldId id="276" r:id="rId15"/>
    <p:sldId id="277" r:id="rId16"/>
    <p:sldId id="279" r:id="rId17"/>
    <p:sldId id="280" r:id="rId18"/>
    <p:sldId id="284" r:id="rId19"/>
    <p:sldId id="281" r:id="rId20"/>
    <p:sldId id="282" r:id="rId2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060"/>
    <a:srgbClr val="000000"/>
    <a:srgbClr val="EEF40C"/>
    <a:srgbClr val="9966FF"/>
    <a:srgbClr val="FF99FF"/>
    <a:srgbClr val="66FF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588" autoAdjust="0"/>
    <p:restoredTop sz="93190" autoAdjust="0"/>
  </p:normalViewPr>
  <p:slideViewPr>
    <p:cSldViewPr>
      <p:cViewPr varScale="1">
        <p:scale>
          <a:sx n="73" d="100"/>
          <a:sy n="73" d="100"/>
        </p:scale>
        <p:origin x="-129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Равнобедренный треугольник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540544" y="776288"/>
            <a:ext cx="8062912" cy="1470025"/>
          </a:xfrm>
        </p:spPr>
        <p:txBody>
          <a:bodyPr anchor="b">
            <a:normAutofit/>
          </a:bodyPr>
          <a:lstStyle>
            <a:lvl1pPr algn="r">
              <a:defRPr sz="4400"/>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1371600" y="6012656"/>
            <a:ext cx="5791200" cy="365125"/>
          </a:xfrm>
        </p:spPr>
        <p:txBody>
          <a:bodyPr tIns="0" bIns="0" anchor="t"/>
          <a:lstStyle>
            <a:lvl1pPr algn="r">
              <a:defRPr sz="1000"/>
            </a:lvl1pPr>
          </a:lstStyle>
          <a:p>
            <a:fld id="{AD54D7EC-2E62-4998-81A4-9C7D9282E399}" type="datetimeFigureOut">
              <a:rPr lang="ru-RU" smtClean="0"/>
              <a:pPr/>
              <a:t>19.02.2019</a:t>
            </a:fld>
            <a:endParaRPr lang="ru-RU"/>
          </a:p>
        </p:txBody>
      </p:sp>
      <p:sp>
        <p:nvSpPr>
          <p:cNvPr id="17" name="Нижний колонтитул 16"/>
          <p:cNvSpPr>
            <a:spLocks noGrp="1"/>
          </p:cNvSpPr>
          <p:nvPr>
            <p:ph type="ftr" sz="quarter" idx="11"/>
          </p:nvPr>
        </p:nvSpPr>
        <p:spPr>
          <a:xfrm>
            <a:off x="1371600" y="5650704"/>
            <a:ext cx="5791200" cy="365125"/>
          </a:xfrm>
        </p:spPr>
        <p:txBody>
          <a:bodyPr tIns="0" bIns="0" anchor="b"/>
          <a:lstStyle>
            <a:lvl1pPr algn="r">
              <a:defRPr sz="1100"/>
            </a:lvl1pPr>
          </a:lstStyle>
          <a:p>
            <a:endParaRPr lang="ru-RU"/>
          </a:p>
        </p:txBody>
      </p:sp>
      <p:sp>
        <p:nvSpPr>
          <p:cNvPr id="29" name="Номер слайда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275EBCED-92E4-40B7-ABB7-5A43DBF0E7F5}"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1399032"/>
          </a:xfrm>
        </p:spPr>
        <p:txBody>
          <a:bodyPr/>
          <a:lstStyle/>
          <a:p>
            <a:r>
              <a:rPr kumimoji="0" lang="ru-RU" smtClean="0"/>
              <a:t>Образец заголовка</a:t>
            </a:r>
            <a:endParaRPr kumimoji="0" lang="en-US"/>
          </a:p>
        </p:txBody>
      </p:sp>
      <p:sp>
        <p:nvSpPr>
          <p:cNvPr id="3" name="Содержимое 2"/>
          <p:cNvSpPr>
            <a:spLocks noGrp="1"/>
          </p:cNvSpPr>
          <p:nvPr>
            <p:ph idx="1"/>
          </p:nvPr>
        </p:nvSpPr>
        <p:spPr>
          <a:xfrm>
            <a:off x="457200" y="1882808"/>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791456" y="6480048"/>
            <a:ext cx="2133600" cy="301752"/>
          </a:xfrm>
        </p:spPr>
        <p:txBody>
          <a:bodyPr/>
          <a:lstStyle/>
          <a:p>
            <a:fld id="{AD54D7EC-2E62-4998-81A4-9C7D9282E399}" type="datetimeFigureOut">
              <a:rPr lang="ru-RU" smtClean="0"/>
              <a:pPr/>
              <a:t>19.02.2019</a:t>
            </a:fld>
            <a:endParaRPr lang="ru-RU"/>
          </a:p>
        </p:txBody>
      </p:sp>
      <p:sp>
        <p:nvSpPr>
          <p:cNvPr id="5" name="Нижний колонтитул 4"/>
          <p:cNvSpPr>
            <a:spLocks noGrp="1"/>
          </p:cNvSpPr>
          <p:nvPr>
            <p:ph type="ftr" sz="quarter" idx="11"/>
          </p:nvPr>
        </p:nvSpPr>
        <p:spPr>
          <a:xfrm>
            <a:off x="457200" y="6480969"/>
            <a:ext cx="4260056" cy="300831"/>
          </a:xfrm>
        </p:spPr>
        <p:txBody>
          <a:bodyPr/>
          <a:lstStyle/>
          <a:p>
            <a:endParaRPr lang="ru-RU"/>
          </a:p>
        </p:txBody>
      </p:sp>
      <p:sp>
        <p:nvSpPr>
          <p:cNvPr id="6" name="Номер слайда 5"/>
          <p:cNvSpPr>
            <a:spLocks noGrp="1"/>
          </p:cNvSpPr>
          <p:nvPr>
            <p:ph type="sldNum" sz="quarter" idx="12"/>
          </p:nvPr>
        </p:nvSpPr>
        <p:spPr/>
        <p:txBody>
          <a:bodyPr/>
          <a:lstStyle/>
          <a:p>
            <a:fld id="{275EBCED-92E4-40B7-ABB7-5A43DBF0E7F5}"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9" name="Прямоугольный треугольник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Равнобедренный треугольник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Дата 3"/>
          <p:cNvSpPr>
            <a:spLocks noGrp="1"/>
          </p:cNvSpPr>
          <p:nvPr>
            <p:ph type="dt" sz="half" idx="10"/>
          </p:nvPr>
        </p:nvSpPr>
        <p:spPr>
          <a:xfrm>
            <a:off x="6955632" y="6477000"/>
            <a:ext cx="2133600" cy="304800"/>
          </a:xfrm>
        </p:spPr>
        <p:txBody>
          <a:bodyPr/>
          <a:lstStyle/>
          <a:p>
            <a:fld id="{AD54D7EC-2E62-4998-81A4-9C7D9282E399}" type="datetimeFigureOut">
              <a:rPr lang="ru-RU" smtClean="0"/>
              <a:pPr/>
              <a:t>19.02.2019</a:t>
            </a:fld>
            <a:endParaRPr lang="ru-RU"/>
          </a:p>
        </p:txBody>
      </p:sp>
      <p:sp>
        <p:nvSpPr>
          <p:cNvPr id="5" name="Нижний колонтитул 4"/>
          <p:cNvSpPr>
            <a:spLocks noGrp="1"/>
          </p:cNvSpPr>
          <p:nvPr>
            <p:ph type="ftr" sz="quarter" idx="11"/>
          </p:nvPr>
        </p:nvSpPr>
        <p:spPr>
          <a:xfrm>
            <a:off x="2619376" y="6480969"/>
            <a:ext cx="4260056" cy="300831"/>
          </a:xfrm>
        </p:spPr>
        <p:txBody>
          <a:bodyPr/>
          <a:lstStyle/>
          <a:p>
            <a:endParaRPr lang="ru-RU"/>
          </a:p>
        </p:txBody>
      </p:sp>
      <p:sp>
        <p:nvSpPr>
          <p:cNvPr id="6" name="Номер слайда 5"/>
          <p:cNvSpPr>
            <a:spLocks noGrp="1"/>
          </p:cNvSpPr>
          <p:nvPr>
            <p:ph type="sldNum" sz="quarter" idx="12"/>
          </p:nvPr>
        </p:nvSpPr>
        <p:spPr>
          <a:xfrm>
            <a:off x="8451056" y="809624"/>
            <a:ext cx="502920" cy="300831"/>
          </a:xfrm>
        </p:spPr>
        <p:txBody>
          <a:bodyPr/>
          <a:lstStyle/>
          <a:p>
            <a:fld id="{275EBCED-92E4-40B7-ABB7-5A43DBF0E7F5}" type="slidenum">
              <a:rPr lang="ru-RU" smtClean="0"/>
              <a:pPr/>
              <a:t>‹#›</a:t>
            </a:fld>
            <a:endParaRPr lang="ru-RU"/>
          </a:p>
        </p:txBody>
      </p:sp>
      <p:cxnSp>
        <p:nvCxnSpPr>
          <p:cNvPr id="11" name="Прямая соединительная линия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Прямая соединительная линия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Заголовок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marL="0" algn="l">
              <a:defRPr/>
            </a:lvl1p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4791456" y="6480969"/>
            <a:ext cx="2133600" cy="301752"/>
          </a:xfrm>
        </p:spPr>
        <p:txBody>
          <a:bodyPr/>
          <a:lstStyle/>
          <a:p>
            <a:fld id="{AD54D7EC-2E62-4998-81A4-9C7D9282E399}" type="datetimeFigureOut">
              <a:rPr lang="ru-RU" smtClean="0"/>
              <a:pPr/>
              <a:t>19.02.2019</a:t>
            </a:fld>
            <a:endParaRPr lang="ru-RU"/>
          </a:p>
        </p:txBody>
      </p:sp>
      <p:sp>
        <p:nvSpPr>
          <p:cNvPr id="6" name="Нижний колонтитул 5"/>
          <p:cNvSpPr>
            <a:spLocks noGrp="1"/>
          </p:cNvSpPr>
          <p:nvPr>
            <p:ph type="ftr" sz="quarter" idx="11"/>
          </p:nvPr>
        </p:nvSpPr>
        <p:spPr>
          <a:xfrm>
            <a:off x="457200" y="6480969"/>
            <a:ext cx="4260056" cy="301752"/>
          </a:xfrm>
        </p:spPr>
        <p:txBody>
          <a:bodyPr/>
          <a:lstStyle/>
          <a:p>
            <a:endParaRPr lang="ru-RU"/>
          </a:p>
        </p:txBody>
      </p:sp>
      <p:sp>
        <p:nvSpPr>
          <p:cNvPr id="7" name="Номер слайда 6"/>
          <p:cNvSpPr>
            <a:spLocks noGrp="1"/>
          </p:cNvSpPr>
          <p:nvPr>
            <p:ph type="sldNum" sz="quarter" idx="12"/>
          </p:nvPr>
        </p:nvSpPr>
        <p:spPr>
          <a:xfrm>
            <a:off x="7589520" y="6480969"/>
            <a:ext cx="502920" cy="301752"/>
          </a:xfrm>
        </p:spPr>
        <p:txBody>
          <a:bodyPr/>
          <a:lstStyle/>
          <a:p>
            <a:fld id="{275EBCED-92E4-40B7-ABB7-5A43DBF0E7F5}"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a:xfrm>
            <a:off x="4791456" y="6480969"/>
            <a:ext cx="2130552" cy="301752"/>
          </a:xfrm>
        </p:spPr>
        <p:txBody>
          <a:bodyPr/>
          <a:lstStyle/>
          <a:p>
            <a:fld id="{AD54D7EC-2E62-4998-81A4-9C7D9282E399}" type="datetimeFigureOut">
              <a:rPr lang="ru-RU" smtClean="0"/>
              <a:pPr/>
              <a:t>19.02.2019</a:t>
            </a:fld>
            <a:endParaRPr lang="ru-RU"/>
          </a:p>
        </p:txBody>
      </p:sp>
      <p:sp>
        <p:nvSpPr>
          <p:cNvPr id="8" name="Нижний колонтитул 7"/>
          <p:cNvSpPr>
            <a:spLocks noGrp="1"/>
          </p:cNvSpPr>
          <p:nvPr>
            <p:ph type="ftr" sz="quarter" idx="11"/>
          </p:nvPr>
        </p:nvSpPr>
        <p:spPr>
          <a:xfrm>
            <a:off x="457200" y="6480969"/>
            <a:ext cx="4261104" cy="301752"/>
          </a:xfrm>
        </p:spPr>
        <p:txBody>
          <a:bodyPr/>
          <a:lstStyle/>
          <a:p>
            <a:endParaRPr lang="ru-RU"/>
          </a:p>
        </p:txBody>
      </p:sp>
      <p:sp>
        <p:nvSpPr>
          <p:cNvPr id="9" name="Номер слайда 8"/>
          <p:cNvSpPr>
            <a:spLocks noGrp="1"/>
          </p:cNvSpPr>
          <p:nvPr>
            <p:ph type="sldNum" sz="quarter" idx="12"/>
          </p:nvPr>
        </p:nvSpPr>
        <p:spPr>
          <a:xfrm>
            <a:off x="7589520" y="6483096"/>
            <a:ext cx="502920" cy="301752"/>
          </a:xfrm>
        </p:spPr>
        <p:txBody>
          <a:bodyPr/>
          <a:lstStyle>
            <a:lvl1pPr algn="ctr">
              <a:defRPr/>
            </a:lvl1pPr>
          </a:lstStyle>
          <a:p>
            <a:fld id="{275EBCED-92E4-40B7-ABB7-5A43DBF0E7F5}"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b="0"/>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AD54D7EC-2E62-4998-81A4-9C7D9282E399}" type="datetimeFigureOut">
              <a:rPr lang="ru-RU" smtClean="0"/>
              <a:pPr/>
              <a:t>19.02.2019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75EBCED-92E4-40B7-ABB7-5A43DBF0E7F5}"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4791456" y="6480969"/>
            <a:ext cx="2133600" cy="301752"/>
          </a:xfrm>
        </p:spPr>
        <p:txBody>
          <a:bodyPr/>
          <a:lstStyle/>
          <a:p>
            <a:fld id="{AD54D7EC-2E62-4998-81A4-9C7D9282E399}" type="datetimeFigureOut">
              <a:rPr lang="ru-RU" smtClean="0"/>
              <a:pPr/>
              <a:t>19.02.2019</a:t>
            </a:fld>
            <a:endParaRPr lang="ru-RU"/>
          </a:p>
        </p:txBody>
      </p:sp>
      <p:sp>
        <p:nvSpPr>
          <p:cNvPr id="3" name="Нижний колонтитул 2"/>
          <p:cNvSpPr>
            <a:spLocks noGrp="1"/>
          </p:cNvSpPr>
          <p:nvPr>
            <p:ph type="ftr" sz="quarter" idx="11"/>
          </p:nvPr>
        </p:nvSpPr>
        <p:spPr>
          <a:xfrm>
            <a:off x="457200" y="6481890"/>
            <a:ext cx="4260056" cy="300831"/>
          </a:xfrm>
        </p:spPr>
        <p:txBody>
          <a:bodyPr/>
          <a:lstStyle/>
          <a:p>
            <a:endParaRPr lang="ru-RU"/>
          </a:p>
        </p:txBody>
      </p:sp>
      <p:sp>
        <p:nvSpPr>
          <p:cNvPr id="4" name="Номер слайда 3"/>
          <p:cNvSpPr>
            <a:spLocks noGrp="1"/>
          </p:cNvSpPr>
          <p:nvPr>
            <p:ph type="sldNum" sz="quarter" idx="12"/>
          </p:nvPr>
        </p:nvSpPr>
        <p:spPr>
          <a:xfrm>
            <a:off x="7589520" y="6480969"/>
            <a:ext cx="502920" cy="301752"/>
          </a:xfrm>
        </p:spPr>
        <p:txBody>
          <a:bodyPr/>
          <a:lstStyle/>
          <a:p>
            <a:fld id="{275EBCED-92E4-40B7-ABB7-5A43DBF0E7F5}"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278976" y="6556248"/>
            <a:ext cx="2133600" cy="301752"/>
          </a:xfrm>
        </p:spPr>
        <p:txBody>
          <a:bodyPr/>
          <a:lstStyle>
            <a:lvl1pPr>
              <a:defRPr sz="900"/>
            </a:lvl1pPr>
          </a:lstStyle>
          <a:p>
            <a:fld id="{AD54D7EC-2E62-4998-81A4-9C7D9282E399}" type="datetimeFigureOut">
              <a:rPr lang="ru-RU" smtClean="0"/>
              <a:pPr/>
              <a:t>19.02.2019</a:t>
            </a:fld>
            <a:endParaRPr lang="ru-RU"/>
          </a:p>
        </p:txBody>
      </p:sp>
      <p:sp>
        <p:nvSpPr>
          <p:cNvPr id="6" name="Нижний колонтитул 5"/>
          <p:cNvSpPr>
            <a:spLocks noGrp="1"/>
          </p:cNvSpPr>
          <p:nvPr>
            <p:ph type="ftr" sz="quarter" idx="11"/>
          </p:nvPr>
        </p:nvSpPr>
        <p:spPr>
          <a:xfrm>
            <a:off x="1135856" y="6556248"/>
            <a:ext cx="5143120"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410576" y="6556248"/>
            <a:ext cx="502920" cy="301752"/>
          </a:xfrm>
        </p:spPr>
        <p:txBody>
          <a:bodyPr/>
          <a:lstStyle>
            <a:lvl1pPr>
              <a:defRPr sz="900"/>
            </a:lvl1pPr>
          </a:lstStyle>
          <a:p>
            <a:fld id="{275EBCED-92E4-40B7-ABB7-5A43DBF0E7F5}"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a:xfrm>
            <a:off x="6108192" y="6556248"/>
            <a:ext cx="2103120" cy="301752"/>
          </a:xfrm>
        </p:spPr>
        <p:txBody>
          <a:bodyPr/>
          <a:lstStyle>
            <a:lvl1pPr>
              <a:defRPr sz="900"/>
            </a:lvl1pPr>
          </a:lstStyle>
          <a:p>
            <a:fld id="{AD54D7EC-2E62-4998-81A4-9C7D9282E399}" type="datetimeFigureOut">
              <a:rPr lang="ru-RU" smtClean="0"/>
              <a:pPr/>
              <a:t>19.02.2019</a:t>
            </a:fld>
            <a:endParaRPr lang="ru-RU"/>
          </a:p>
        </p:txBody>
      </p:sp>
      <p:sp>
        <p:nvSpPr>
          <p:cNvPr id="6" name="Нижний колонтитул 5"/>
          <p:cNvSpPr>
            <a:spLocks noGrp="1"/>
          </p:cNvSpPr>
          <p:nvPr>
            <p:ph type="ftr" sz="quarter" idx="11"/>
          </p:nvPr>
        </p:nvSpPr>
        <p:spPr>
          <a:xfrm>
            <a:off x="1170432" y="6557169"/>
            <a:ext cx="4948072"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217192" y="6556248"/>
            <a:ext cx="365760" cy="301752"/>
          </a:xfrm>
        </p:spPr>
        <p:txBody>
          <a:bodyPr/>
          <a:lstStyle>
            <a:lvl1pPr algn="ctr">
              <a:defRPr sz="900"/>
            </a:lvl1pPr>
          </a:lstStyle>
          <a:p>
            <a:fld id="{275EBCED-92E4-40B7-ABB7-5A43DBF0E7F5}"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D54D7EC-2E62-4998-81A4-9C7D9282E399}" type="datetimeFigureOut">
              <a:rPr lang="ru-RU" smtClean="0"/>
              <a:pPr/>
              <a:t>19.02.2019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75EBCED-92E4-40B7-ABB7-5A43DBF0E7F5}"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381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381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D54D7EC-2E62-4998-81A4-9C7D9282E399}" type="datetimeFigureOut">
              <a:rPr lang="ru-RU" smtClean="0"/>
              <a:pPr/>
              <a:t>19.02.2019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75EBCED-92E4-40B7-ABB7-5A43DBF0E7F5}"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1" name="Прямоугольный треугольник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Прямая соединительная линия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Прямая соединительная линия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Заголовок 21"/>
          <p:cNvSpPr>
            <a:spLocks noGrp="1"/>
          </p:cNvSpPr>
          <p:nvPr>
            <p:ph type="title"/>
          </p:nvPr>
        </p:nvSpPr>
        <p:spPr>
          <a:xfrm>
            <a:off x="457200" y="267494"/>
            <a:ext cx="8229600" cy="1399032"/>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AD54D7EC-2E62-4998-81A4-9C7D9282E399}" type="datetimeFigureOut">
              <a:rPr lang="ru-RU" smtClean="0"/>
              <a:pPr/>
              <a:t>19.02.2019</a:t>
            </a:fld>
            <a:endParaRPr lang="ru-RU"/>
          </a:p>
        </p:txBody>
      </p:sp>
      <p:sp>
        <p:nvSpPr>
          <p:cNvPr id="3" name="Нижний колонтитул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ru-RU"/>
          </a:p>
        </p:txBody>
      </p:sp>
      <p:sp>
        <p:nvSpPr>
          <p:cNvPr id="23" name="Номер слайда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275EBCED-92E4-40B7-ABB7-5A43DBF0E7F5}"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hyperlink" Target="https://basetop.ru/top-25-samyih-neobyichnyih-zhivotnyih-mira/" TargetMode="External"/><Relationship Id="rId2" Type="http://schemas.openxmlformats.org/officeDocument/2006/relationships/hyperlink" Target="https://kot-pes.com/vyhuhol-foto/"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642910" y="1643050"/>
            <a:ext cx="8072494" cy="2714644"/>
          </a:xfrm>
          <a:ln/>
        </p:spPr>
        <p:style>
          <a:lnRef idx="1">
            <a:schemeClr val="accent4"/>
          </a:lnRef>
          <a:fillRef idx="2">
            <a:schemeClr val="accent4"/>
          </a:fillRef>
          <a:effectRef idx="1">
            <a:schemeClr val="accent4"/>
          </a:effectRef>
          <a:fontRef idx="minor">
            <a:schemeClr val="dk1"/>
          </a:fontRef>
        </p:style>
        <p:txBody>
          <a:bodyPr>
            <a:normAutofit/>
          </a:bodyPr>
          <a:lstStyle/>
          <a:p>
            <a:pPr algn="ctr"/>
            <a:r>
              <a:rPr lang="ru-RU" sz="5400" b="1" i="1" dirty="0" smtClean="0">
                <a:solidFill>
                  <a:srgbClr val="FFC000"/>
                </a:solidFill>
                <a:latin typeface="Arial Black" pitchFamily="34" charset="0"/>
                <a:ea typeface="DotumChe" pitchFamily="49" charset="-127"/>
                <a:cs typeface="Aparajita" pitchFamily="34" charset="0"/>
              </a:rPr>
              <a:t>Эти удивительные животные</a:t>
            </a:r>
            <a:endParaRPr lang="ru-RU" sz="5400" b="1" i="1" dirty="0">
              <a:solidFill>
                <a:srgbClr val="FFC000"/>
              </a:solidFill>
              <a:latin typeface="Arial Black" pitchFamily="34" charset="0"/>
              <a:ea typeface="DotumChe" pitchFamily="49" charset="-127"/>
              <a:cs typeface="Aparajita" pitchFamily="34" charset="0"/>
            </a:endParaRPr>
          </a:p>
        </p:txBody>
      </p:sp>
      <p:sp>
        <p:nvSpPr>
          <p:cNvPr id="5" name="TextBox 4"/>
          <p:cNvSpPr txBox="1"/>
          <p:nvPr/>
        </p:nvSpPr>
        <p:spPr>
          <a:xfrm>
            <a:off x="428596" y="428604"/>
            <a:ext cx="8715404" cy="646331"/>
          </a:xfrm>
          <a:prstGeom prst="rect">
            <a:avLst/>
          </a:prstGeom>
          <a:noFill/>
        </p:spPr>
        <p:txBody>
          <a:bodyPr wrap="square" rtlCol="0">
            <a:spAutoFit/>
          </a:bodyPr>
          <a:lstStyle/>
          <a:p>
            <a:pPr algn="ctr"/>
            <a:r>
              <a:rPr lang="ru-RU" b="1" dirty="0" smtClean="0">
                <a:solidFill>
                  <a:srgbClr val="7030A0"/>
                </a:solidFill>
              </a:rPr>
              <a:t>Муниципальное автономное учреждение дополнительного образования</a:t>
            </a:r>
          </a:p>
          <a:p>
            <a:pPr algn="ctr"/>
            <a:r>
              <a:rPr lang="ru-RU" b="1" dirty="0" smtClean="0">
                <a:solidFill>
                  <a:srgbClr val="7030A0"/>
                </a:solidFill>
              </a:rPr>
              <a:t> «Детский эколого-биологический центр»</a:t>
            </a:r>
            <a:endParaRPr lang="ru-RU" b="1" dirty="0">
              <a:solidFill>
                <a:srgbClr val="7030A0"/>
              </a:solidFill>
            </a:endParaRPr>
          </a:p>
        </p:txBody>
      </p:sp>
      <p:sp>
        <p:nvSpPr>
          <p:cNvPr id="6" name="TextBox 5"/>
          <p:cNvSpPr txBox="1"/>
          <p:nvPr/>
        </p:nvSpPr>
        <p:spPr>
          <a:xfrm>
            <a:off x="571472" y="5214950"/>
            <a:ext cx="7286676" cy="923330"/>
          </a:xfrm>
          <a:prstGeom prst="rect">
            <a:avLst/>
          </a:prstGeom>
          <a:noFill/>
        </p:spPr>
        <p:txBody>
          <a:bodyPr wrap="square" rtlCol="0">
            <a:spAutoFit/>
          </a:bodyPr>
          <a:lstStyle/>
          <a:p>
            <a:r>
              <a:rPr lang="ru-RU" b="1" dirty="0" smtClean="0">
                <a:solidFill>
                  <a:srgbClr val="7030A0"/>
                </a:solidFill>
              </a:rPr>
              <a:t>Автор составитель: Крупенникова </a:t>
            </a:r>
            <a:r>
              <a:rPr lang="ru-RU" b="1" dirty="0">
                <a:solidFill>
                  <a:srgbClr val="7030A0"/>
                </a:solidFill>
              </a:rPr>
              <a:t>Н</a:t>
            </a:r>
            <a:r>
              <a:rPr lang="ru-RU" b="1" dirty="0" smtClean="0">
                <a:solidFill>
                  <a:srgbClr val="7030A0"/>
                </a:solidFill>
              </a:rPr>
              <a:t>аталья Александровна, методист МАУ ДО «ДЭБЦ»</a:t>
            </a:r>
          </a:p>
          <a:p>
            <a:r>
              <a:rPr lang="ru-RU" b="1" dirty="0" smtClean="0">
                <a:solidFill>
                  <a:srgbClr val="7030A0"/>
                </a:solidFill>
              </a:rPr>
              <a:t>2019</a:t>
            </a:r>
            <a:endParaRPr lang="ru-RU" b="1" dirty="0">
              <a:solidFill>
                <a:srgbClr val="7030A0"/>
              </a:solidFill>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2984"/>
            <a:ext cx="8258204" cy="4000528"/>
          </a:xfrm>
        </p:spPr>
        <p:style>
          <a:lnRef idx="1">
            <a:schemeClr val="accent4"/>
          </a:lnRef>
          <a:fillRef idx="2">
            <a:schemeClr val="accent4"/>
          </a:fillRef>
          <a:effectRef idx="1">
            <a:schemeClr val="accent4"/>
          </a:effectRef>
          <a:fontRef idx="minor">
            <a:schemeClr val="dk1"/>
          </a:fontRef>
        </p:style>
        <p:txBody>
          <a:bodyPr>
            <a:noAutofit/>
          </a:bodyPr>
          <a:lstStyle/>
          <a:p>
            <a:pPr algn="just"/>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Мир переполнен странными и необыкновенными созданиями. Но, к сожалению, посмотреть на них в природе  доводится не каждому — эти животные необычайно редки. Давайте познакомимся с этими редчайшими и необычными существами, узнаем, где же обитают самые удивительные животные мира, как они называются и в чем их особенности?</a:t>
            </a:r>
            <a:r>
              <a:rPr lang="ru-RU" sz="2400" dirty="0" smtClean="0"/>
              <a:t/>
            </a:r>
            <a:br>
              <a:rPr lang="ru-RU" sz="2400" dirty="0" smtClean="0"/>
            </a:br>
            <a:r>
              <a:rPr lang="ru-RU" sz="2400" dirty="0" smtClean="0">
                <a:latin typeface="Times New Roman" pitchFamily="18" charset="0"/>
                <a:cs typeface="Times New Roman" pitchFamily="18" charset="0"/>
              </a:rPr>
              <a:t> Некоторые из них выглядят привычно для человеческого глаза, другие же поражают с первого взгляда</a:t>
            </a:r>
            <a:r>
              <a:rPr lang="ru-RU" sz="2400" dirty="0" smtClean="0"/>
              <a:t>. </a:t>
            </a: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r>
              <a:rPr lang="ru-RU" sz="2400" dirty="0" smtClean="0"/>
              <a:t/>
            </a:r>
            <a:br>
              <a:rPr lang="ru-RU" sz="2400" dirty="0" smtClean="0"/>
            </a:br>
            <a:r>
              <a:rPr lang="ru-RU" sz="2400" dirty="0" smtClean="0"/>
              <a:t/>
            </a:r>
            <a:br>
              <a:rPr lang="ru-RU" sz="2400" dirty="0" smtClean="0"/>
            </a:br>
            <a:r>
              <a:rPr lang="ru-RU" sz="2400" dirty="0" smtClean="0"/>
              <a:t/>
            </a:r>
            <a:br>
              <a:rPr lang="ru-RU" sz="2400" dirty="0" smtClean="0"/>
            </a:br>
            <a:endParaRPr lang="ru-RU"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857232"/>
          </a:xfrm>
        </p:spPr>
        <p:txBody>
          <a:bodyPr>
            <a:noAutofit/>
          </a:bodyPr>
          <a:lstStyle/>
          <a:p>
            <a:pPr algn="ctr"/>
            <a:r>
              <a:rPr lang="ru-RU" sz="4800" b="1" dirty="0" smtClean="0"/>
              <a:t>Долгопят</a:t>
            </a:r>
            <a:endParaRPr lang="ru-RU" sz="4800" b="1" dirty="0"/>
          </a:p>
        </p:txBody>
      </p:sp>
      <p:sp>
        <p:nvSpPr>
          <p:cNvPr id="4" name="Прямоугольник 3"/>
          <p:cNvSpPr/>
          <p:nvPr/>
        </p:nvSpPr>
        <p:spPr>
          <a:xfrm>
            <a:off x="4857752" y="928670"/>
            <a:ext cx="4000528" cy="400110"/>
          </a:xfrm>
          <a:prstGeom prst="rect">
            <a:avLst/>
          </a:prstGeom>
        </p:spPr>
        <p:txBody>
          <a:bodyPr wrap="square">
            <a:spAutoFit/>
          </a:bodyPr>
          <a:lstStyle/>
          <a:p>
            <a:pPr algn="just"/>
            <a:r>
              <a:rPr lang="ru-RU" sz="2000" b="1" dirty="0" smtClean="0">
                <a:solidFill>
                  <a:srgbClr val="002060"/>
                </a:solidFill>
                <a:latin typeface="Times New Roman" pitchFamily="18" charset="0"/>
                <a:cs typeface="Times New Roman" pitchFamily="18" charset="0"/>
              </a:rPr>
              <a:t> </a:t>
            </a:r>
          </a:p>
        </p:txBody>
      </p:sp>
      <p:sp>
        <p:nvSpPr>
          <p:cNvPr id="11" name="TextBox 10"/>
          <p:cNvSpPr txBox="1"/>
          <p:nvPr/>
        </p:nvSpPr>
        <p:spPr>
          <a:xfrm>
            <a:off x="214282" y="4857760"/>
            <a:ext cx="8643998" cy="1754326"/>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b="1" dirty="0" smtClean="0">
                <a:solidFill>
                  <a:srgbClr val="002060"/>
                </a:solidFill>
                <a:latin typeface="Times New Roman" pitchFamily="18" charset="0"/>
                <a:cs typeface="Times New Roman" pitchFamily="18" charset="0"/>
              </a:rPr>
              <a:t>Долгопяты - необычный род приматов. Внешний вид делает их  совершенно удивительными животными. Взгляд, как не у одного другого животного, длинные пальцы, бархатный мех, хорошая реакция, чтобы ловить насекомых или даже птиц ночью.</a:t>
            </a:r>
            <a:r>
              <a:rPr lang="ru-RU" b="1" dirty="0" smtClean="0">
                <a:solidFill>
                  <a:srgbClr val="002060"/>
                </a:solidFill>
              </a:rPr>
              <a:t> </a:t>
            </a:r>
            <a:r>
              <a:rPr lang="ru-RU" b="1" dirty="0" smtClean="0">
                <a:solidFill>
                  <a:srgbClr val="002060"/>
                </a:solidFill>
                <a:latin typeface="Times New Roman" pitchFamily="18" charset="0"/>
                <a:cs typeface="Times New Roman" pitchFamily="18" charset="0"/>
              </a:rPr>
              <a:t> Глаза настолько большие, диаметр составляет 16 мм, что они неспособны их поворачивать, а вместо них данную работу выполняет шея. Долгопяты могут поворачивать шею на полные 180 градусов в каждую сторону.</a:t>
            </a:r>
            <a:endParaRPr lang="ru-RU" b="1" dirty="0">
              <a:solidFill>
                <a:srgbClr val="002060"/>
              </a:solidFill>
              <a:latin typeface="Times New Roman" pitchFamily="18" charset="0"/>
              <a:cs typeface="Times New Roman" pitchFamily="18" charset="0"/>
            </a:endParaRPr>
          </a:p>
        </p:txBody>
      </p:sp>
      <p:pic>
        <p:nvPicPr>
          <p:cNvPr id="14340" name="Picture 4" descr="ÐÐ¾Ð»Ð³Ð¾Ð¿ÑÑÑ (45 ÑÐ¾ÑÐ¾)"/>
          <p:cNvPicPr>
            <a:picLocks noChangeAspect="1" noChangeArrowheads="1"/>
          </p:cNvPicPr>
          <p:nvPr/>
        </p:nvPicPr>
        <p:blipFill>
          <a:blip r:embed="rId2"/>
          <a:srcRect/>
          <a:stretch>
            <a:fillRect/>
          </a:stretch>
        </p:blipFill>
        <p:spPr bwMode="auto">
          <a:xfrm>
            <a:off x="1785918" y="857232"/>
            <a:ext cx="5715040" cy="3857652"/>
          </a:xfrm>
          <a:prstGeom prst="roundRect">
            <a:avLst>
              <a:gd name="adj" fmla="val 8594"/>
            </a:avLst>
          </a:prstGeom>
          <a:solidFill>
            <a:srgbClr val="FFFFFF">
              <a:shade val="85000"/>
            </a:srgbClr>
          </a:solidFill>
          <a:ln>
            <a:solidFill>
              <a:srgbClr val="FFC000"/>
            </a:solid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71604" y="-142900"/>
            <a:ext cx="6643734" cy="1000132"/>
          </a:xfrm>
        </p:spPr>
        <p:txBody>
          <a:bodyPr>
            <a:noAutofit/>
          </a:bodyPr>
          <a:lstStyle/>
          <a:p>
            <a:pPr algn="ctr"/>
            <a:r>
              <a:rPr lang="ru-RU" sz="4800" b="1" dirty="0" smtClean="0"/>
              <a:t>Носач</a:t>
            </a:r>
            <a:endParaRPr lang="ru-RU" sz="4800" b="1" dirty="0"/>
          </a:p>
        </p:txBody>
      </p:sp>
      <p:sp>
        <p:nvSpPr>
          <p:cNvPr id="5" name="Прямоугольник 4"/>
          <p:cNvSpPr/>
          <p:nvPr/>
        </p:nvSpPr>
        <p:spPr>
          <a:xfrm>
            <a:off x="4786314" y="1000108"/>
            <a:ext cx="4143404" cy="646331"/>
          </a:xfrm>
          <a:prstGeom prst="rect">
            <a:avLst/>
          </a:prstGeom>
        </p:spPr>
        <p:txBody>
          <a:bodyPr wrap="square">
            <a:spAutoFit/>
          </a:bodyPr>
          <a:lstStyle/>
          <a:p>
            <a:pPr algn="just"/>
            <a:endParaRPr lang="ru-RU" dirty="0" smtClean="0"/>
          </a:p>
          <a:p>
            <a:pPr algn="just"/>
            <a:endParaRPr lang="ru-RU" dirty="0" smtClean="0"/>
          </a:p>
        </p:txBody>
      </p:sp>
      <p:sp>
        <p:nvSpPr>
          <p:cNvPr id="8" name="TextBox 7"/>
          <p:cNvSpPr txBox="1"/>
          <p:nvPr/>
        </p:nvSpPr>
        <p:spPr>
          <a:xfrm>
            <a:off x="285720" y="4500570"/>
            <a:ext cx="8572560" cy="2308324"/>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b="1" dirty="0" smtClean="0">
                <a:solidFill>
                  <a:srgbClr val="002060"/>
                </a:solidFill>
                <a:latin typeface="Times New Roman" pitchFamily="18" charset="0"/>
                <a:cs typeface="Times New Roman" pitchFamily="18" charset="0"/>
              </a:rPr>
              <a:t>Носач — очень редкий и весьма необычный вид обезьян.</a:t>
            </a:r>
            <a:r>
              <a:rPr lang="ru-RU" b="1" dirty="0" smtClean="0">
                <a:solidFill>
                  <a:srgbClr val="002060"/>
                </a:solidFill>
              </a:rPr>
              <a:t> </a:t>
            </a:r>
            <a:r>
              <a:rPr lang="ru-RU" b="1" dirty="0" smtClean="0">
                <a:solidFill>
                  <a:srgbClr val="002060"/>
                </a:solidFill>
                <a:latin typeface="Times New Roman" pitchFamily="18" charset="0"/>
                <a:cs typeface="Times New Roman" pitchFamily="18" charset="0"/>
              </a:rPr>
              <a:t>Обитают они только на о. Борнео (Калимантан).</a:t>
            </a:r>
            <a:r>
              <a:rPr lang="ru-RU" b="1" dirty="0" smtClean="0">
                <a:solidFill>
                  <a:srgbClr val="002060"/>
                </a:solidFill>
              </a:rPr>
              <a:t> </a:t>
            </a:r>
            <a:r>
              <a:rPr lang="ru-RU" b="1" dirty="0" smtClean="0">
                <a:solidFill>
                  <a:srgbClr val="002060"/>
                </a:solidFill>
                <a:latin typeface="Times New Roman" pitchFamily="18" charset="0"/>
                <a:cs typeface="Times New Roman" pitchFamily="18" charset="0"/>
              </a:rPr>
              <a:t>Среди мелких мартышек кажутся великанами. Длина тела составляет 55-72 см,  очень длинный хвост, который равен длине тела (66-75 см). Главная особенность этих обезьян — удивительный нос, такого не встретишь ни у какого животного. Это единственный вид обезьян приспособленный к передвижению в воде и способный нырять. Для этого у них между пальцами на ногах есть плавательные перепонки.  Под водой носачи могут проплыть 12-20 м. </a:t>
            </a:r>
            <a:endParaRPr lang="ru-RU" b="1" dirty="0">
              <a:solidFill>
                <a:srgbClr val="002060"/>
              </a:solidFill>
              <a:latin typeface="Times New Roman" pitchFamily="18" charset="0"/>
              <a:cs typeface="Times New Roman" pitchFamily="18" charset="0"/>
            </a:endParaRPr>
          </a:p>
        </p:txBody>
      </p:sp>
      <p:pic>
        <p:nvPicPr>
          <p:cNvPr id="12290" name="Picture 2" descr="Ð½Ð¾ÑÐ°Ñ Ð¾Ð±ÐµÐ·ÑÑÐ½Ð° Ð³Ð´Ðµ Ð¾Ð±Ð¸ÑÐ°ÐµÑ"/>
          <p:cNvPicPr>
            <a:picLocks noChangeAspect="1" noChangeArrowheads="1"/>
          </p:cNvPicPr>
          <p:nvPr/>
        </p:nvPicPr>
        <p:blipFill>
          <a:blip r:embed="rId2"/>
          <a:srcRect/>
          <a:stretch>
            <a:fillRect/>
          </a:stretch>
        </p:blipFill>
        <p:spPr bwMode="auto">
          <a:xfrm>
            <a:off x="1785918" y="687789"/>
            <a:ext cx="5857916" cy="3679400"/>
          </a:xfrm>
          <a:prstGeom prst="roundRect">
            <a:avLst>
              <a:gd name="adj" fmla="val 8594"/>
            </a:avLst>
          </a:prstGeom>
          <a:solidFill>
            <a:srgbClr val="FFFFFF">
              <a:shade val="85000"/>
            </a:srgbClr>
          </a:solidFill>
          <a:ln>
            <a:solidFill>
              <a:srgbClr val="FFC000"/>
            </a:solid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7224" y="0"/>
            <a:ext cx="7829576" cy="785794"/>
          </a:xfrm>
        </p:spPr>
        <p:txBody>
          <a:bodyPr>
            <a:noAutofit/>
          </a:bodyPr>
          <a:lstStyle/>
          <a:p>
            <a:pPr algn="ctr"/>
            <a:r>
              <a:rPr lang="ru-RU" sz="5000" b="1" dirty="0" smtClean="0"/>
              <a:t>Ехидна</a:t>
            </a:r>
            <a:endParaRPr lang="ru-RU" sz="5000" b="1" dirty="0"/>
          </a:p>
        </p:txBody>
      </p:sp>
      <p:pic>
        <p:nvPicPr>
          <p:cNvPr id="7" name="Picture 2" descr="http://xn----7sbab3bbulzjlg7dvg.xn--p1ai/media/2017/05/ekhidna.jpg"/>
          <p:cNvPicPr>
            <a:picLocks noChangeAspect="1" noChangeArrowheads="1"/>
          </p:cNvPicPr>
          <p:nvPr/>
        </p:nvPicPr>
        <p:blipFill>
          <a:blip r:embed="rId2"/>
          <a:srcRect/>
          <a:stretch>
            <a:fillRect/>
          </a:stretch>
        </p:blipFill>
        <p:spPr bwMode="auto">
          <a:xfrm>
            <a:off x="1714480" y="714356"/>
            <a:ext cx="5929354" cy="3680289"/>
          </a:xfrm>
          <a:prstGeom prst="roundRect">
            <a:avLst>
              <a:gd name="adj" fmla="val 8594"/>
            </a:avLst>
          </a:prstGeom>
          <a:solidFill>
            <a:srgbClr val="FFFFFF">
              <a:shade val="85000"/>
            </a:srgbClr>
          </a:solidFill>
          <a:ln>
            <a:solidFill>
              <a:srgbClr val="FFC000"/>
            </a:solidFill>
          </a:ln>
          <a:effectLst>
            <a:reflection blurRad="12700" stA="38000" endPos="28000" dist="5000" dir="5400000" sy="-100000" algn="bl" rotWithShape="0"/>
          </a:effectLst>
        </p:spPr>
      </p:pic>
      <p:sp>
        <p:nvSpPr>
          <p:cNvPr id="9" name="TextBox 8"/>
          <p:cNvSpPr txBox="1"/>
          <p:nvPr/>
        </p:nvSpPr>
        <p:spPr>
          <a:xfrm>
            <a:off x="285720" y="5000636"/>
            <a:ext cx="8643998" cy="369332"/>
          </a:xfrm>
          <a:prstGeom prst="rect">
            <a:avLst/>
          </a:prstGeom>
          <a:noFill/>
        </p:spPr>
        <p:txBody>
          <a:bodyPr wrap="square" rtlCol="0">
            <a:spAutoFit/>
          </a:bodyPr>
          <a:lstStyle/>
          <a:p>
            <a:pPr algn="just"/>
            <a:r>
              <a:rPr lang="ru-RU" b="1" dirty="0" smtClean="0">
                <a:solidFill>
                  <a:srgbClr val="002060"/>
                </a:solidFill>
                <a:latin typeface="Times New Roman" pitchFamily="18" charset="0"/>
                <a:cs typeface="Times New Roman" pitchFamily="18" charset="0"/>
              </a:rPr>
              <a:t>   </a:t>
            </a:r>
          </a:p>
        </p:txBody>
      </p:sp>
      <p:sp>
        <p:nvSpPr>
          <p:cNvPr id="6" name="TextBox 5"/>
          <p:cNvSpPr txBox="1"/>
          <p:nvPr/>
        </p:nvSpPr>
        <p:spPr>
          <a:xfrm>
            <a:off x="428596" y="4286256"/>
            <a:ext cx="8429684" cy="2585323"/>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b="1" dirty="0" smtClean="0">
                <a:solidFill>
                  <a:srgbClr val="002060"/>
                </a:solidFill>
                <a:latin typeface="Times New Roman" pitchFamily="18" charset="0"/>
                <a:cs typeface="Times New Roman" pitchFamily="18" charset="0"/>
              </a:rPr>
              <a:t>Ехидны - необыкновенные сумчатые млекопитающие на планете.</a:t>
            </a:r>
            <a:r>
              <a:rPr lang="ru-RU" b="1" dirty="0" smtClean="0">
                <a:solidFill>
                  <a:srgbClr val="002060"/>
                </a:solidFill>
              </a:rPr>
              <a:t>  </a:t>
            </a:r>
            <a:r>
              <a:rPr lang="ru-RU" b="1" dirty="0" smtClean="0">
                <a:solidFill>
                  <a:srgbClr val="002060"/>
                </a:solidFill>
                <a:latin typeface="Times New Roman" pitchFamily="18" charset="0"/>
                <a:cs typeface="Times New Roman" pitchFamily="18" charset="0"/>
              </a:rPr>
              <a:t>Небольшой зверек, длина тела  30 см. При этом имеет маленький рот и нет зубов, но зато  довольно длинный язык,  с помощью которого ехидна добывает пищу. Основной рацион муравьи, термиты. Ехидны - отличные пловцы, несмотря на свое неповоротливое тело.</a:t>
            </a:r>
            <a:r>
              <a:rPr lang="ru-RU" b="1" dirty="0" smtClean="0">
                <a:solidFill>
                  <a:srgbClr val="002060"/>
                </a:solidFill>
              </a:rPr>
              <a:t> </a:t>
            </a:r>
            <a:r>
              <a:rPr lang="ru-RU" b="1" dirty="0" smtClean="0">
                <a:solidFill>
                  <a:srgbClr val="002060"/>
                </a:solidFill>
                <a:latin typeface="Times New Roman" pitchFamily="18" charset="0"/>
                <a:cs typeface="Times New Roman" pitchFamily="18" charset="0"/>
              </a:rPr>
              <a:t>Самка ехидны откладывает всего одно яйцо, которое не имеет твердой скорлупы и перемещает его в сумку. После чего вылупившийся детеныш ехидны вскармливается материнским молоком и находится в сумке 1,5 -2 месяца.</a:t>
            </a:r>
          </a:p>
          <a:p>
            <a:pPr algn="just"/>
            <a:endParaRPr lang="ru-RU" b="1"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0"/>
            <a:ext cx="8043890" cy="1000108"/>
          </a:xfrm>
        </p:spPr>
        <p:txBody>
          <a:bodyPr>
            <a:noAutofit/>
          </a:bodyPr>
          <a:lstStyle/>
          <a:p>
            <a:pPr algn="ctr"/>
            <a:r>
              <a:rPr lang="ru-RU" sz="5400" b="1" dirty="0" smtClean="0"/>
              <a:t>Выхухоль</a:t>
            </a:r>
            <a:endParaRPr lang="ru-RU" sz="5400" b="1" dirty="0"/>
          </a:p>
        </p:txBody>
      </p:sp>
      <p:pic>
        <p:nvPicPr>
          <p:cNvPr id="5122" name="Picture 2" descr="C:\Users\ГДЭБЦ\Pictures\Downloads\image5-650x420.jpg"/>
          <p:cNvPicPr>
            <a:picLocks noChangeAspect="1" noChangeArrowheads="1"/>
          </p:cNvPicPr>
          <p:nvPr/>
        </p:nvPicPr>
        <p:blipFill>
          <a:blip r:embed="rId2"/>
          <a:srcRect/>
          <a:stretch>
            <a:fillRect/>
          </a:stretch>
        </p:blipFill>
        <p:spPr bwMode="auto">
          <a:xfrm>
            <a:off x="1214414" y="928670"/>
            <a:ext cx="6429420" cy="3635738"/>
          </a:xfrm>
          <a:prstGeom prst="roundRect">
            <a:avLst>
              <a:gd name="adj" fmla="val 8594"/>
            </a:avLst>
          </a:prstGeom>
          <a:solidFill>
            <a:srgbClr val="FFFFFF">
              <a:shade val="85000"/>
            </a:srgbClr>
          </a:solidFill>
          <a:ln>
            <a:solidFill>
              <a:srgbClr val="FFC000"/>
            </a:solidFill>
          </a:ln>
          <a:effectLst>
            <a:reflection blurRad="12700" stA="38000" endPos="28000" dist="5000" dir="5400000" sy="-100000" algn="bl" rotWithShape="0"/>
          </a:effectLst>
        </p:spPr>
      </p:pic>
      <p:sp>
        <p:nvSpPr>
          <p:cNvPr id="4" name="TextBox 3"/>
          <p:cNvSpPr txBox="1"/>
          <p:nvPr/>
        </p:nvSpPr>
        <p:spPr>
          <a:xfrm>
            <a:off x="5357818" y="1142984"/>
            <a:ext cx="3571900" cy="923330"/>
          </a:xfrm>
          <a:prstGeom prst="rect">
            <a:avLst/>
          </a:prstGeom>
          <a:noFill/>
        </p:spPr>
        <p:txBody>
          <a:bodyPr wrap="square" rtlCol="0">
            <a:spAutoFit/>
          </a:bodyPr>
          <a:lstStyle/>
          <a:p>
            <a:pPr algn="just"/>
            <a:endParaRPr lang="ru-RU" b="1" dirty="0" smtClean="0">
              <a:solidFill>
                <a:srgbClr val="002060"/>
              </a:solidFill>
              <a:latin typeface="Times New Roman" pitchFamily="18" charset="0"/>
              <a:cs typeface="Times New Roman" pitchFamily="18" charset="0"/>
            </a:endParaRPr>
          </a:p>
          <a:p>
            <a:pPr algn="just"/>
            <a:r>
              <a:rPr lang="ru-RU" b="1" dirty="0" smtClean="0">
                <a:solidFill>
                  <a:srgbClr val="002060"/>
                </a:solidFill>
                <a:latin typeface="Times New Roman" pitchFamily="18" charset="0"/>
                <a:cs typeface="Times New Roman" pitchFamily="18" charset="0"/>
              </a:rPr>
              <a:t/>
            </a:r>
            <a:br>
              <a:rPr lang="ru-RU" b="1" dirty="0" smtClean="0">
                <a:solidFill>
                  <a:srgbClr val="002060"/>
                </a:solidFill>
                <a:latin typeface="Times New Roman" pitchFamily="18" charset="0"/>
                <a:cs typeface="Times New Roman" pitchFamily="18" charset="0"/>
              </a:rPr>
            </a:br>
            <a:endParaRPr lang="ru-RU" b="1" dirty="0">
              <a:solidFill>
                <a:srgbClr val="002060"/>
              </a:solidFill>
              <a:latin typeface="Times New Roman" pitchFamily="18" charset="0"/>
              <a:cs typeface="Times New Roman" pitchFamily="18" charset="0"/>
            </a:endParaRPr>
          </a:p>
        </p:txBody>
      </p:sp>
      <p:sp>
        <p:nvSpPr>
          <p:cNvPr id="5" name="TextBox 4"/>
          <p:cNvSpPr txBox="1"/>
          <p:nvPr/>
        </p:nvSpPr>
        <p:spPr>
          <a:xfrm>
            <a:off x="214282" y="5286388"/>
            <a:ext cx="8715436" cy="646331"/>
          </a:xfrm>
          <a:prstGeom prst="rect">
            <a:avLst/>
          </a:prstGeom>
          <a:noFill/>
        </p:spPr>
        <p:txBody>
          <a:bodyPr wrap="square" rtlCol="0">
            <a:spAutoFit/>
          </a:bodyPr>
          <a:lstStyle/>
          <a:p>
            <a:pPr algn="just"/>
            <a:r>
              <a:rPr lang="ru-RU" b="1" dirty="0" smtClean="0">
                <a:solidFill>
                  <a:srgbClr val="002060"/>
                </a:solidFill>
                <a:latin typeface="Times New Roman" pitchFamily="18" charset="0"/>
                <a:cs typeface="Times New Roman" pitchFamily="18" charset="0"/>
              </a:rPr>
              <a:t>.</a:t>
            </a:r>
            <a:br>
              <a:rPr lang="ru-RU" b="1" dirty="0" smtClean="0">
                <a:solidFill>
                  <a:srgbClr val="002060"/>
                </a:solidFill>
                <a:latin typeface="Times New Roman" pitchFamily="18" charset="0"/>
                <a:cs typeface="Times New Roman" pitchFamily="18" charset="0"/>
              </a:rPr>
            </a:br>
            <a:endParaRPr lang="ru-RU" b="1" dirty="0">
              <a:solidFill>
                <a:srgbClr val="002060"/>
              </a:solidFill>
              <a:latin typeface="Times New Roman" pitchFamily="18" charset="0"/>
              <a:cs typeface="Times New Roman" pitchFamily="18" charset="0"/>
            </a:endParaRPr>
          </a:p>
        </p:txBody>
      </p:sp>
      <p:sp>
        <p:nvSpPr>
          <p:cNvPr id="6" name="TextBox 5"/>
          <p:cNvSpPr txBox="1"/>
          <p:nvPr/>
        </p:nvSpPr>
        <p:spPr>
          <a:xfrm>
            <a:off x="214282" y="4714884"/>
            <a:ext cx="8786874" cy="203132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b="1" dirty="0" smtClean="0">
                <a:solidFill>
                  <a:srgbClr val="002060"/>
                </a:solidFill>
                <a:latin typeface="Times New Roman" pitchFamily="18" charset="0"/>
                <a:cs typeface="Times New Roman" pitchFamily="18" charset="0"/>
              </a:rPr>
              <a:t>Выхухоль — реликтовый насекомоядный зверек, существует на Земле уже 30 миллионов лет по всей Европе. У выхухоли очень длинный подвижный нос, и чувствительные усы, маленькие глаза. Видят они очень плохо, но  обладают  хорошим обонянием и осязанием. Задние лапы косолапят, а пальцы соединены перепонками, что позволяет очень быстро передвигаться под водой, где она проводит большую часть своей жизни, в искусно вырытых норах.</a:t>
            </a:r>
            <a:r>
              <a:rPr lang="ru-RU" dirty="0" smtClean="0"/>
              <a:t> </a:t>
            </a:r>
          </a:p>
          <a:p>
            <a:pPr algn="just"/>
            <a:r>
              <a:rPr lang="ru-RU" b="1" dirty="0" smtClean="0">
                <a:solidFill>
                  <a:srgbClr val="002060"/>
                </a:solidFill>
                <a:latin typeface="Times New Roman" pitchFamily="18" charset="0"/>
                <a:cs typeface="Times New Roman" pitchFamily="18" charset="0"/>
              </a:rPr>
              <a:t> Животное занесено в Красную книгу России.</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5786" y="0"/>
            <a:ext cx="7901014" cy="1000108"/>
          </a:xfrm>
        </p:spPr>
        <p:txBody>
          <a:bodyPr>
            <a:noAutofit/>
          </a:bodyPr>
          <a:lstStyle/>
          <a:p>
            <a:pPr algn="ctr"/>
            <a:r>
              <a:rPr lang="ru-RU" sz="5400" b="1" dirty="0" err="1" smtClean="0"/>
              <a:t>Звездонос</a:t>
            </a:r>
            <a:endParaRPr lang="ru-RU" sz="5400" b="1" dirty="0"/>
          </a:p>
        </p:txBody>
      </p:sp>
      <p:pic>
        <p:nvPicPr>
          <p:cNvPr id="6146" name="Picture 2" descr="C:\Users\ГДЭБЦ\Pictures\Downloads\Udivi-20.jpg"/>
          <p:cNvPicPr>
            <a:picLocks noChangeAspect="1" noChangeArrowheads="1"/>
          </p:cNvPicPr>
          <p:nvPr/>
        </p:nvPicPr>
        <p:blipFill>
          <a:blip r:embed="rId2"/>
          <a:srcRect/>
          <a:stretch>
            <a:fillRect/>
          </a:stretch>
        </p:blipFill>
        <p:spPr bwMode="auto">
          <a:xfrm>
            <a:off x="1293790" y="928671"/>
            <a:ext cx="6350043" cy="3571900"/>
          </a:xfrm>
          <a:prstGeom prst="roundRect">
            <a:avLst>
              <a:gd name="adj" fmla="val 8594"/>
            </a:avLst>
          </a:prstGeom>
          <a:solidFill>
            <a:srgbClr val="FFFFFF">
              <a:shade val="85000"/>
            </a:srgbClr>
          </a:solidFill>
          <a:ln>
            <a:solidFill>
              <a:srgbClr val="FFC000"/>
            </a:solidFill>
          </a:ln>
          <a:effectLst>
            <a:reflection blurRad="12700" stA="38000" endPos="28000" dist="5000" dir="5400000" sy="-100000" algn="bl" rotWithShape="0"/>
          </a:effectLst>
        </p:spPr>
      </p:pic>
      <p:sp>
        <p:nvSpPr>
          <p:cNvPr id="4" name="TextBox 3"/>
          <p:cNvSpPr txBox="1"/>
          <p:nvPr/>
        </p:nvSpPr>
        <p:spPr>
          <a:xfrm>
            <a:off x="5643570" y="1285860"/>
            <a:ext cx="3214710" cy="646331"/>
          </a:xfrm>
          <a:prstGeom prst="rect">
            <a:avLst/>
          </a:prstGeom>
          <a:noFill/>
        </p:spPr>
        <p:txBody>
          <a:bodyPr wrap="square" rtlCol="0">
            <a:spAutoFit/>
          </a:bodyPr>
          <a:lstStyle/>
          <a:p>
            <a:pPr algn="just"/>
            <a:r>
              <a:rPr lang="ru-RU" b="1" dirty="0" smtClean="0">
                <a:solidFill>
                  <a:srgbClr val="002060"/>
                </a:solidFill>
                <a:latin typeface="Times New Roman" pitchFamily="18" charset="0"/>
                <a:cs typeface="Times New Roman" pitchFamily="18" charset="0"/>
              </a:rPr>
              <a:t>  </a:t>
            </a:r>
          </a:p>
          <a:p>
            <a:pPr algn="just"/>
            <a:endParaRPr lang="ru-RU" b="1" dirty="0">
              <a:solidFill>
                <a:srgbClr val="002060"/>
              </a:solidFill>
              <a:latin typeface="Times New Roman" pitchFamily="18" charset="0"/>
              <a:cs typeface="Times New Roman" pitchFamily="18" charset="0"/>
            </a:endParaRPr>
          </a:p>
        </p:txBody>
      </p:sp>
      <p:sp>
        <p:nvSpPr>
          <p:cNvPr id="5" name="TextBox 4"/>
          <p:cNvSpPr txBox="1"/>
          <p:nvPr/>
        </p:nvSpPr>
        <p:spPr>
          <a:xfrm>
            <a:off x="285720" y="5214950"/>
            <a:ext cx="4929222" cy="1200329"/>
          </a:xfrm>
          <a:prstGeom prst="rect">
            <a:avLst/>
          </a:prstGeom>
          <a:noFill/>
        </p:spPr>
        <p:txBody>
          <a:bodyPr wrap="square" rtlCol="0">
            <a:spAutoFit/>
          </a:bodyPr>
          <a:lstStyle/>
          <a:p>
            <a:pPr algn="just"/>
            <a:endParaRPr lang="ru-RU" b="1" dirty="0" smtClean="0">
              <a:solidFill>
                <a:srgbClr val="002060"/>
              </a:solidFill>
              <a:latin typeface="Times New Roman" pitchFamily="18" charset="0"/>
              <a:cs typeface="Times New Roman" pitchFamily="18" charset="0"/>
            </a:endParaRPr>
          </a:p>
          <a:p>
            <a:pPr algn="just"/>
            <a:endParaRPr lang="ru-RU" b="1" dirty="0" smtClean="0">
              <a:solidFill>
                <a:srgbClr val="002060"/>
              </a:solidFill>
              <a:latin typeface="Times New Roman" pitchFamily="18" charset="0"/>
              <a:cs typeface="Times New Roman" pitchFamily="18" charset="0"/>
            </a:endParaRPr>
          </a:p>
          <a:p>
            <a:pPr algn="just"/>
            <a:r>
              <a:rPr lang="ru-RU" dirty="0" smtClean="0"/>
              <a:t/>
            </a:r>
            <a:br>
              <a:rPr lang="ru-RU" dirty="0" smtClean="0"/>
            </a:br>
            <a:endParaRPr lang="ru-RU" b="1" dirty="0">
              <a:solidFill>
                <a:srgbClr val="002060"/>
              </a:solidFill>
              <a:latin typeface="Times New Roman" pitchFamily="18" charset="0"/>
              <a:cs typeface="Times New Roman" pitchFamily="18" charset="0"/>
            </a:endParaRPr>
          </a:p>
        </p:txBody>
      </p:sp>
      <p:sp>
        <p:nvSpPr>
          <p:cNvPr id="6" name="TextBox 5"/>
          <p:cNvSpPr txBox="1"/>
          <p:nvPr/>
        </p:nvSpPr>
        <p:spPr>
          <a:xfrm>
            <a:off x="357158" y="4714885"/>
            <a:ext cx="8572560" cy="2585323"/>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ru-RU" b="1" dirty="0" err="1" smtClean="0">
                <a:solidFill>
                  <a:srgbClr val="002060"/>
                </a:solidFill>
                <a:latin typeface="Times New Roman" pitchFamily="18" charset="0"/>
                <a:cs typeface="Times New Roman" pitchFamily="18" charset="0"/>
              </a:rPr>
              <a:t>Звездонос</a:t>
            </a:r>
            <a:r>
              <a:rPr lang="ru-RU" b="1" dirty="0" smtClean="0">
                <a:solidFill>
                  <a:srgbClr val="002060"/>
                </a:solidFill>
                <a:latin typeface="Times New Roman" pitchFamily="18" charset="0"/>
                <a:cs typeface="Times New Roman" pitchFamily="18" charset="0"/>
              </a:rPr>
              <a:t> - это крот, обитает в восточной Канаде и на северо-востоке США. Главная особенность животного - нос, имеющий   специальные удлиненные кожные наросты, находящиеся по бокам от ноздрей. Их по 11 штук с каждой стороны, обильно напичканы нервными окончаниями. По скорости охоты это самое быстрое млекопитающее. За секунду крот способен проверить до 13 разных объектов,</a:t>
            </a:r>
            <a:r>
              <a:rPr lang="ru-RU" dirty="0" smtClean="0"/>
              <a:t> </a:t>
            </a:r>
            <a:r>
              <a:rPr lang="ru-RU" b="1" dirty="0" smtClean="0">
                <a:solidFill>
                  <a:srgbClr val="002060"/>
                </a:solidFill>
                <a:latin typeface="Times New Roman" pitchFamily="18" charset="0"/>
                <a:cs typeface="Times New Roman" pitchFamily="18" charset="0"/>
              </a:rPr>
              <a:t>оценить его температуру, подвижность, твердость и самое важное,–съедобность объекта</a:t>
            </a:r>
            <a:r>
              <a:rPr lang="ru-RU" dirty="0" smtClean="0"/>
              <a:t>.</a:t>
            </a:r>
            <a:br>
              <a:rPr lang="ru-RU" dirty="0" smtClean="0"/>
            </a:br>
            <a:endParaRPr lang="ru-RU" b="1" dirty="0" smtClean="0">
              <a:solidFill>
                <a:srgbClr val="002060"/>
              </a:solidFill>
              <a:latin typeface="Times New Roman" pitchFamily="18" charset="0"/>
              <a:cs typeface="Times New Roman" pitchFamily="18" charset="0"/>
            </a:endParaRPr>
          </a:p>
          <a:p>
            <a:pPr algn="just"/>
            <a:r>
              <a:rPr lang="ru-RU" b="1" dirty="0" smtClean="0">
                <a:solidFill>
                  <a:srgbClr val="002060"/>
                </a:solidFill>
                <a:latin typeface="Times New Roman" pitchFamily="18" charset="0"/>
                <a:cs typeface="Times New Roman" pitchFamily="18" charset="0"/>
              </a:rPr>
              <a:t>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0"/>
            <a:ext cx="8429684" cy="785794"/>
          </a:xfrm>
        </p:spPr>
        <p:txBody>
          <a:bodyPr>
            <a:noAutofit/>
          </a:bodyPr>
          <a:lstStyle/>
          <a:p>
            <a:pPr algn="ctr"/>
            <a:r>
              <a:rPr lang="ru-RU" sz="5400" b="1" dirty="0" smtClean="0"/>
              <a:t>Казуар</a:t>
            </a:r>
            <a:endParaRPr lang="ru-RU" sz="5400" b="1" dirty="0"/>
          </a:p>
        </p:txBody>
      </p:sp>
      <p:pic>
        <p:nvPicPr>
          <p:cNvPr id="9218" name="Picture 2" descr="C:\Users\ГДЭБЦ\Pictures\Downloads\Casuarius-casuarius1-1024x768.jpg"/>
          <p:cNvPicPr>
            <a:picLocks noChangeAspect="1" noChangeArrowheads="1"/>
          </p:cNvPicPr>
          <p:nvPr/>
        </p:nvPicPr>
        <p:blipFill>
          <a:blip r:embed="rId2"/>
          <a:srcRect/>
          <a:stretch>
            <a:fillRect/>
          </a:stretch>
        </p:blipFill>
        <p:spPr bwMode="auto">
          <a:xfrm>
            <a:off x="1428728" y="928670"/>
            <a:ext cx="6143668" cy="3666383"/>
          </a:xfrm>
          <a:prstGeom prst="roundRect">
            <a:avLst>
              <a:gd name="adj" fmla="val 8594"/>
            </a:avLst>
          </a:prstGeom>
          <a:solidFill>
            <a:srgbClr val="FFFFFF">
              <a:shade val="85000"/>
            </a:srgbClr>
          </a:solidFill>
          <a:ln>
            <a:solidFill>
              <a:srgbClr val="FFC000"/>
            </a:solidFill>
          </a:ln>
          <a:effectLst>
            <a:reflection blurRad="12700" stA="38000" endPos="28000" dist="5000" dir="5400000" sy="-100000" algn="bl" rotWithShape="0"/>
          </a:effectLst>
        </p:spPr>
      </p:pic>
      <p:sp>
        <p:nvSpPr>
          <p:cNvPr id="6" name="TextBox 5"/>
          <p:cNvSpPr txBox="1"/>
          <p:nvPr/>
        </p:nvSpPr>
        <p:spPr>
          <a:xfrm>
            <a:off x="5357818" y="1071546"/>
            <a:ext cx="3571900" cy="646331"/>
          </a:xfrm>
          <a:prstGeom prst="rect">
            <a:avLst/>
          </a:prstGeom>
          <a:noFill/>
        </p:spPr>
        <p:txBody>
          <a:bodyPr wrap="square" rtlCol="0">
            <a:spAutoFit/>
          </a:bodyPr>
          <a:lstStyle/>
          <a:p>
            <a:pPr algn="just"/>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endParaRPr lang="ru-RU" dirty="0">
              <a:latin typeface="Times New Roman" pitchFamily="18" charset="0"/>
              <a:cs typeface="Times New Roman" pitchFamily="18" charset="0"/>
            </a:endParaRPr>
          </a:p>
        </p:txBody>
      </p:sp>
      <p:sp>
        <p:nvSpPr>
          <p:cNvPr id="8" name="TextBox 7"/>
          <p:cNvSpPr txBox="1"/>
          <p:nvPr/>
        </p:nvSpPr>
        <p:spPr>
          <a:xfrm>
            <a:off x="285720" y="4786322"/>
            <a:ext cx="8643998" cy="203132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marL="0" lvl="1" algn="just"/>
            <a:r>
              <a:rPr lang="ru-RU" b="1" dirty="0" smtClean="0">
                <a:solidFill>
                  <a:srgbClr val="002060"/>
                </a:solidFill>
                <a:latin typeface="Times New Roman" pitchFamily="18" charset="0"/>
                <a:cs typeface="Times New Roman" pitchFamily="18" charset="0"/>
              </a:rPr>
              <a:t>Второй в мире по размеру, после страуса, казуар является одной из самых опасных птиц на планете. Когда он ощущает угрозу, то непрерывно атакует ее своим мощными ногами с когтями. Благодаря наростам на затылке эта птица и получила свое название. Еще у казуаров присутствуют сережки на шее. Птица находится под угрозой исчезновения, в Австралии их   насчитывается всего  1200 особей</a:t>
            </a:r>
            <a:r>
              <a:rPr lang="ru-RU" dirty="0" smtClean="0">
                <a:latin typeface="Times New Roman" pitchFamily="18" charset="0"/>
                <a:cs typeface="Times New Roman" pitchFamily="18" charset="0"/>
              </a:rPr>
              <a:t>.</a:t>
            </a:r>
            <a:r>
              <a:rPr lang="ru-RU" b="1" dirty="0" smtClean="0">
                <a:solidFill>
                  <a:srgbClr val="002060"/>
                </a:solidFill>
                <a:latin typeface="Times New Roman" pitchFamily="18" charset="0"/>
                <a:cs typeface="Times New Roman" pitchFamily="18" charset="0"/>
              </a:rPr>
              <a:t> Умеет плавать, развивает скорость при беге до 50 км/ч. и способны прыгать в высоту на целых 2 метра. </a:t>
            </a:r>
            <a:endParaRPr lang="ru-RU"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7224" y="0"/>
            <a:ext cx="7215238" cy="714356"/>
          </a:xfrm>
        </p:spPr>
        <p:txBody>
          <a:bodyPr>
            <a:normAutofit fontScale="90000"/>
          </a:bodyPr>
          <a:lstStyle/>
          <a:p>
            <a:pPr algn="ctr"/>
            <a:r>
              <a:rPr lang="ru-RU" sz="5400" b="1" dirty="0" smtClean="0"/>
              <a:t>Дикобраз</a:t>
            </a:r>
            <a:endParaRPr lang="ru-RU" sz="5400" b="1" dirty="0"/>
          </a:p>
        </p:txBody>
      </p:sp>
      <p:pic>
        <p:nvPicPr>
          <p:cNvPr id="4098" name="Picture 2" descr="C:\Users\ГДЭБЦ\Pictures\Downloads\dikobrazy-vneshnij-vid.jpg"/>
          <p:cNvPicPr>
            <a:picLocks noChangeAspect="1" noChangeArrowheads="1"/>
          </p:cNvPicPr>
          <p:nvPr/>
        </p:nvPicPr>
        <p:blipFill>
          <a:blip r:embed="rId2"/>
          <a:srcRect/>
          <a:stretch>
            <a:fillRect/>
          </a:stretch>
        </p:blipFill>
        <p:spPr bwMode="auto">
          <a:xfrm>
            <a:off x="1285852" y="857232"/>
            <a:ext cx="6357982" cy="3747863"/>
          </a:xfrm>
          <a:prstGeom prst="roundRect">
            <a:avLst>
              <a:gd name="adj" fmla="val 8594"/>
            </a:avLst>
          </a:prstGeom>
          <a:solidFill>
            <a:srgbClr val="FFFFFF">
              <a:shade val="85000"/>
            </a:srgbClr>
          </a:solidFill>
          <a:ln>
            <a:solidFill>
              <a:srgbClr val="FFC000"/>
            </a:solidFill>
          </a:ln>
          <a:effectLst>
            <a:reflection blurRad="12700" stA="38000" endPos="28000" dist="5000" dir="5400000" sy="-100000" algn="bl" rotWithShape="0"/>
          </a:effectLst>
        </p:spPr>
      </p:pic>
      <p:sp>
        <p:nvSpPr>
          <p:cNvPr id="10241" name="Rectangle 1"/>
          <p:cNvSpPr>
            <a:spLocks noChangeArrowheads="1"/>
          </p:cNvSpPr>
          <p:nvPr/>
        </p:nvSpPr>
        <p:spPr bwMode="auto">
          <a:xfrm>
            <a:off x="6000760" y="785794"/>
            <a:ext cx="2428892" cy="14927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20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20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700" b="1" i="0" u="none" strike="noStrike" cap="none" normalizeH="0" baseline="0" dirty="0" smtClean="0">
              <a:ln>
                <a:noFill/>
              </a:ln>
              <a:solidFill>
                <a:srgbClr val="555555"/>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700" b="1" i="0" u="none" strike="noStrike" cap="none" normalizeH="0" baseline="0" dirty="0" smtClean="0">
              <a:ln>
                <a:noFill/>
              </a:ln>
              <a:solidFill>
                <a:srgbClr val="555555"/>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7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TextBox 4"/>
          <p:cNvSpPr txBox="1"/>
          <p:nvPr/>
        </p:nvSpPr>
        <p:spPr>
          <a:xfrm>
            <a:off x="285720" y="4714884"/>
            <a:ext cx="8643998" cy="193899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2000" b="1" dirty="0" smtClean="0">
                <a:solidFill>
                  <a:srgbClr val="002060"/>
                </a:solidFill>
                <a:latin typeface="Times New Roman" pitchFamily="18" charset="0"/>
                <a:ea typeface="Times New Roman" pitchFamily="18" charset="0"/>
                <a:cs typeface="Times New Roman" pitchFamily="18" charset="0"/>
              </a:rPr>
              <a:t>Дикобраз — одни из самых крупных грызунов в мире, его вес в среднем 12 кг. Это  удивительный представитель мировой фауны. Отличительная черта  животного - самые длинные иголки до 50 см. при толщине около 7 мм.  Шипы помогают грызуну защитить себя от опасности. Встреча его с любым непрошенным гостем может закончится для гостя очень печально.</a:t>
            </a:r>
            <a:endParaRPr lang="ru-RU" sz="2000" b="1"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142852"/>
            <a:ext cx="8258204" cy="928694"/>
          </a:xfrm>
        </p:spPr>
        <p:txBody>
          <a:bodyPr/>
          <a:lstStyle/>
          <a:p>
            <a:pPr algn="ctr"/>
            <a:r>
              <a:rPr lang="ru-RU" b="1" dirty="0" smtClean="0"/>
              <a:t>Стеклянная лягушка</a:t>
            </a:r>
            <a:endParaRPr lang="ru-RU" b="1" dirty="0"/>
          </a:p>
        </p:txBody>
      </p:sp>
      <p:pic>
        <p:nvPicPr>
          <p:cNvPr id="10242" name="Picture 2" descr="C:\Users\ГДЭБЦ\Pictures\Downloads\udivitelnye-zhivotnye-nashey-planety-1.jpg"/>
          <p:cNvPicPr>
            <a:picLocks noChangeAspect="1" noChangeArrowheads="1"/>
          </p:cNvPicPr>
          <p:nvPr/>
        </p:nvPicPr>
        <p:blipFill>
          <a:blip r:embed="rId2"/>
          <a:srcRect/>
          <a:stretch>
            <a:fillRect/>
          </a:stretch>
        </p:blipFill>
        <p:spPr bwMode="auto">
          <a:xfrm>
            <a:off x="1500166" y="928670"/>
            <a:ext cx="6215106" cy="3643338"/>
          </a:xfrm>
          <a:prstGeom prst="roundRect">
            <a:avLst>
              <a:gd name="adj" fmla="val 8594"/>
            </a:avLst>
          </a:prstGeom>
          <a:solidFill>
            <a:srgbClr val="FFFFFF">
              <a:shade val="85000"/>
            </a:srgbClr>
          </a:solidFill>
          <a:ln>
            <a:solidFill>
              <a:srgbClr val="FFC000"/>
            </a:solidFill>
          </a:ln>
          <a:effectLst>
            <a:reflection blurRad="12700" stA="38000" endPos="28000" dist="5000" dir="5400000" sy="-100000" algn="bl" rotWithShape="0"/>
          </a:effectLst>
        </p:spPr>
      </p:pic>
      <p:sp>
        <p:nvSpPr>
          <p:cNvPr id="6" name="TextBox 5"/>
          <p:cNvSpPr txBox="1"/>
          <p:nvPr/>
        </p:nvSpPr>
        <p:spPr>
          <a:xfrm>
            <a:off x="285720" y="4643446"/>
            <a:ext cx="8572560" cy="1846659"/>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900" b="1" dirty="0" smtClean="0">
                <a:solidFill>
                  <a:srgbClr val="002060"/>
                </a:solidFill>
                <a:latin typeface="Times New Roman" pitchFamily="18" charset="0"/>
                <a:ea typeface="Times New Roman" pitchFamily="18" charset="0"/>
                <a:cs typeface="Times New Roman" pitchFamily="18" charset="0"/>
              </a:rPr>
              <a:t>Отличительной особенностью этих лягушек является полная прозрачность кожи, через которую прекрасно просматриваются все внутренние органы, вплоть до икринок,</a:t>
            </a:r>
            <a:r>
              <a:rPr lang="ru-RU" sz="1900" b="1" dirty="0" smtClean="0">
                <a:solidFill>
                  <a:srgbClr val="002060"/>
                </a:solidFill>
                <a:latin typeface="Times New Roman" pitchFamily="18" charset="0"/>
                <a:cs typeface="Times New Roman" pitchFamily="18" charset="0"/>
              </a:rPr>
              <a:t> а вот кости имеют зеленую окраску. Большинство видов не превышает 2-3 см в длину. Окрас включает все оттенки зеленого: от желтоватого до темно-оливкового.</a:t>
            </a:r>
            <a:r>
              <a:rPr lang="ru-RU" sz="1900" dirty="0" smtClean="0"/>
              <a:t> </a:t>
            </a:r>
            <a:r>
              <a:rPr lang="ru-RU" sz="1900" b="1" dirty="0" smtClean="0">
                <a:solidFill>
                  <a:srgbClr val="002060"/>
                </a:solidFill>
                <a:latin typeface="Times New Roman" pitchFamily="18" charset="0"/>
                <a:cs typeface="Times New Roman" pitchFamily="18" charset="0"/>
              </a:rPr>
              <a:t>Водятся эти удивительные животные в тропических лесах Южной Америки, в бассейне Амазонки и в Бразилии. </a:t>
            </a:r>
            <a:endParaRPr lang="ru-RU" sz="19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14480" y="0"/>
            <a:ext cx="5429288" cy="857232"/>
          </a:xfrm>
        </p:spPr>
        <p:txBody>
          <a:bodyPr>
            <a:noAutofit/>
          </a:bodyPr>
          <a:lstStyle/>
          <a:p>
            <a:pPr algn="ctr"/>
            <a:r>
              <a:rPr lang="ru-RU" sz="4800" b="1" dirty="0" smtClean="0"/>
              <a:t>Утконос</a:t>
            </a:r>
            <a:endParaRPr lang="ru-RU" sz="4800" b="1" dirty="0"/>
          </a:p>
        </p:txBody>
      </p:sp>
      <p:pic>
        <p:nvPicPr>
          <p:cNvPr id="11266" name="Picture 2" descr="C:\Users\ГДЭБЦ\Pictures\Downloads\zhivotnye-avstralii-opisanie-nazvaniya-i-osobennosti-zhivotnyx-avstralii-18.jpg"/>
          <p:cNvPicPr>
            <a:picLocks noChangeAspect="1" noChangeArrowheads="1"/>
          </p:cNvPicPr>
          <p:nvPr/>
        </p:nvPicPr>
        <p:blipFill>
          <a:blip r:embed="rId2"/>
          <a:srcRect/>
          <a:stretch>
            <a:fillRect/>
          </a:stretch>
        </p:blipFill>
        <p:spPr bwMode="auto">
          <a:xfrm>
            <a:off x="1643042" y="785794"/>
            <a:ext cx="6143668" cy="3398625"/>
          </a:xfrm>
          <a:prstGeom prst="roundRect">
            <a:avLst>
              <a:gd name="adj" fmla="val 8594"/>
            </a:avLst>
          </a:prstGeom>
          <a:solidFill>
            <a:srgbClr val="FFFFFF">
              <a:shade val="85000"/>
            </a:srgbClr>
          </a:solidFill>
          <a:ln>
            <a:solidFill>
              <a:srgbClr val="FFC000"/>
            </a:solidFill>
          </a:ln>
          <a:effectLst>
            <a:reflection blurRad="12700" stA="38000" endPos="28000" dist="5000" dir="5400000" sy="-100000" algn="bl" rotWithShape="0"/>
          </a:effectLst>
        </p:spPr>
      </p:pic>
      <p:sp>
        <p:nvSpPr>
          <p:cNvPr id="4" name="TextBox 3"/>
          <p:cNvSpPr txBox="1"/>
          <p:nvPr/>
        </p:nvSpPr>
        <p:spPr>
          <a:xfrm>
            <a:off x="214282" y="4286257"/>
            <a:ext cx="8715436" cy="2585323"/>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b="1" dirty="0" smtClean="0">
                <a:solidFill>
                  <a:srgbClr val="002060"/>
                </a:solidFill>
                <a:latin typeface="Times New Roman" pitchFamily="18" charset="0"/>
                <a:cs typeface="Times New Roman" pitchFamily="18" charset="0"/>
              </a:rPr>
              <a:t>Это удивительное животное Австралии, которое называют шуткой Бога.  Господь после сотворения животного мира собрал остатки материалов, соединил клюв утки, шпоры петуха, хвост бобра, мех ехидны. Получился новый зверь, сочетающий особенности рептилий, птиц, млекопитающих, даже рыб</a:t>
            </a:r>
            <a:r>
              <a:rPr lang="ru-RU" dirty="0" smtClean="0"/>
              <a:t>. </a:t>
            </a:r>
            <a:r>
              <a:rPr lang="ru-RU" b="1" dirty="0" smtClean="0">
                <a:solidFill>
                  <a:srgbClr val="002060"/>
                </a:solidFill>
                <a:latin typeface="Times New Roman" pitchFamily="18" charset="0"/>
                <a:cs typeface="Times New Roman" pitchFamily="18" charset="0"/>
              </a:rPr>
              <a:t>Ведет </a:t>
            </a:r>
            <a:r>
              <a:rPr lang="ru-RU" dirty="0" smtClean="0">
                <a:solidFill>
                  <a:srgbClr val="002060"/>
                </a:solidFill>
                <a:latin typeface="Times New Roman" pitchFamily="18" charset="0"/>
                <a:cs typeface="Times New Roman" pitchFamily="18" charset="0"/>
              </a:rPr>
              <a:t>п</a:t>
            </a:r>
            <a:r>
              <a:rPr lang="ru-RU" b="1" dirty="0" smtClean="0">
                <a:solidFill>
                  <a:srgbClr val="002060"/>
                </a:solidFill>
                <a:latin typeface="Times New Roman" pitchFamily="18" charset="0"/>
                <a:cs typeface="Times New Roman" pitchFamily="18" charset="0"/>
              </a:rPr>
              <a:t>олуводный образ жизни, строит норы под водой.  Охотится ночью,  его добыча:</a:t>
            </a:r>
            <a:r>
              <a:rPr lang="ru-RU" dirty="0" smtClean="0"/>
              <a:t> </a:t>
            </a:r>
            <a:r>
              <a:rPr lang="ru-RU" b="1" dirty="0" smtClean="0">
                <a:solidFill>
                  <a:srgbClr val="002060"/>
                </a:solidFill>
                <a:latin typeface="Times New Roman" pitchFamily="18" charset="0"/>
                <a:cs typeface="Times New Roman" pitchFamily="18" charset="0"/>
              </a:rPr>
              <a:t> черви, личинки, головастики, моллюски, ракообразные. При размножении несет 1-3 яйца.</a:t>
            </a:r>
            <a:r>
              <a:rPr lang="ru-RU" dirty="0" smtClean="0"/>
              <a:t> </a:t>
            </a:r>
            <a:r>
              <a:rPr lang="ru-RU" sz="1700" b="1" dirty="0" smtClean="0">
                <a:solidFill>
                  <a:srgbClr val="002060"/>
                </a:solidFill>
                <a:latin typeface="Times New Roman" pitchFamily="18" charset="0"/>
                <a:cs typeface="Times New Roman" pitchFamily="18" charset="0"/>
              </a:rPr>
              <a:t>Вылупившихся крох самка забирает к себе на живот. Молоко проступает через брюшные поры, малыши слизывают его. Молочное кормление длится 4 месяца</a:t>
            </a:r>
            <a:r>
              <a:rPr lang="ru-RU" b="1" dirty="0" smtClean="0">
                <a:solidFill>
                  <a:srgbClr val="002060"/>
                </a:solidFill>
              </a:rPr>
              <a:t>.</a:t>
            </a:r>
            <a:r>
              <a:rPr lang="ru-RU" b="1" dirty="0" smtClean="0">
                <a:solidFill>
                  <a:srgbClr val="002060"/>
                </a:solidFill>
                <a:latin typeface="Times New Roman" pitchFamily="18" charset="0"/>
                <a:cs typeface="Times New Roman" pitchFamily="18" charset="0"/>
              </a:rPr>
              <a:t> </a:t>
            </a:r>
            <a:br>
              <a:rPr lang="ru-RU" b="1" dirty="0" smtClean="0">
                <a:solidFill>
                  <a:srgbClr val="002060"/>
                </a:solidFill>
                <a:latin typeface="Times New Roman" pitchFamily="18" charset="0"/>
                <a:cs typeface="Times New Roman" pitchFamily="18" charset="0"/>
              </a:rPr>
            </a:br>
            <a:endParaRPr lang="ru-RU" b="1"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446862"/>
          </a:xfrm>
        </p:spPr>
        <p:txBody>
          <a:bodyPr>
            <a:noAutofit/>
          </a:bodyPr>
          <a:lstStyle/>
          <a:p>
            <a:pPr algn="ctr"/>
            <a:r>
              <a:rPr lang="ru-RU" sz="4800" b="1" dirty="0" smtClean="0"/>
              <a:t>Рыба Капля</a:t>
            </a:r>
            <a:endParaRPr lang="ru-RU" sz="4800" b="1" dirty="0"/>
          </a:p>
        </p:txBody>
      </p:sp>
      <p:pic>
        <p:nvPicPr>
          <p:cNvPr id="12291" name="Picture 3" descr="C:\Users\ГДЭБЦ\Pictures\Downloads\wztftfua.jpg.pagespeed.ce.ZYnNCVqb5Y.jpg"/>
          <p:cNvPicPr>
            <a:picLocks noChangeAspect="1" noChangeArrowheads="1"/>
          </p:cNvPicPr>
          <p:nvPr/>
        </p:nvPicPr>
        <p:blipFill>
          <a:blip r:embed="rId2"/>
          <a:srcRect/>
          <a:stretch>
            <a:fillRect/>
          </a:stretch>
        </p:blipFill>
        <p:spPr bwMode="auto">
          <a:xfrm>
            <a:off x="1857356" y="857232"/>
            <a:ext cx="5857916" cy="3746342"/>
          </a:xfrm>
          <a:prstGeom prst="roundRect">
            <a:avLst>
              <a:gd name="adj" fmla="val 8594"/>
            </a:avLst>
          </a:prstGeom>
          <a:solidFill>
            <a:srgbClr val="FFFFFF">
              <a:shade val="85000"/>
            </a:srgbClr>
          </a:solidFill>
          <a:ln>
            <a:solidFill>
              <a:srgbClr val="FFFF00"/>
            </a:solidFill>
          </a:ln>
          <a:effectLst>
            <a:reflection blurRad="12700" stA="38000" endPos="28000" dist="5000" dir="5400000" sy="-100000" algn="bl" rotWithShape="0"/>
          </a:effectLst>
        </p:spPr>
      </p:pic>
      <p:sp>
        <p:nvSpPr>
          <p:cNvPr id="4" name="TextBox 3"/>
          <p:cNvSpPr txBox="1"/>
          <p:nvPr/>
        </p:nvSpPr>
        <p:spPr>
          <a:xfrm>
            <a:off x="214282" y="4714884"/>
            <a:ext cx="8786874" cy="2308324"/>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b="1" dirty="0" smtClean="0">
                <a:solidFill>
                  <a:srgbClr val="002060"/>
                </a:solidFill>
                <a:latin typeface="Times New Roman" pitchFamily="18" charset="0"/>
                <a:cs typeface="Times New Roman" pitchFamily="18" charset="0"/>
              </a:rPr>
              <a:t>Рыба-капля, пожалуй, самая причудливая глубоководная морская рыба. Обитает это слизкое и бесформенное чудо на глубине 600-1200 метров у побережья Австралии и Тасмании.</a:t>
            </a:r>
            <a:r>
              <a:rPr lang="ru-RU" dirty="0" smtClean="0"/>
              <a:t> </a:t>
            </a:r>
            <a:r>
              <a:rPr lang="ru-RU" b="1" dirty="0" smtClean="0">
                <a:solidFill>
                  <a:srgbClr val="002060"/>
                </a:solidFill>
                <a:latin typeface="Times New Roman" pitchFamily="18" charset="0"/>
                <a:cs typeface="Times New Roman" pitchFamily="18" charset="0"/>
              </a:rPr>
              <a:t>Капля  не имеет плавательного пузыря. По  структуре тела  представляет собой студенистую массу с плохо развитой мускулатурой, и с плотностью немного меньше чем сама вода, поэтому она передвигается в воде медленно широко разинув пасть, заглатывая мелких ракообразных и беспозвоночных. Рыба не съедобна.</a:t>
            </a:r>
          </a:p>
          <a:p>
            <a:pPr algn="just"/>
            <a:endParaRPr lang="ru-RU" b="1"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928670"/>
          </a:xfrm>
        </p:spPr>
        <p:txBody>
          <a:bodyPr>
            <a:normAutofit fontScale="90000"/>
          </a:bodyPr>
          <a:lstStyle/>
          <a:p>
            <a:r>
              <a:rPr lang="ru-RU" b="1" dirty="0" smtClean="0"/>
              <a:t>Красногубая рыба ласточка</a:t>
            </a:r>
            <a:endParaRPr lang="ru-RU" b="1" dirty="0"/>
          </a:p>
        </p:txBody>
      </p:sp>
      <p:pic>
        <p:nvPicPr>
          <p:cNvPr id="28674" name="Picture 2" descr="ÐÑÐ°ÑÐ½Ð¾Ð³ÑÐ±Ð°Ñ ÑÑÐ±Ð°-Ð»Ð°ÑÑÐ¾ÑÐºÐ°"/>
          <p:cNvPicPr>
            <a:picLocks noChangeAspect="1" noChangeArrowheads="1"/>
          </p:cNvPicPr>
          <p:nvPr/>
        </p:nvPicPr>
        <p:blipFill>
          <a:blip r:embed="rId2"/>
          <a:srcRect/>
          <a:stretch>
            <a:fillRect/>
          </a:stretch>
        </p:blipFill>
        <p:spPr bwMode="auto">
          <a:xfrm>
            <a:off x="1285852" y="785794"/>
            <a:ext cx="6286544" cy="3929090"/>
          </a:xfrm>
          <a:prstGeom prst="roundRect">
            <a:avLst>
              <a:gd name="adj" fmla="val 8594"/>
            </a:avLst>
          </a:prstGeom>
          <a:solidFill>
            <a:srgbClr val="FFFFFF">
              <a:shade val="85000"/>
            </a:srgbClr>
          </a:solidFill>
          <a:ln>
            <a:solidFill>
              <a:srgbClr val="FFC000"/>
            </a:solidFill>
          </a:ln>
          <a:effectLst>
            <a:reflection blurRad="12700" stA="38000" endPos="28000" dist="5000" dir="5400000" sy="-100000" algn="bl" rotWithShape="0"/>
          </a:effectLst>
        </p:spPr>
      </p:pic>
      <p:sp>
        <p:nvSpPr>
          <p:cNvPr id="4" name="TextBox 3"/>
          <p:cNvSpPr txBox="1"/>
          <p:nvPr/>
        </p:nvSpPr>
        <p:spPr>
          <a:xfrm>
            <a:off x="285720" y="4714884"/>
            <a:ext cx="8643998" cy="2308324"/>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b="1" dirty="0" smtClean="0">
                <a:solidFill>
                  <a:srgbClr val="002060"/>
                </a:solidFill>
                <a:latin typeface="Times New Roman" pitchFamily="18" charset="0"/>
                <a:cs typeface="Times New Roman" pitchFamily="18" charset="0"/>
              </a:rPr>
              <a:t>У этих необычных созданий длинный и острый нос. Но главная особенность рыбы-ласточки – красные губы, словно накрашенные помадой. Они помогают самцу привлечь самку. Интересно, что они больше приспособлены ходить по морскому дну, используя свои ласты как ноги. Спинной плавник вытягивается вперед, чтобы помочь приманить добычу. Размер этих животных относительно невелик, длина может достигать максимум 40 см. Красногубая рыба-ласточка обитает в водах, окружающих  </a:t>
            </a:r>
            <a:r>
              <a:rPr lang="ru-RU" b="1" dirty="0" err="1" smtClean="0">
                <a:solidFill>
                  <a:srgbClr val="002060"/>
                </a:solidFill>
                <a:latin typeface="Times New Roman" pitchFamily="18" charset="0"/>
                <a:cs typeface="Times New Roman" pitchFamily="18" charset="0"/>
              </a:rPr>
              <a:t>Галапагосские</a:t>
            </a:r>
            <a:r>
              <a:rPr lang="ru-RU" b="1" dirty="0" smtClean="0">
                <a:solidFill>
                  <a:srgbClr val="002060"/>
                </a:solidFill>
                <a:latin typeface="Times New Roman" pitchFamily="18" charset="0"/>
                <a:cs typeface="Times New Roman" pitchFamily="18" charset="0"/>
              </a:rPr>
              <a:t>  острова.</a:t>
            </a:r>
            <a:r>
              <a:rPr lang="ru-RU" dirty="0" smtClean="0"/>
              <a:t> </a:t>
            </a:r>
          </a:p>
          <a:p>
            <a:endParaRPr lang="ru-RU" b="1"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857232"/>
          </a:xfrm>
        </p:spPr>
        <p:txBody>
          <a:bodyPr/>
          <a:lstStyle/>
          <a:p>
            <a:pPr algn="ctr"/>
            <a:r>
              <a:rPr lang="ru-RU" b="1" dirty="0" smtClean="0"/>
              <a:t>Трубкозуб</a:t>
            </a:r>
            <a:endParaRPr lang="ru-RU" b="1" dirty="0"/>
          </a:p>
        </p:txBody>
      </p:sp>
      <p:sp>
        <p:nvSpPr>
          <p:cNvPr id="9" name="TextBox 8"/>
          <p:cNvSpPr txBox="1"/>
          <p:nvPr/>
        </p:nvSpPr>
        <p:spPr>
          <a:xfrm>
            <a:off x="142844" y="4500570"/>
            <a:ext cx="8786874" cy="2441318"/>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lvl="0" algn="just" fontAlgn="base">
              <a:spcBef>
                <a:spcPct val="0"/>
              </a:spcBef>
              <a:spcAft>
                <a:spcPct val="0"/>
              </a:spcAft>
            </a:pPr>
            <a:r>
              <a:rPr lang="ru-RU" b="1" dirty="0" smtClean="0">
                <a:solidFill>
                  <a:srgbClr val="002060"/>
                </a:solidFill>
                <a:latin typeface="Times New Roman" pitchFamily="18" charset="0"/>
                <a:ea typeface="Times New Roman" pitchFamily="18" charset="0"/>
                <a:cs typeface="Times New Roman" pitchFamily="18" charset="0"/>
              </a:rPr>
              <a:t>В Африке этих млекопитающих называют </a:t>
            </a:r>
            <a:r>
              <a:rPr lang="ru-RU" b="1" dirty="0" err="1" smtClean="0">
                <a:solidFill>
                  <a:srgbClr val="002060"/>
                </a:solidFill>
                <a:latin typeface="Times New Roman" pitchFamily="18" charset="0"/>
                <a:ea typeface="Times New Roman" pitchFamily="18" charset="0"/>
                <a:cs typeface="Times New Roman" pitchFamily="18" charset="0"/>
              </a:rPr>
              <a:t>аардварк</a:t>
            </a:r>
            <a:r>
              <a:rPr lang="ru-RU" b="1" dirty="0" smtClean="0">
                <a:solidFill>
                  <a:srgbClr val="002060"/>
                </a:solidFill>
                <a:latin typeface="Times New Roman" pitchFamily="18" charset="0"/>
                <a:ea typeface="Times New Roman" pitchFamily="18" charset="0"/>
                <a:cs typeface="Times New Roman" pitchFamily="18" charset="0"/>
              </a:rPr>
              <a:t>, что  на русский язык означает «земляная свинья». На самом деле трубкозуб  сильно напоминает свинью, только с удлиненной мордой.</a:t>
            </a:r>
            <a:r>
              <a:rPr lang="ru-RU" sz="2000" b="1" dirty="0" smtClean="0">
                <a:solidFill>
                  <a:srgbClr val="002060"/>
                </a:solidFill>
                <a:latin typeface="Times New Roman" pitchFamily="18" charset="0"/>
                <a:ea typeface="Times New Roman" pitchFamily="18" charset="0"/>
                <a:cs typeface="Times New Roman" pitchFamily="18" charset="0"/>
              </a:rPr>
              <a:t> </a:t>
            </a:r>
            <a:r>
              <a:rPr lang="ru-RU" b="1" dirty="0" smtClean="0">
                <a:solidFill>
                  <a:srgbClr val="002060"/>
                </a:solidFill>
                <a:latin typeface="Times New Roman" pitchFamily="18" charset="0"/>
                <a:ea typeface="Times New Roman" pitchFamily="18" charset="0"/>
                <a:cs typeface="Times New Roman" pitchFamily="18" charset="0"/>
              </a:rPr>
              <a:t>Уши этого  животного  похожи на заячьи,  мускулистый хвост, похож на хвост  кенгуру.</a:t>
            </a:r>
            <a:r>
              <a:rPr lang="ru-RU" sz="2000" b="1" dirty="0" smtClean="0">
                <a:solidFill>
                  <a:srgbClr val="002060"/>
                </a:solidFill>
                <a:latin typeface="Times New Roman" pitchFamily="18" charset="0"/>
                <a:ea typeface="Times New Roman" pitchFamily="18" charset="0"/>
                <a:cs typeface="Times New Roman" pitchFamily="18" charset="0"/>
              </a:rPr>
              <a:t> </a:t>
            </a:r>
            <a:r>
              <a:rPr lang="ru-RU" b="1" dirty="0" smtClean="0">
                <a:solidFill>
                  <a:srgbClr val="002060"/>
                </a:solidFill>
                <a:latin typeface="Times New Roman" pitchFamily="18" charset="0"/>
                <a:ea typeface="Times New Roman" pitchFamily="18" charset="0"/>
                <a:cs typeface="Times New Roman" pitchFamily="18" charset="0"/>
              </a:rPr>
              <a:t>Трубкозубом его зовут из-за строения зубов - они сложены из трубочек, лишены корней и эмали, и растут постоянно. Благодаря мощным конечностям и длинным ногтям на передних ногах они  быстро разрушают термитники и питаются муравьями, доставая их длинным языком</a:t>
            </a:r>
            <a:endParaRPr lang="ru-RU" sz="3200" b="1" dirty="0" smtClean="0">
              <a:solidFill>
                <a:srgbClr val="002060"/>
              </a:solidFill>
              <a:latin typeface="Times New Roman" pitchFamily="18" charset="0"/>
              <a:cs typeface="Times New Roman" pitchFamily="18" charset="0"/>
            </a:endParaRPr>
          </a:p>
        </p:txBody>
      </p:sp>
      <p:pic>
        <p:nvPicPr>
          <p:cNvPr id="2053" name="Picture 5" descr="http://img.funtema.ru/19022015/trubkozub/3.jpg"/>
          <p:cNvPicPr>
            <a:picLocks noChangeAspect="1" noChangeArrowheads="1"/>
          </p:cNvPicPr>
          <p:nvPr/>
        </p:nvPicPr>
        <p:blipFill>
          <a:blip r:embed="rId2"/>
          <a:srcRect/>
          <a:stretch>
            <a:fillRect/>
          </a:stretch>
        </p:blipFill>
        <p:spPr bwMode="auto">
          <a:xfrm>
            <a:off x="1714480" y="714356"/>
            <a:ext cx="5786478" cy="3764697"/>
          </a:xfrm>
          <a:prstGeom prst="roundRect">
            <a:avLst>
              <a:gd name="adj" fmla="val 8594"/>
            </a:avLst>
          </a:prstGeom>
          <a:solidFill>
            <a:srgbClr val="FFFFFF">
              <a:shade val="85000"/>
            </a:srgbClr>
          </a:solidFill>
          <a:ln>
            <a:solidFill>
              <a:srgbClr val="FFC000"/>
            </a:solid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804052"/>
          </a:xfrm>
        </p:spPr>
        <p:txBody>
          <a:bodyPr/>
          <a:lstStyle/>
          <a:p>
            <a:r>
              <a:rPr lang="ru-RU" b="1" dirty="0" smtClean="0"/>
              <a:t>Плащеносная ящерица</a:t>
            </a:r>
            <a:endParaRPr lang="ru-RU" b="1" dirty="0"/>
          </a:p>
        </p:txBody>
      </p:sp>
      <p:sp>
        <p:nvSpPr>
          <p:cNvPr id="1026" name="AutoShape 2" descr="https://zooclub.org.ua/assets/files/2014/02/plashhenosnaya-yashherica-v-pryzhke.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28" name="AutoShape 4" descr="https://zooclub.org.ua/assets/files/2014/02/plashhenosnaya-yashherica-v-pryzhke.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29" name="Picture 5" descr="C:\Users\ГДЭБЦ\Pictures\Downloads\plashhenosnaya-yashherica-v-pryzhke.jpg"/>
          <p:cNvPicPr>
            <a:picLocks noChangeAspect="1" noChangeArrowheads="1"/>
          </p:cNvPicPr>
          <p:nvPr/>
        </p:nvPicPr>
        <p:blipFill>
          <a:blip r:embed="rId2"/>
          <a:srcRect/>
          <a:stretch>
            <a:fillRect/>
          </a:stretch>
        </p:blipFill>
        <p:spPr bwMode="auto">
          <a:xfrm>
            <a:off x="1285852" y="1000108"/>
            <a:ext cx="6357982" cy="3500462"/>
          </a:xfrm>
          <a:prstGeom prst="roundRect">
            <a:avLst>
              <a:gd name="adj" fmla="val 8594"/>
            </a:avLst>
          </a:prstGeom>
          <a:solidFill>
            <a:srgbClr val="FFFFFF">
              <a:shade val="85000"/>
            </a:srgbClr>
          </a:solidFill>
          <a:ln>
            <a:solidFill>
              <a:srgbClr val="FFC000"/>
            </a:solidFill>
          </a:ln>
          <a:effectLst>
            <a:reflection blurRad="12700" stA="38000" endPos="28000" dist="5000" dir="5400000" sy="-100000" algn="bl" rotWithShape="0"/>
          </a:effectLst>
        </p:spPr>
      </p:pic>
      <p:sp>
        <p:nvSpPr>
          <p:cNvPr id="8" name="TextBox 7"/>
          <p:cNvSpPr txBox="1"/>
          <p:nvPr/>
        </p:nvSpPr>
        <p:spPr>
          <a:xfrm>
            <a:off x="285720" y="4572008"/>
            <a:ext cx="8643998" cy="2379763"/>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b="1" dirty="0" smtClean="0">
                <a:solidFill>
                  <a:srgbClr val="002060"/>
                </a:solidFill>
                <a:latin typeface="Times New Roman" pitchFamily="18" charset="0"/>
                <a:cs typeface="Times New Roman" pitchFamily="18" charset="0"/>
              </a:rPr>
              <a:t>Эта ящерица обитает на деревьях в Северной Австралии. Когда она поднимает свой необычный воротник, то становится, несомненно, самой красивой ящерицей континента  „драконовой ящерицей". Одинаково хорошо передвигается как по деревьям, так и по поверхности земли . Способна бегать на задних ногах, держа туловище почти вертикально поднятым над землёй</a:t>
            </a:r>
            <a:r>
              <a:rPr lang="ru-RU" dirty="0" smtClean="0">
                <a:solidFill>
                  <a:srgbClr val="002060"/>
                </a:solidFill>
                <a:latin typeface="Times New Roman" pitchFamily="18" charset="0"/>
                <a:cs typeface="Times New Roman" pitchFamily="18" charset="0"/>
              </a:rPr>
              <a:t>. </a:t>
            </a:r>
            <a:r>
              <a:rPr lang="ru-RU" b="1" dirty="0" smtClean="0">
                <a:solidFill>
                  <a:srgbClr val="002060"/>
                </a:solidFill>
                <a:latin typeface="Times New Roman" pitchFamily="18" charset="0"/>
                <a:cs typeface="Times New Roman" pitchFamily="18" charset="0"/>
              </a:rPr>
              <a:t>Равновесие во время бега  сохраняет с помощью хвоста.</a:t>
            </a:r>
            <a:r>
              <a:rPr lang="ru-RU" dirty="0" smtClean="0">
                <a:latin typeface="Times New Roman" pitchFamily="18" charset="0"/>
                <a:cs typeface="Times New Roman" pitchFamily="18" charset="0"/>
              </a:rPr>
              <a:t> </a:t>
            </a:r>
            <a:r>
              <a:rPr lang="ru-RU" b="1" dirty="0" smtClean="0">
                <a:solidFill>
                  <a:srgbClr val="002060"/>
                </a:solidFill>
                <a:latin typeface="Times New Roman" pitchFamily="18" charset="0"/>
                <a:cs typeface="Times New Roman" pitchFamily="18" charset="0"/>
              </a:rPr>
              <a:t>Питается насекомыми, которых замечает с деревьев, благодаря хорошему зрению. </a:t>
            </a:r>
            <a:endParaRPr lang="ru-RU" dirty="0" smtClean="0">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7758138" cy="714356"/>
          </a:xfrm>
        </p:spPr>
        <p:txBody>
          <a:bodyPr>
            <a:normAutofit fontScale="90000"/>
          </a:bodyPr>
          <a:lstStyle/>
          <a:p>
            <a:pPr algn="ctr"/>
            <a:r>
              <a:rPr lang="ru-RU" sz="4800" b="1" dirty="0" err="1" smtClean="0"/>
              <a:t>Щелезуб</a:t>
            </a:r>
            <a:endParaRPr lang="ru-RU" sz="4800" b="1" dirty="0"/>
          </a:p>
        </p:txBody>
      </p:sp>
      <p:pic>
        <p:nvPicPr>
          <p:cNvPr id="28675" name="Picture 3" descr="Ð©ÐµÐ»ÐµÐ·ÑÐ± ÐÐ¸Ð°Ð½Ð° ÑÐ´Ð¾Ð²Ð¸ÑÐµÐ½ÐºÐ¾, ÐÐ°Ñ, ÐÐ»Ð¸Ð½Ð½Ð¾Ð¿Ð¾ÑÑ"/>
          <p:cNvPicPr>
            <a:picLocks noChangeAspect="1" noChangeArrowheads="1"/>
          </p:cNvPicPr>
          <p:nvPr/>
        </p:nvPicPr>
        <p:blipFill>
          <a:blip r:embed="rId2"/>
          <a:srcRect/>
          <a:stretch>
            <a:fillRect/>
          </a:stretch>
        </p:blipFill>
        <p:spPr bwMode="auto">
          <a:xfrm>
            <a:off x="1785918" y="785794"/>
            <a:ext cx="5572164" cy="3500462"/>
          </a:xfrm>
          <a:prstGeom prst="roundRect">
            <a:avLst>
              <a:gd name="adj" fmla="val 8594"/>
            </a:avLst>
          </a:prstGeom>
          <a:solidFill>
            <a:srgbClr val="FFFFFF">
              <a:shade val="85000"/>
            </a:srgbClr>
          </a:solidFill>
          <a:ln>
            <a:solidFill>
              <a:srgbClr val="FFC000"/>
            </a:solidFill>
          </a:ln>
          <a:effectLst>
            <a:reflection blurRad="12700" stA="38000" endPos="28000" dist="5000" dir="5400000" sy="-100000" algn="bl" rotWithShape="0"/>
          </a:effectLst>
        </p:spPr>
      </p:pic>
      <p:sp>
        <p:nvSpPr>
          <p:cNvPr id="4" name="TextBox 3"/>
          <p:cNvSpPr txBox="1"/>
          <p:nvPr/>
        </p:nvSpPr>
        <p:spPr>
          <a:xfrm>
            <a:off x="285720" y="4357694"/>
            <a:ext cx="8643998" cy="286232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b="1" dirty="0" err="1" smtClean="0">
                <a:solidFill>
                  <a:srgbClr val="002060"/>
                </a:solidFill>
                <a:latin typeface="Times New Roman" pitchFamily="18" charset="0"/>
                <a:cs typeface="Times New Roman" pitchFamily="18" charset="0"/>
              </a:rPr>
              <a:t>Щелезубы</a:t>
            </a:r>
            <a:r>
              <a:rPr lang="ru-RU" b="1" dirty="0" smtClean="0">
                <a:solidFill>
                  <a:srgbClr val="002060"/>
                </a:solidFill>
                <a:latin typeface="Times New Roman" pitchFamily="18" charset="0"/>
                <a:cs typeface="Times New Roman" pitchFamily="18" charset="0"/>
              </a:rPr>
              <a:t> – реликтовое семейство наземных насекомоядных. Сегодня они встречаются только на островах Куба и Гаити, но и там очень редки. Напоминают очень крупных землероек и являются одними из немногих ядовитых млекопитающих. Яд </a:t>
            </a:r>
            <a:r>
              <a:rPr lang="ru-RU" b="1" dirty="0" err="1" smtClean="0">
                <a:solidFill>
                  <a:srgbClr val="002060"/>
                </a:solidFill>
                <a:latin typeface="Times New Roman" pitchFamily="18" charset="0"/>
                <a:cs typeface="Times New Roman" pitchFamily="18" charset="0"/>
              </a:rPr>
              <a:t>щелезубов</a:t>
            </a:r>
            <a:r>
              <a:rPr lang="ru-RU" b="1" dirty="0" smtClean="0">
                <a:solidFill>
                  <a:srgbClr val="002060"/>
                </a:solidFill>
                <a:latin typeface="Times New Roman" pitchFamily="18" charset="0"/>
                <a:cs typeface="Times New Roman" pitchFamily="18" charset="0"/>
              </a:rPr>
              <a:t> не представляет смертельной опасности для человека, однако он губителен для беспозвоночных, которые служат ему пищей, и может убить цыплёнка и даже самого </a:t>
            </a:r>
            <a:r>
              <a:rPr lang="ru-RU" b="1" dirty="0" err="1" smtClean="0">
                <a:solidFill>
                  <a:srgbClr val="002060"/>
                </a:solidFill>
                <a:latin typeface="Times New Roman" pitchFamily="18" charset="0"/>
                <a:cs typeface="Times New Roman" pitchFamily="18" charset="0"/>
              </a:rPr>
              <a:t>щелезуба</a:t>
            </a:r>
            <a:r>
              <a:rPr lang="ru-RU" b="1" dirty="0" smtClean="0">
                <a:solidFill>
                  <a:srgbClr val="002060"/>
                </a:solidFill>
                <a:latin typeface="Times New Roman" pitchFamily="18" charset="0"/>
                <a:cs typeface="Times New Roman" pitchFamily="18" charset="0"/>
              </a:rPr>
              <a:t>, так как эти зверьки не обладают иммунитетом к собственному яду. Известны случаи, когда </a:t>
            </a:r>
            <a:r>
              <a:rPr lang="ru-RU" b="1" dirty="0" err="1" smtClean="0">
                <a:solidFill>
                  <a:srgbClr val="002060"/>
                </a:solidFill>
                <a:latin typeface="Times New Roman" pitchFamily="18" charset="0"/>
                <a:cs typeface="Times New Roman" pitchFamily="18" charset="0"/>
              </a:rPr>
              <a:t>щелезубы</a:t>
            </a:r>
            <a:r>
              <a:rPr lang="ru-RU" b="1" dirty="0" smtClean="0">
                <a:solidFill>
                  <a:srgbClr val="002060"/>
                </a:solidFill>
                <a:latin typeface="Times New Roman" pitchFamily="18" charset="0"/>
                <a:cs typeface="Times New Roman" pitchFamily="18" charset="0"/>
              </a:rPr>
              <a:t> погибали во время стычек между собой.</a:t>
            </a:r>
            <a:br>
              <a:rPr lang="ru-RU" b="1" dirty="0" smtClean="0">
                <a:solidFill>
                  <a:srgbClr val="002060"/>
                </a:solidFill>
                <a:latin typeface="Times New Roman" pitchFamily="18" charset="0"/>
                <a:cs typeface="Times New Roman" pitchFamily="18" charset="0"/>
              </a:rPr>
            </a:br>
            <a:r>
              <a:rPr lang="ru-RU" dirty="0" smtClean="0"/>
              <a:t/>
            </a:r>
            <a:br>
              <a:rPr lang="ru-RU" dirty="0" smtClean="0"/>
            </a:br>
            <a:endParaRPr lang="ru-RU"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42852"/>
            <a:ext cx="8229600" cy="642942"/>
          </a:xfrm>
        </p:spPr>
        <p:txBody>
          <a:bodyPr>
            <a:normAutofit fontScale="90000"/>
          </a:bodyPr>
          <a:lstStyle/>
          <a:p>
            <a:pPr algn="ctr"/>
            <a:r>
              <a:rPr lang="ru-RU" b="1" dirty="0" smtClean="0"/>
              <a:t>Мышиный олень</a:t>
            </a:r>
            <a:endParaRPr lang="ru-RU" b="1" dirty="0"/>
          </a:p>
        </p:txBody>
      </p:sp>
      <p:pic>
        <p:nvPicPr>
          <p:cNvPr id="33793" name="Picture 1" descr="C:\Users\ГДЭБЦ\Pictures\Downloads\0_ac76f_fe89c8c5_XL.jpg"/>
          <p:cNvPicPr>
            <a:picLocks noChangeAspect="1" noChangeArrowheads="1"/>
          </p:cNvPicPr>
          <p:nvPr/>
        </p:nvPicPr>
        <p:blipFill>
          <a:blip r:embed="rId2"/>
          <a:srcRect/>
          <a:stretch>
            <a:fillRect/>
          </a:stretch>
        </p:blipFill>
        <p:spPr bwMode="auto">
          <a:xfrm>
            <a:off x="1643042" y="714356"/>
            <a:ext cx="5786478" cy="3689773"/>
          </a:xfrm>
          <a:prstGeom prst="roundRect">
            <a:avLst>
              <a:gd name="adj" fmla="val 8594"/>
            </a:avLst>
          </a:prstGeom>
          <a:solidFill>
            <a:srgbClr val="FFFFFF">
              <a:shade val="85000"/>
            </a:srgbClr>
          </a:solidFill>
          <a:ln>
            <a:solidFill>
              <a:srgbClr val="FFC000"/>
            </a:solidFill>
          </a:ln>
          <a:effectLst>
            <a:reflection blurRad="12700" stA="38000" endPos="28000" dist="5000" dir="5400000" sy="-100000" algn="bl" rotWithShape="0"/>
          </a:effectLst>
        </p:spPr>
      </p:pic>
      <p:sp>
        <p:nvSpPr>
          <p:cNvPr id="4" name="TextBox 3"/>
          <p:cNvSpPr txBox="1"/>
          <p:nvPr/>
        </p:nvSpPr>
        <p:spPr>
          <a:xfrm>
            <a:off x="214282" y="4429132"/>
            <a:ext cx="8786874" cy="2308324"/>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b="1" dirty="0" smtClean="0">
                <a:solidFill>
                  <a:srgbClr val="002060"/>
                </a:solidFill>
                <a:latin typeface="Times New Roman" pitchFamily="18" charset="0"/>
                <a:cs typeface="Times New Roman" pitchFamily="18" charset="0"/>
              </a:rPr>
              <a:t>Эти животные  являются самыми мелкими наидревнейшими представителями отряда парнокопытных. Этот олень,  живет в тропических лесах и ведет очень  скрытый образ жизни. Днём спит, а ночью бродит в поисках пищи. Помогают ему ориентироваться в тёмном лесу большие глаза. Едят </a:t>
            </a:r>
            <a:r>
              <a:rPr lang="ru-RU" b="1" dirty="0" err="1" smtClean="0">
                <a:solidFill>
                  <a:srgbClr val="002060"/>
                </a:solidFill>
                <a:latin typeface="Times New Roman" pitchFamily="18" charset="0"/>
                <a:cs typeface="Times New Roman" pitchFamily="18" charset="0"/>
              </a:rPr>
              <a:t>оленьки</a:t>
            </a:r>
            <a:r>
              <a:rPr lang="ru-RU" b="1" dirty="0" smtClean="0">
                <a:solidFill>
                  <a:srgbClr val="002060"/>
                </a:solidFill>
                <a:latin typeface="Times New Roman" pitchFamily="18" charset="0"/>
                <a:cs typeface="Times New Roman" pitchFamily="18" charset="0"/>
              </a:rPr>
              <a:t> в основном растительную пищу – листья, цветы, плоды и т.д.  Несмотря на ноги с копытами, эти «мыши» как-то умудряются, если надо, и на деревья забираться. Чудны дела твои, господи. Если же грозит опасность,  иногда  спасаются в воде. Они отлично плавают и могут ходить по дну, подолгу не высовываясь наружу</a:t>
            </a:r>
            <a:r>
              <a:rPr lang="ru-RU" dirty="0" smtClean="0">
                <a:latin typeface="Times New Roman" pitchFamily="18" charset="0"/>
                <a:cs typeface="Times New Roman" pitchFamily="18" charset="0"/>
              </a:rPr>
              <a:t>. </a:t>
            </a:r>
            <a:endParaRPr lang="ru-RU" b="1"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928670"/>
          </a:xfrm>
        </p:spPr>
        <p:txBody>
          <a:bodyPr>
            <a:normAutofit/>
          </a:bodyPr>
          <a:lstStyle/>
          <a:p>
            <a:pPr algn="ctr"/>
            <a:r>
              <a:rPr lang="ru-RU" sz="4800" b="1" dirty="0" smtClean="0"/>
              <a:t>Бабирусса</a:t>
            </a:r>
            <a:endParaRPr lang="ru-RU" sz="4800" b="1" dirty="0"/>
          </a:p>
        </p:txBody>
      </p:sp>
      <p:sp>
        <p:nvSpPr>
          <p:cNvPr id="27650" name="AutoShape 2" descr="https://myslide.ru/documents_4/dc7d16c859932263576c402060c02835/img3.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7652" name="AutoShape 4" descr="https://myslide.ru/documents_4/dc7d16c859932263576c402060c02835/img3.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7654" name="AutoShape 6" descr="https://myslide.ru/documents_4/93a151fcabfd38c431ec5d588268002a/img26.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29698" name="Picture 2" descr="https://wild-animals.ru/custom/thumb/img/uid_233_1473250326.jpeg"/>
          <p:cNvPicPr>
            <a:picLocks noChangeAspect="1" noChangeArrowheads="1"/>
          </p:cNvPicPr>
          <p:nvPr/>
        </p:nvPicPr>
        <p:blipFill>
          <a:blip r:embed="rId2"/>
          <a:srcRect/>
          <a:stretch>
            <a:fillRect/>
          </a:stretch>
        </p:blipFill>
        <p:spPr bwMode="auto">
          <a:xfrm>
            <a:off x="2000232" y="785794"/>
            <a:ext cx="5000660" cy="3429024"/>
          </a:xfrm>
          <a:prstGeom prst="roundRect">
            <a:avLst>
              <a:gd name="adj" fmla="val 8594"/>
            </a:avLst>
          </a:prstGeom>
          <a:solidFill>
            <a:srgbClr val="FFFFFF">
              <a:shade val="85000"/>
            </a:srgbClr>
          </a:solidFill>
          <a:ln>
            <a:solidFill>
              <a:srgbClr val="FFC000"/>
            </a:solidFill>
          </a:ln>
          <a:effectLst>
            <a:reflection blurRad="12700" stA="38000" endPos="28000" dist="5000" dir="5400000" sy="-100000" algn="bl" rotWithShape="0"/>
          </a:effectLst>
        </p:spPr>
      </p:pic>
      <p:sp>
        <p:nvSpPr>
          <p:cNvPr id="8" name="TextBox 7"/>
          <p:cNvSpPr txBox="1"/>
          <p:nvPr/>
        </p:nvSpPr>
        <p:spPr>
          <a:xfrm>
            <a:off x="285720" y="4214818"/>
            <a:ext cx="8643998" cy="313932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b="1" dirty="0" smtClean="0">
                <a:solidFill>
                  <a:srgbClr val="002060"/>
                </a:solidFill>
                <a:latin typeface="Times New Roman" pitchFamily="18" charset="0"/>
                <a:cs typeface="Times New Roman" pitchFamily="18" charset="0"/>
              </a:rPr>
              <a:t>Бабирусса – самый необычный представитель из семейства свиней</a:t>
            </a:r>
            <a:r>
              <a:rPr lang="ru-RU" dirty="0" smtClean="0"/>
              <a:t>. </a:t>
            </a:r>
            <a:r>
              <a:rPr lang="ru-RU" b="1" dirty="0" smtClean="0">
                <a:solidFill>
                  <a:srgbClr val="002060"/>
                </a:solidFill>
                <a:latin typeface="Times New Roman" pitchFamily="18" charset="0"/>
                <a:cs typeface="Times New Roman" pitchFamily="18" charset="0"/>
              </a:rPr>
              <a:t> У нее маленькая голова, коротенькие уши, крохотный пятачок, выгнутая дугой спина и длинные стройные ноги. Особенностью являются  гигантские клыки грозное оружие у самцов. Верхние могут достигать таких больших размеров, что могут коснуться и даже врасти в кожу лба.</a:t>
            </a:r>
            <a:r>
              <a:rPr lang="ru-RU" dirty="0" smtClean="0"/>
              <a:t> </a:t>
            </a:r>
            <a:r>
              <a:rPr lang="ru-RU" b="1" dirty="0" smtClean="0">
                <a:solidFill>
                  <a:srgbClr val="002060"/>
                </a:solidFill>
                <a:latin typeface="Times New Roman" pitchFamily="18" charset="0"/>
                <a:cs typeface="Times New Roman" pitchFamily="18" charset="0"/>
              </a:rPr>
              <a:t> Грязь бабирусса не любит, а предпочитает чистую воду, пасется необычным способом — стоя на коленях. Главными причинами истребления бабируссы людьми являются прочные клыки и вкусное мясо. На настоящий момент клыкастая свинья бабирусса внесена в Красную книгу, запущен проект по расширению ее естественной среды обитания.</a:t>
            </a:r>
            <a:r>
              <a:rPr lang="ru-RU" dirty="0" smtClean="0"/>
              <a:t/>
            </a:r>
            <a:br>
              <a:rPr lang="ru-RU" dirty="0" smtClean="0"/>
            </a:br>
            <a:r>
              <a:rPr lang="ru-RU" dirty="0" smtClean="0">
                <a:latin typeface="Times New Roman" pitchFamily="18" charset="0"/>
                <a:cs typeface="Times New Roman" pitchFamily="18" charset="0"/>
              </a:rPr>
              <a:t> </a:t>
            </a:r>
            <a:r>
              <a:rPr lang="ru-RU" b="1" dirty="0" smtClean="0">
                <a:solidFill>
                  <a:srgbClr val="002060"/>
                </a:solidFill>
                <a:latin typeface="Times New Roman" pitchFamily="18" charset="0"/>
                <a:cs typeface="Times New Roman" pitchFamily="18" charset="0"/>
              </a:rPr>
              <a:t/>
            </a:r>
            <a:br>
              <a:rPr lang="ru-RU" b="1" dirty="0" smtClean="0">
                <a:solidFill>
                  <a:srgbClr val="002060"/>
                </a:solidFill>
                <a:latin typeface="Times New Roman" pitchFamily="18" charset="0"/>
                <a:cs typeface="Times New Roman" pitchFamily="18" charset="0"/>
              </a:rPr>
            </a:br>
            <a:endParaRPr lang="ru-RU" b="1"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857232"/>
          </a:xfrm>
        </p:spPr>
        <p:txBody>
          <a:bodyPr>
            <a:noAutofit/>
          </a:bodyPr>
          <a:lstStyle/>
          <a:p>
            <a:pPr algn="ctr"/>
            <a:r>
              <a:rPr lang="ru-RU" sz="4800" b="1" dirty="0" smtClean="0"/>
              <a:t>Птица-Киви</a:t>
            </a:r>
            <a:endParaRPr lang="ru-RU" sz="4800" b="1" dirty="0"/>
          </a:p>
        </p:txBody>
      </p:sp>
      <p:sp>
        <p:nvSpPr>
          <p:cNvPr id="32770" name="AutoShape 2" descr="Ð¤Ð¾ÑÐ¾ Ð¿Ð»Ð°ÑÐµÐ½Ð¾ÑÐ½Ð¾Ð¹ ÑÑÐµÑÐ¸ÑÑ"/>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2772" name="AutoShape 4" descr="Ð¤Ð¾ÑÐ¾ Ð¿Ð»Ð°ÑÐµÐ½Ð¾ÑÐ½Ð¾Ð¹ ÑÑÐµÑÐ¸ÑÑ"/>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32774" name="Picture 6" descr="ÐÐ¸Ð²Ð¸ Ð½ÐµÐ»ÐµÑÐ°ÑÑÐ°Ñ Ð¿ÑÐ¸ÑÐ°"/>
          <p:cNvPicPr>
            <a:picLocks noChangeAspect="1" noChangeArrowheads="1"/>
          </p:cNvPicPr>
          <p:nvPr/>
        </p:nvPicPr>
        <p:blipFill>
          <a:blip r:embed="rId2"/>
          <a:srcRect/>
          <a:stretch>
            <a:fillRect/>
          </a:stretch>
        </p:blipFill>
        <p:spPr bwMode="auto">
          <a:xfrm>
            <a:off x="1714480" y="785794"/>
            <a:ext cx="5643602" cy="3500462"/>
          </a:xfrm>
          <a:prstGeom prst="roundRect">
            <a:avLst>
              <a:gd name="adj" fmla="val 8594"/>
            </a:avLst>
          </a:prstGeom>
          <a:solidFill>
            <a:srgbClr val="FFFFFF">
              <a:shade val="85000"/>
            </a:srgbClr>
          </a:solidFill>
          <a:ln>
            <a:solidFill>
              <a:srgbClr val="FFC000"/>
            </a:solidFill>
          </a:ln>
          <a:effectLst>
            <a:reflection blurRad="12700" stA="38000" endPos="28000" dist="5000" dir="5400000" sy="-100000" algn="bl" rotWithShape="0"/>
          </a:effectLst>
        </p:spPr>
      </p:pic>
      <p:sp>
        <p:nvSpPr>
          <p:cNvPr id="6" name="TextBox 5"/>
          <p:cNvSpPr txBox="1"/>
          <p:nvPr/>
        </p:nvSpPr>
        <p:spPr>
          <a:xfrm>
            <a:off x="214282" y="4286257"/>
            <a:ext cx="8786874" cy="313932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b="1" dirty="0" smtClean="0">
                <a:solidFill>
                  <a:srgbClr val="002060"/>
                </a:solidFill>
                <a:latin typeface="Times New Roman" pitchFamily="18" charset="0"/>
                <a:cs typeface="Times New Roman" pitchFamily="18" charset="0"/>
              </a:rPr>
              <a:t>Птица киви – одно из удивительнейших существ, населяющих нашу планету - символ Новой Зеландии</a:t>
            </a:r>
            <a:r>
              <a:rPr lang="ru-RU" dirty="0" smtClean="0"/>
              <a:t>. </a:t>
            </a:r>
            <a:r>
              <a:rPr lang="ru-RU" b="1" dirty="0" smtClean="0">
                <a:solidFill>
                  <a:srgbClr val="002060"/>
                </a:solidFill>
                <a:latin typeface="Times New Roman" pitchFamily="18" charset="0"/>
                <a:cs typeface="Times New Roman" pitchFamily="18" charset="0"/>
              </a:rPr>
              <a:t>Сразу не поймешь – то ли птица, то ли зверь? У киви нет крыльев и хвоста, а  перья больше похожи на густую шерсть. У нее крепкие ноги и узкий длинный клюв, на кончике которого находятся ноздри, что</a:t>
            </a:r>
            <a:r>
              <a:rPr lang="ru-RU" dirty="0" smtClean="0"/>
              <a:t> </a:t>
            </a:r>
            <a:r>
              <a:rPr lang="ru-RU" b="1" dirty="0" smtClean="0">
                <a:solidFill>
                  <a:srgbClr val="002060"/>
                </a:solidFill>
                <a:latin typeface="Times New Roman" pitchFamily="18" charset="0"/>
                <a:cs typeface="Times New Roman" pitchFamily="18" charset="0"/>
              </a:rPr>
              <a:t> отличает киви от остальных птиц, у которых ноздри находятся у основания клюва</a:t>
            </a:r>
            <a:r>
              <a:rPr lang="ru-RU" dirty="0" smtClean="0"/>
              <a:t>. </a:t>
            </a:r>
            <a:r>
              <a:rPr lang="ru-RU" b="1" dirty="0" smtClean="0">
                <a:solidFill>
                  <a:srgbClr val="002060"/>
                </a:solidFill>
                <a:latin typeface="Times New Roman" pitchFamily="18" charset="0"/>
                <a:cs typeface="Times New Roman" pitchFamily="18" charset="0"/>
              </a:rPr>
              <a:t>Киви –  птица,  нелетающая. Весит от 1,5 до 4 кг.  Основная миссия самки – отложить одно яйцо. Зато какое! Масса яйца 500 г, что составляет примерно четвертую часть веса самой птицы.</a:t>
            </a:r>
            <a:r>
              <a:rPr lang="ru-RU" dirty="0" smtClean="0"/>
              <a:t> </a:t>
            </a:r>
            <a:r>
              <a:rPr lang="ru-RU" b="1" dirty="0" smtClean="0">
                <a:solidFill>
                  <a:srgbClr val="002060"/>
                </a:solidFill>
                <a:latin typeface="Times New Roman" pitchFamily="18" charset="0"/>
                <a:cs typeface="Times New Roman" pitchFamily="18" charset="0"/>
              </a:rPr>
              <a:t>Птица киви ест насекомых, земляных червей, моллюсков,  а также  опавшие ягоды и плоды.</a:t>
            </a:r>
          </a:p>
          <a:p>
            <a:pPr lvl="0" algn="just"/>
            <a:endParaRPr lang="ru-RU" b="1" dirty="0" smtClean="0">
              <a:solidFill>
                <a:srgbClr val="002060"/>
              </a:solidFill>
              <a:latin typeface="Times New Roman" pitchFamily="18" charset="0"/>
              <a:cs typeface="Times New Roman" pitchFamily="18" charset="0"/>
            </a:endParaRPr>
          </a:p>
          <a:p>
            <a:pPr algn="just"/>
            <a:endParaRPr lang="ru-RU" b="1"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0" y="857232"/>
            <a:ext cx="914400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hlinkClick r:id="rId2"/>
            </a:endParaRPr>
          </a:p>
          <a:p>
            <a:pPr marL="0" marR="0" lvl="0" indent="0" algn="l" defTabSz="914400" rtl="0" eaLnBrk="1" fontAlgn="base" latinLnBrk="0" hangingPunct="1">
              <a:lnSpc>
                <a:spcPct val="100000"/>
              </a:lnSpc>
              <a:spcBef>
                <a:spcPct val="0"/>
              </a:spcBef>
              <a:spcAft>
                <a:spcPct val="0"/>
              </a:spcAft>
              <a:buClrTx/>
              <a:buSzTx/>
              <a:buFontTx/>
              <a:buNone/>
              <a:tabLst/>
            </a:pPr>
            <a:endParaRPr lang="ru-RU" sz="2400" dirty="0" smtClean="0">
              <a:latin typeface="Times New Roman" pitchFamily="18" charset="0"/>
              <a:ea typeface="Times New Roman" pitchFamily="18" charset="0"/>
              <a:cs typeface="Times New Roman" pitchFamily="18" charset="0"/>
              <a:hlinkClick r:id="rId2"/>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hlinkClick r:id="rId2"/>
            </a:endParaRPr>
          </a:p>
          <a:p>
            <a:pPr marL="0" marR="0" lvl="0" indent="0" algn="l" defTabSz="914400" rtl="0" eaLnBrk="1" fontAlgn="base" latinLnBrk="0" hangingPunct="1">
              <a:lnSpc>
                <a:spcPct val="100000"/>
              </a:lnSpc>
              <a:spcBef>
                <a:spcPct val="0"/>
              </a:spcBef>
              <a:spcAft>
                <a:spcPct val="0"/>
              </a:spcAft>
              <a:buClrTx/>
              <a:buSzTx/>
              <a:buFontTx/>
              <a:buNone/>
              <a:tabLst/>
            </a:pPr>
            <a:endParaRPr lang="ru-RU" sz="2400" dirty="0" smtClean="0">
              <a:latin typeface="Times New Roman" pitchFamily="18" charset="0"/>
              <a:ea typeface="Times New Roman" pitchFamily="18" charset="0"/>
              <a:cs typeface="Times New Roman" pitchFamily="18" charset="0"/>
              <a:hlinkClick r:id="rId2"/>
            </a:endParaRPr>
          </a:p>
        </p:txBody>
      </p:sp>
      <p:sp>
        <p:nvSpPr>
          <p:cNvPr id="10" name="TextBox 9"/>
          <p:cNvSpPr txBox="1"/>
          <p:nvPr/>
        </p:nvSpPr>
        <p:spPr>
          <a:xfrm>
            <a:off x="428596" y="357166"/>
            <a:ext cx="8286808" cy="6247864"/>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endParaRPr lang="ru-RU" sz="2000" b="1" dirty="0" smtClean="0">
              <a:solidFill>
                <a:srgbClr val="002060"/>
              </a:solidFill>
              <a:latin typeface="Times New Roman" pitchFamily="18" charset="0"/>
              <a:cs typeface="Times New Roman" pitchFamily="18" charset="0"/>
            </a:endParaRPr>
          </a:p>
          <a:p>
            <a:pPr algn="ctr"/>
            <a:endParaRPr lang="ru-RU" sz="2000" b="1" dirty="0" smtClean="0">
              <a:solidFill>
                <a:srgbClr val="002060"/>
              </a:solidFill>
              <a:latin typeface="Times New Roman" pitchFamily="18" charset="0"/>
              <a:cs typeface="Times New Roman" pitchFamily="18" charset="0"/>
            </a:endParaRPr>
          </a:p>
          <a:p>
            <a:pPr algn="ctr"/>
            <a:r>
              <a:rPr lang="ru-RU" sz="2000" b="1" dirty="0" smtClean="0">
                <a:solidFill>
                  <a:srgbClr val="002060"/>
                </a:solidFill>
                <a:latin typeface="Times New Roman" pitchFamily="18" charset="0"/>
                <a:cs typeface="Times New Roman" pitchFamily="18" charset="0"/>
              </a:rPr>
              <a:t>Интернет ресурсы:</a:t>
            </a:r>
          </a:p>
          <a:p>
            <a:r>
              <a:rPr lang="en-US" sz="2000" b="1" dirty="0" smtClean="0">
                <a:solidFill>
                  <a:srgbClr val="002060"/>
                </a:solidFill>
                <a:latin typeface="Times New Roman" pitchFamily="18" charset="0"/>
                <a:cs typeface="Times New Roman" pitchFamily="18" charset="0"/>
              </a:rPr>
              <a:t>1</a:t>
            </a:r>
            <a:r>
              <a:rPr lang="ru-RU" sz="2000" b="1" dirty="0" smtClean="0">
                <a:solidFill>
                  <a:srgbClr val="002060"/>
                </a:solidFill>
                <a:latin typeface="Times New Roman" pitchFamily="18" charset="0"/>
                <a:cs typeface="Times New Roman" pitchFamily="18" charset="0"/>
              </a:rPr>
              <a:t>. </a:t>
            </a:r>
            <a:r>
              <a:rPr lang="en-US" sz="2000" b="1" dirty="0" smtClean="0">
                <a:solidFill>
                  <a:srgbClr val="002060"/>
                </a:solidFill>
                <a:latin typeface="Times New Roman" pitchFamily="18" charset="0"/>
                <a:cs typeface="Times New Roman" pitchFamily="18" charset="0"/>
              </a:rPr>
              <a:t>https/basetop.ru top-25-samyih –</a:t>
            </a:r>
            <a:r>
              <a:rPr lang="en-US" sz="2000" b="1" dirty="0" err="1" smtClean="0">
                <a:solidFill>
                  <a:srgbClr val="002060"/>
                </a:solidFill>
                <a:latin typeface="Times New Roman" pitchFamily="18" charset="0"/>
                <a:cs typeface="Times New Roman" pitchFamily="18" charset="0"/>
              </a:rPr>
              <a:t>neobiychnyih</a:t>
            </a:r>
            <a:r>
              <a:rPr lang="en-US" sz="2000" b="1" dirty="0" smtClean="0">
                <a:solidFill>
                  <a:srgbClr val="002060"/>
                </a:solidFill>
                <a:latin typeface="Times New Roman" pitchFamily="18" charset="0"/>
                <a:cs typeface="Times New Roman" pitchFamily="18" charset="0"/>
              </a:rPr>
              <a:t> </a:t>
            </a:r>
            <a:r>
              <a:rPr lang="en-US" sz="2000" b="1" dirty="0" err="1" smtClean="0">
                <a:solidFill>
                  <a:srgbClr val="002060"/>
                </a:solidFill>
                <a:latin typeface="Times New Roman" pitchFamily="18" charset="0"/>
                <a:cs typeface="Times New Roman" pitchFamily="18" charset="0"/>
              </a:rPr>
              <a:t>zhivotnyin-miral</a:t>
            </a:r>
            <a:endParaRPr lang="ru-RU" sz="2000" b="1" dirty="0" smtClean="0">
              <a:solidFill>
                <a:srgbClr val="002060"/>
              </a:solidFill>
              <a:latin typeface="Times New Roman" pitchFamily="18" charset="0"/>
              <a:cs typeface="Times New Roman" pitchFamily="18" charset="0"/>
            </a:endParaRPr>
          </a:p>
          <a:p>
            <a:r>
              <a:rPr lang="ru-RU" sz="2000" b="1" dirty="0" smtClean="0">
                <a:solidFill>
                  <a:srgbClr val="002060"/>
                </a:solidFill>
                <a:latin typeface="Times New Roman" pitchFamily="18" charset="0"/>
                <a:cs typeface="Times New Roman" pitchFamily="18" charset="0"/>
              </a:rPr>
              <a:t>2. </a:t>
            </a:r>
            <a:r>
              <a:rPr lang="en-US" sz="2000" b="1" dirty="0" smtClean="0">
                <a:solidFill>
                  <a:srgbClr val="002060"/>
                </a:solidFill>
                <a:latin typeface="Times New Roman" pitchFamily="18" charset="0"/>
                <a:cs typeface="Times New Roman" pitchFamily="18" charset="0"/>
              </a:rPr>
              <a:t>https/</a:t>
            </a:r>
            <a:r>
              <a:rPr lang="ru-RU" sz="2000" b="1" dirty="0" smtClean="0">
                <a:solidFill>
                  <a:srgbClr val="002060"/>
                </a:solidFill>
                <a:latin typeface="Times New Roman" pitchFamily="18" charset="0"/>
                <a:cs typeface="Times New Roman" pitchFamily="18" charset="0"/>
              </a:rPr>
              <a:t> /</a:t>
            </a:r>
            <a:r>
              <a:rPr lang="en-US" sz="2000" b="1" dirty="0" smtClean="0">
                <a:solidFill>
                  <a:srgbClr val="002060"/>
                </a:solidFill>
                <a:latin typeface="Times New Roman" pitchFamily="18" charset="0"/>
                <a:cs typeface="Times New Roman" pitchFamily="18" charset="0"/>
              </a:rPr>
              <a:t>fishkf.net/1258849-redkie-Iudiviteinae-zhivotnye.htmI/galIery-687809/</a:t>
            </a:r>
            <a:endParaRPr lang="ru-RU" sz="2000" b="1" dirty="0" smtClean="0">
              <a:solidFill>
                <a:srgbClr val="002060"/>
              </a:solidFill>
              <a:latin typeface="Times New Roman" pitchFamily="18" charset="0"/>
              <a:cs typeface="Times New Roman" pitchFamily="18" charset="0"/>
            </a:endParaRPr>
          </a:p>
          <a:p>
            <a:r>
              <a:rPr lang="ru-RU" sz="2000" b="1" dirty="0" smtClean="0">
                <a:solidFill>
                  <a:srgbClr val="002060"/>
                </a:solidFill>
                <a:latin typeface="Times New Roman" pitchFamily="18" charset="0"/>
                <a:cs typeface="Times New Roman" pitchFamily="18" charset="0"/>
              </a:rPr>
              <a:t>3. </a:t>
            </a:r>
            <a:r>
              <a:rPr lang="en-US" sz="2000" b="1" dirty="0" smtClean="0">
                <a:solidFill>
                  <a:srgbClr val="002060"/>
                </a:solidFill>
                <a:latin typeface="Times New Roman" pitchFamily="18" charset="0"/>
                <a:cs typeface="Times New Roman" pitchFamily="18" charset="0"/>
              </a:rPr>
              <a:t>https/</a:t>
            </a:r>
            <a:r>
              <a:rPr lang="ru-RU" sz="2000" b="1" dirty="0" smtClean="0">
                <a:solidFill>
                  <a:srgbClr val="002060"/>
                </a:solidFill>
                <a:latin typeface="Times New Roman" pitchFamily="18" charset="0"/>
                <a:cs typeface="Times New Roman" pitchFamily="18" charset="0"/>
              </a:rPr>
              <a:t>/ </a:t>
            </a:r>
            <a:r>
              <a:rPr lang="en-US" sz="2000" b="1" dirty="0" smtClean="0">
                <a:solidFill>
                  <a:srgbClr val="002060"/>
                </a:solidFill>
                <a:latin typeface="Times New Roman" pitchFamily="18" charset="0"/>
                <a:cs typeface="Times New Roman" pitchFamily="18" charset="0"/>
              </a:rPr>
              <a:t>avstralialaif.ru</a:t>
            </a:r>
            <a:r>
              <a:rPr lang="ru-RU" sz="2000" b="1" dirty="0" smtClean="0">
                <a:solidFill>
                  <a:srgbClr val="002060"/>
                </a:solidFill>
                <a:latin typeface="Times New Roman" pitchFamily="18" charset="0"/>
                <a:cs typeface="Times New Roman" pitchFamily="18" charset="0"/>
              </a:rPr>
              <a:t> </a:t>
            </a:r>
            <a:r>
              <a:rPr lang="en-US" sz="2000" b="1" dirty="0" smtClean="0">
                <a:solidFill>
                  <a:srgbClr val="002060"/>
                </a:solidFill>
                <a:latin typeface="Times New Roman" pitchFamily="18" charset="0"/>
                <a:cs typeface="Times New Roman" pitchFamily="18" charset="0"/>
              </a:rPr>
              <a:t>/</a:t>
            </a:r>
            <a:r>
              <a:rPr lang="ru-RU" sz="2000" b="1" dirty="0" smtClean="0">
                <a:solidFill>
                  <a:srgbClr val="002060"/>
                </a:solidFill>
                <a:latin typeface="Times New Roman" pitchFamily="18" charset="0"/>
                <a:cs typeface="Times New Roman" pitchFamily="18" charset="0"/>
              </a:rPr>
              <a:t> </a:t>
            </a:r>
            <a:r>
              <a:rPr lang="en-US" sz="2000" b="1" dirty="0" err="1" smtClean="0">
                <a:solidFill>
                  <a:srgbClr val="002060"/>
                </a:solidFill>
                <a:latin typeface="Times New Roman" pitchFamily="18" charset="0"/>
                <a:cs typeface="Times New Roman" pitchFamily="18" charset="0"/>
              </a:rPr>
              <a:t>zhivotnye</a:t>
            </a:r>
            <a:r>
              <a:rPr lang="ru-RU" sz="2000" b="1" dirty="0" smtClean="0">
                <a:solidFill>
                  <a:srgbClr val="002060"/>
                </a:solidFill>
                <a:latin typeface="Times New Roman" pitchFamily="18" charset="0"/>
                <a:cs typeface="Times New Roman" pitchFamily="18" charset="0"/>
              </a:rPr>
              <a:t> </a:t>
            </a:r>
            <a:r>
              <a:rPr lang="en-US" sz="2000" b="1" dirty="0" smtClean="0">
                <a:solidFill>
                  <a:srgbClr val="002060"/>
                </a:solidFill>
                <a:latin typeface="Times New Roman" pitchFamily="18" charset="0"/>
                <a:cs typeface="Times New Roman" pitchFamily="18" charset="0"/>
              </a:rPr>
              <a:t>- </a:t>
            </a:r>
            <a:r>
              <a:rPr lang="en-US" sz="2000" b="1" dirty="0" err="1" smtClean="0">
                <a:solidFill>
                  <a:srgbClr val="002060"/>
                </a:solidFill>
                <a:latin typeface="Times New Roman" pitchFamily="18" charset="0"/>
                <a:cs typeface="Times New Roman" pitchFamily="18" charset="0"/>
              </a:rPr>
              <a:t>avstralii</a:t>
            </a:r>
            <a:r>
              <a:rPr lang="ru-RU" sz="2000" b="1" dirty="0" smtClean="0">
                <a:solidFill>
                  <a:srgbClr val="002060"/>
                </a:solidFill>
                <a:latin typeface="Times New Roman" pitchFamily="18" charset="0"/>
                <a:cs typeface="Times New Roman" pitchFamily="18" charset="0"/>
              </a:rPr>
              <a:t>  </a:t>
            </a:r>
            <a:endParaRPr lang="en-US" sz="2000" b="1" dirty="0" smtClean="0">
              <a:solidFill>
                <a:srgbClr val="002060"/>
              </a:solidFill>
              <a:latin typeface="Times New Roman" pitchFamily="18" charset="0"/>
              <a:cs typeface="Times New Roman" pitchFamily="18" charset="0"/>
            </a:endParaRPr>
          </a:p>
          <a:p>
            <a:r>
              <a:rPr lang="en-US" sz="2000" b="1" dirty="0" smtClean="0">
                <a:solidFill>
                  <a:srgbClr val="002060"/>
                </a:solidFill>
                <a:latin typeface="Times New Roman" pitchFamily="18" charset="0"/>
                <a:cs typeface="Times New Roman" pitchFamily="18" charset="0"/>
              </a:rPr>
              <a:t>4</a:t>
            </a:r>
            <a:r>
              <a:rPr lang="ru-RU" sz="2000" b="1" dirty="0" smtClean="0">
                <a:solidFill>
                  <a:srgbClr val="002060"/>
                </a:solidFill>
                <a:latin typeface="Times New Roman" pitchFamily="18" charset="0"/>
                <a:cs typeface="Times New Roman" pitchFamily="18" charset="0"/>
              </a:rPr>
              <a:t>. </a:t>
            </a:r>
            <a:r>
              <a:rPr lang="ru-RU" sz="2000" b="1" dirty="0" smtClean="0">
                <a:solidFill>
                  <a:schemeClr val="accent1">
                    <a:lumMod val="50000"/>
                  </a:schemeClr>
                </a:solidFill>
                <a:latin typeface="Times New Roman" pitchFamily="18" charset="0"/>
                <a:cs typeface="Times New Roman" pitchFamily="18" charset="0"/>
              </a:rPr>
              <a:t>%https://givnost.ru%</a:t>
            </a:r>
          </a:p>
          <a:p>
            <a:r>
              <a:rPr lang="ru-RU" sz="2000" b="1" dirty="0" smtClean="0">
                <a:solidFill>
                  <a:srgbClr val="002060"/>
                </a:solidFill>
                <a:latin typeface="Times New Roman" pitchFamily="18" charset="0"/>
                <a:cs typeface="Times New Roman" pitchFamily="18" charset="0"/>
              </a:rPr>
              <a:t>5. </a:t>
            </a:r>
            <a:r>
              <a:rPr lang="en-US" sz="2000" b="1" dirty="0" smtClean="0">
                <a:solidFill>
                  <a:srgbClr val="002060"/>
                </a:solidFill>
                <a:latin typeface="Times New Roman" pitchFamily="18" charset="0"/>
                <a:cs typeface="Times New Roman" pitchFamily="18" charset="0"/>
              </a:rPr>
              <a:t>ru.wikipedia.org</a:t>
            </a:r>
          </a:p>
          <a:p>
            <a:r>
              <a:rPr lang="en-US" sz="2000" b="1" dirty="0" smtClean="0">
                <a:solidFill>
                  <a:srgbClr val="002060"/>
                </a:solidFill>
                <a:latin typeface="Times New Roman" pitchFamily="18" charset="0"/>
                <a:cs typeface="Times New Roman" pitchFamily="18" charset="0"/>
              </a:rPr>
              <a:t>6. 1001fact.ru</a:t>
            </a:r>
          </a:p>
          <a:p>
            <a:r>
              <a:rPr lang="en-US" sz="2000" b="1" dirty="0" smtClean="0">
                <a:solidFill>
                  <a:srgbClr val="002060"/>
                </a:solidFill>
                <a:latin typeface="Times New Roman" pitchFamily="18" charset="0"/>
                <a:cs typeface="Times New Roman" pitchFamily="18" charset="0"/>
              </a:rPr>
              <a:t>7. esoreiter.ru</a:t>
            </a:r>
            <a:endParaRPr lang="ru-RU" sz="2000" b="1" dirty="0" smtClean="0">
              <a:solidFill>
                <a:srgbClr val="002060"/>
              </a:solidFill>
              <a:latin typeface="Times New Roman" pitchFamily="18" charset="0"/>
              <a:cs typeface="Times New Roman" pitchFamily="18" charset="0"/>
            </a:endParaRPr>
          </a:p>
          <a:p>
            <a:r>
              <a:rPr lang="ru-RU" sz="2000" b="1" dirty="0" smtClean="0">
                <a:solidFill>
                  <a:srgbClr val="002060"/>
                </a:solidFill>
                <a:latin typeface="Times New Roman" pitchFamily="18" charset="0"/>
                <a:cs typeface="Times New Roman" pitchFamily="18" charset="0"/>
              </a:rPr>
              <a:t>8.</a:t>
            </a:r>
            <a:r>
              <a:rPr lang="ru-RU" sz="2000" b="1" dirty="0" smtClean="0"/>
              <a:t> </a:t>
            </a:r>
            <a:r>
              <a:rPr lang="ru-RU" sz="2000" b="1" dirty="0" smtClean="0">
                <a:solidFill>
                  <a:srgbClr val="002060"/>
                </a:solidFill>
                <a:latin typeface="Times New Roman" pitchFamily="18" charset="0"/>
                <a:cs typeface="Times New Roman" pitchFamily="18" charset="0"/>
              </a:rPr>
              <a:t>%https://givotniymir.ru%</a:t>
            </a:r>
          </a:p>
          <a:p>
            <a:endParaRPr lang="ru-RU" sz="2000" dirty="0" smtClean="0">
              <a:solidFill>
                <a:srgbClr val="002060"/>
              </a:solidFill>
              <a:latin typeface="Times New Roman" pitchFamily="18" charset="0"/>
              <a:cs typeface="Times New Roman" pitchFamily="18" charset="0"/>
            </a:endParaRPr>
          </a:p>
          <a:p>
            <a:endParaRPr lang="en-US" sz="2000" dirty="0" smtClean="0">
              <a:solidFill>
                <a:srgbClr val="002060"/>
              </a:solidFill>
              <a:latin typeface="Times New Roman" pitchFamily="18" charset="0"/>
              <a:cs typeface="Times New Roman" pitchFamily="18" charset="0"/>
            </a:endParaRPr>
          </a:p>
          <a:p>
            <a:endParaRPr lang="en-US" sz="2000" dirty="0" smtClean="0"/>
          </a:p>
          <a:p>
            <a:endParaRPr lang="ru-RU" sz="2000" dirty="0" smtClean="0">
              <a:solidFill>
                <a:srgbClr val="002060"/>
              </a:solidFill>
              <a:latin typeface="Times New Roman" pitchFamily="18" charset="0"/>
              <a:cs typeface="Times New Roman" pitchFamily="18" charset="0"/>
            </a:endParaRPr>
          </a:p>
          <a:p>
            <a:r>
              <a:rPr lang="ru-RU" sz="2000" b="1" u="sng" dirty="0" smtClean="0">
                <a:solidFill>
                  <a:srgbClr val="002060"/>
                </a:solidFill>
                <a:latin typeface="Times New Roman" pitchFamily="18" charset="0"/>
                <a:cs typeface="Times New Roman" pitchFamily="18" charset="0"/>
                <a:hlinkClick r:id="rId3"/>
              </a:rPr>
              <a:t> </a:t>
            </a:r>
            <a:endParaRPr lang="en-US" sz="2000" b="1" u="sng" dirty="0" smtClean="0">
              <a:solidFill>
                <a:srgbClr val="002060"/>
              </a:solidFill>
              <a:latin typeface="Times New Roman" pitchFamily="18" charset="0"/>
              <a:cs typeface="Times New Roman" pitchFamily="18" charset="0"/>
            </a:endParaRPr>
          </a:p>
          <a:p>
            <a:endParaRPr lang="ru-RU" sz="2000" dirty="0" smtClean="0">
              <a:solidFill>
                <a:srgbClr val="002060"/>
              </a:solidFill>
              <a:latin typeface="Times New Roman" pitchFamily="18" charset="0"/>
              <a:cs typeface="Times New Roman" pitchFamily="18" charset="0"/>
            </a:endParaRPr>
          </a:p>
          <a:p>
            <a:endParaRPr lang="ru-RU" sz="2000" dirty="0" smtClean="0">
              <a:solidFill>
                <a:srgbClr val="002060"/>
              </a:solidFill>
              <a:latin typeface="Times New Roman" pitchFamily="18" charset="0"/>
              <a:cs typeface="Times New Roman" pitchFamily="18" charset="0"/>
            </a:endParaRPr>
          </a:p>
          <a:p>
            <a:endParaRPr lang="ru-RU" sz="2000"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Яркая">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Ярк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Яркая">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1468</TotalTime>
  <Words>1134</Words>
  <Application>Microsoft Office PowerPoint</Application>
  <PresentationFormat>Экран (4:3)</PresentationFormat>
  <Paragraphs>74</Paragraphs>
  <Slides>20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20</vt:i4>
      </vt:variant>
    </vt:vector>
  </HeadingPairs>
  <TitlesOfParts>
    <vt:vector size="21" baseType="lpstr">
      <vt:lpstr>Яркая</vt:lpstr>
      <vt:lpstr>Эти удивительные животные</vt:lpstr>
      <vt:lpstr>    Мир переполнен странными и необыкновенными созданиями. Но, к сожалению, посмотреть на них в природе  доводится не каждому — эти животные необычайно редки. Давайте познакомимся с этими редчайшими и необычными существами, узнаем, где же обитают самые удивительные животные мира, как они называются и в чем их особенности?  Некоторые из них выглядят привычно для человеческого глаза, другие же поражают с первого взгляда.     </vt:lpstr>
      <vt:lpstr>Долгопят</vt:lpstr>
      <vt:lpstr>Носач</vt:lpstr>
      <vt:lpstr>Ехидна</vt:lpstr>
      <vt:lpstr>Выхухоль</vt:lpstr>
      <vt:lpstr>Звездонос</vt:lpstr>
      <vt:lpstr>Казуар</vt:lpstr>
      <vt:lpstr>Дикобраз</vt:lpstr>
      <vt:lpstr>Стеклянная лягушка</vt:lpstr>
      <vt:lpstr>Утконос</vt:lpstr>
      <vt:lpstr>Рыба Капля</vt:lpstr>
      <vt:lpstr>Красногубая рыба ласточка</vt:lpstr>
      <vt:lpstr>Трубкозуб</vt:lpstr>
      <vt:lpstr>Плащеносная ящерица</vt:lpstr>
      <vt:lpstr>Щелезуб</vt:lpstr>
      <vt:lpstr>Мышиный олень</vt:lpstr>
      <vt:lpstr>Бабирусса</vt:lpstr>
      <vt:lpstr>Птица-Киви</vt:lpstr>
      <vt:lpstr>Слайд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ГДЭБЦ</dc:creator>
  <cp:lastModifiedBy>ГДЭБЦ</cp:lastModifiedBy>
  <cp:revision>142</cp:revision>
  <dcterms:created xsi:type="dcterms:W3CDTF">2018-12-25T01:38:47Z</dcterms:created>
  <dcterms:modified xsi:type="dcterms:W3CDTF">2019-02-19T02:10:18Z</dcterms:modified>
</cp:coreProperties>
</file>