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933D-F38A-44BC-956D-28FBCF5DB09B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F6FAC-34CF-4724-B73B-E7C29760E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6229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933D-F38A-44BC-956D-28FBCF5DB09B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F6FAC-34CF-4724-B73B-E7C29760E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987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933D-F38A-44BC-956D-28FBCF5DB09B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F6FAC-34CF-4724-B73B-E7C29760E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3658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933D-F38A-44BC-956D-28FBCF5DB09B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F6FAC-34CF-4724-B73B-E7C29760E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9608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933D-F38A-44BC-956D-28FBCF5DB09B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F6FAC-34CF-4724-B73B-E7C29760E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5960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933D-F38A-44BC-956D-28FBCF5DB09B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F6FAC-34CF-4724-B73B-E7C29760E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4183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933D-F38A-44BC-956D-28FBCF5DB09B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F6FAC-34CF-4724-B73B-E7C29760E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228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933D-F38A-44BC-956D-28FBCF5DB09B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F6FAC-34CF-4724-B73B-E7C29760E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978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933D-F38A-44BC-956D-28FBCF5DB09B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F6FAC-34CF-4724-B73B-E7C29760E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1827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933D-F38A-44BC-956D-28FBCF5DB09B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F6FAC-34CF-4724-B73B-E7C29760E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939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F933D-F38A-44BC-956D-28FBCF5DB09B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F6FAC-34CF-4724-B73B-E7C29760E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011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3000">
              <a:schemeClr val="accent3">
                <a:lumMod val="60000"/>
                <a:lumOff val="40000"/>
              </a:schemeClr>
            </a:gs>
            <a:gs pos="0">
              <a:schemeClr val="accent3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F933D-F38A-44BC-956D-28FBCF5DB09B}" type="datetimeFigureOut">
              <a:rPr lang="ru-RU" smtClean="0"/>
              <a:pPr/>
              <a:t>11.02.2016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F6FAC-34CF-4724-B73B-E7C29760E3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414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5256584"/>
          </a:xfrm>
        </p:spPr>
        <p:txBody>
          <a:bodyPr>
            <a:normAutofit/>
          </a:bodyPr>
          <a:lstStyle/>
          <a:p>
            <a:r>
              <a:rPr lang="ru-RU" sz="6600" dirty="0" smtClean="0"/>
              <a:t>Повелительное наклонение</a:t>
            </a:r>
            <a:r>
              <a:rPr lang="ru-RU" sz="6600" dirty="0"/>
              <a:t/>
            </a:r>
            <a:br>
              <a:rPr lang="ru-RU" sz="6600" dirty="0"/>
            </a:br>
            <a:r>
              <a:rPr lang="en-US" dirty="0" smtClean="0">
                <a:latin typeface="Bernard MT Condensed" panose="02050806060905020404" pitchFamily="18" charset="0"/>
              </a:rPr>
              <a:t/>
            </a:r>
            <a:br>
              <a:rPr lang="en-US" dirty="0" smtClean="0">
                <a:latin typeface="Bernard MT Condensed" panose="02050806060905020404" pitchFamily="18" charset="0"/>
              </a:rPr>
            </a:br>
            <a:r>
              <a:rPr lang="en-US" sz="9600" dirty="0" smtClean="0">
                <a:solidFill>
                  <a:srgbClr val="003300"/>
                </a:solidFill>
                <a:latin typeface="Bernard MT Condensed" panose="02050806060905020404" pitchFamily="18" charset="0"/>
              </a:rPr>
              <a:t>IMPERATIV</a:t>
            </a:r>
            <a:endParaRPr lang="ru-RU" sz="9600" dirty="0">
              <a:solidFill>
                <a:srgbClr val="0033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374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>
                <a:solidFill>
                  <a:srgbClr val="003300"/>
                </a:solidFill>
              </a:rPr>
              <a:t>IMPERATIV </a:t>
            </a:r>
            <a:r>
              <a:rPr lang="ru-RU" sz="6000" dirty="0" smtClean="0"/>
              <a:t>немецких глаголов имеет 4 формы: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xmlns="" val="3632817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/>
          <a:lstStyle/>
          <a:p>
            <a:pPr marL="914400" indent="-914400" algn="ctr">
              <a:buAutoNum type="arabicPeriod"/>
            </a:pPr>
            <a:r>
              <a:rPr lang="ru-RU" sz="4800" dirty="0" smtClean="0">
                <a:solidFill>
                  <a:srgbClr val="003300"/>
                </a:solidFill>
              </a:rPr>
              <a:t>2-е лицо единственное число – при обращении на «ты»:</a:t>
            </a:r>
          </a:p>
          <a:p>
            <a:pPr marL="0" indent="0" algn="ctr">
              <a:buNone/>
            </a:pPr>
            <a:endParaRPr lang="ru-RU" sz="4800" dirty="0"/>
          </a:p>
          <a:p>
            <a:pPr marL="0" indent="0" algn="ctr">
              <a:buNone/>
            </a:pPr>
            <a:endParaRPr lang="ru-RU" sz="4800" dirty="0" smtClean="0"/>
          </a:p>
          <a:p>
            <a:pPr marL="0" indent="0" algn="ctr">
              <a:buNone/>
            </a:pPr>
            <a:endParaRPr lang="ru-RU" sz="4800" dirty="0" smtClean="0"/>
          </a:p>
          <a:p>
            <a:pPr marL="0" indent="0" algn="ctr">
              <a:buNone/>
            </a:pPr>
            <a:r>
              <a:rPr lang="en-US" sz="4800" dirty="0" smtClean="0"/>
              <a:t>du </a:t>
            </a:r>
            <a:r>
              <a:rPr lang="en-US" sz="4800" dirty="0" err="1" smtClean="0"/>
              <a:t>wartest</a:t>
            </a:r>
            <a:r>
              <a:rPr lang="en-US" sz="4800" dirty="0" smtClean="0"/>
              <a:t>       </a:t>
            </a:r>
            <a:r>
              <a:rPr lang="en-US" sz="4800" dirty="0" err="1" smtClean="0"/>
              <a:t>Wart</a:t>
            </a: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</a:rPr>
              <a:t>e</a:t>
            </a:r>
            <a:r>
              <a:rPr lang="en-US" sz="4800" dirty="0" smtClean="0"/>
              <a:t>! </a:t>
            </a:r>
            <a:r>
              <a:rPr lang="ru-RU" sz="4800" dirty="0" smtClean="0"/>
              <a:t>(Подожди!)</a:t>
            </a:r>
            <a:endParaRPr lang="en-US" sz="4800" dirty="0" smtClean="0"/>
          </a:p>
          <a:p>
            <a:pPr marL="0" indent="0">
              <a:buNone/>
            </a:pPr>
            <a:r>
              <a:rPr lang="en-US" sz="4800" dirty="0" smtClean="0"/>
              <a:t>du </a:t>
            </a:r>
            <a:r>
              <a:rPr lang="en-US" sz="4800" dirty="0" err="1" smtClean="0"/>
              <a:t>arbeitest</a:t>
            </a:r>
            <a:r>
              <a:rPr lang="en-US" sz="4800" dirty="0" smtClean="0"/>
              <a:t>  </a:t>
            </a:r>
            <a:r>
              <a:rPr lang="ru-RU" sz="4800" dirty="0" smtClean="0"/>
              <a:t>    </a:t>
            </a:r>
            <a:r>
              <a:rPr lang="en-US" sz="4800" dirty="0" err="1" smtClean="0"/>
              <a:t>Arbeit</a:t>
            </a: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</a:rPr>
              <a:t>e</a:t>
            </a:r>
            <a:r>
              <a:rPr lang="en-US" sz="4800" dirty="0" smtClean="0"/>
              <a:t>! (</a:t>
            </a:r>
            <a:r>
              <a:rPr lang="ru-RU" sz="4800" dirty="0" smtClean="0"/>
              <a:t>Работай!</a:t>
            </a:r>
            <a:r>
              <a:rPr lang="en-US" sz="4800" dirty="0" smtClean="0"/>
              <a:t>)</a:t>
            </a:r>
            <a:endParaRPr lang="ru-RU" sz="4800" dirty="0" smtClean="0"/>
          </a:p>
          <a:p>
            <a:pPr marL="0" indent="0" algn="ctr">
              <a:buNone/>
            </a:pPr>
            <a:r>
              <a:rPr lang="ru-RU" sz="2800" dirty="0" smtClean="0"/>
              <a:t>- Личное местоимение «</a:t>
            </a:r>
            <a:r>
              <a:rPr lang="en-US" sz="2800" dirty="0" smtClean="0"/>
              <a:t>du</a:t>
            </a:r>
            <a:r>
              <a:rPr lang="ru-RU" sz="2800" dirty="0" smtClean="0"/>
              <a:t>»</a:t>
            </a:r>
            <a:r>
              <a:rPr lang="en-US" sz="2800" dirty="0" smtClean="0"/>
              <a:t> </a:t>
            </a:r>
            <a:r>
              <a:rPr lang="ru-RU" sz="2800" dirty="0" smtClean="0"/>
              <a:t>отсутствует</a:t>
            </a:r>
          </a:p>
          <a:p>
            <a:pPr marL="0" indent="0" algn="ctr">
              <a:buNone/>
            </a:pPr>
            <a:endParaRPr lang="ru-RU" sz="4800" dirty="0"/>
          </a:p>
          <a:p>
            <a:pPr marL="0" indent="0" algn="ctr">
              <a:buNone/>
            </a:pPr>
            <a:endParaRPr lang="ru-RU" sz="4800" dirty="0" smtClean="0"/>
          </a:p>
          <a:p>
            <a:pPr marL="0" indent="0" algn="ctr">
              <a:buNone/>
            </a:pPr>
            <a:endParaRPr lang="ru-RU" sz="36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1988840"/>
            <a:ext cx="3744416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Основа глагола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люс 6"/>
          <p:cNvSpPr/>
          <p:nvPr/>
        </p:nvSpPr>
        <p:spPr>
          <a:xfrm>
            <a:off x="3923928" y="2582906"/>
            <a:ext cx="792088" cy="68407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20361" y="1937853"/>
            <a:ext cx="4104456" cy="1895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Arial Black" panose="020B0A04020102020204" pitchFamily="34" charset="0"/>
              </a:rPr>
              <a:t>Факультативный суффикс - </a:t>
            </a: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</a:rPr>
              <a:t>е</a:t>
            </a:r>
            <a:endParaRPr lang="ru-RU" sz="5400" b="1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3131840" y="4365104"/>
            <a:ext cx="792088" cy="5587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3239852" y="5312090"/>
            <a:ext cx="82809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531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9512" y="692696"/>
            <a:ext cx="8686800" cy="5433467"/>
          </a:xfrm>
        </p:spPr>
        <p:txBody>
          <a:bodyPr/>
          <a:lstStyle/>
          <a:p>
            <a:pPr>
              <a:buFontTx/>
              <a:buChar char="-"/>
            </a:pPr>
            <a:r>
              <a:rPr lang="ru-RU" sz="4400" dirty="0" smtClean="0"/>
              <a:t>После основ на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–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en-US" sz="4400" dirty="0" smtClean="0"/>
              <a:t>,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</a:rPr>
              <a:t>-d</a:t>
            </a:r>
            <a:r>
              <a:rPr lang="en-US" sz="4400" dirty="0" smtClean="0"/>
              <a:t>,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</a:rPr>
              <a:t> -tm</a:t>
            </a:r>
            <a:r>
              <a:rPr lang="en-US" sz="4400" dirty="0" smtClean="0"/>
              <a:t>,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en-US" sz="4400" b="1" dirty="0" err="1" smtClean="0">
                <a:solidFill>
                  <a:schemeClr val="accent2">
                    <a:lumMod val="75000"/>
                  </a:schemeClr>
                </a:solidFill>
              </a:rPr>
              <a:t>ffn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</a:rPr>
              <a:t>, -</a:t>
            </a:r>
            <a:r>
              <a:rPr lang="en-US" sz="4400" b="1" dirty="0" err="1" smtClean="0">
                <a:solidFill>
                  <a:schemeClr val="accent2">
                    <a:lumMod val="75000"/>
                  </a:schemeClr>
                </a:solidFill>
              </a:rPr>
              <a:t>chn</a:t>
            </a:r>
            <a:r>
              <a:rPr lang="en-US" sz="4400" dirty="0" smtClean="0"/>
              <a:t>,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</a:rPr>
              <a:t>-el</a:t>
            </a:r>
            <a:r>
              <a:rPr lang="en-US" sz="4400" dirty="0" smtClean="0"/>
              <a:t>,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en-US" sz="4400" b="1" dirty="0" err="1" smtClean="0">
                <a:solidFill>
                  <a:schemeClr val="accent2">
                    <a:lumMod val="75000"/>
                  </a:schemeClr>
                </a:solidFill>
              </a:rPr>
              <a:t>ig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4000" dirty="0" smtClean="0"/>
              <a:t>суффикс –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</a:rPr>
              <a:t>е </a:t>
            </a:r>
            <a:r>
              <a:rPr lang="ru-RU" sz="4000" dirty="0" smtClean="0"/>
              <a:t>обязателен;</a:t>
            </a:r>
          </a:p>
          <a:p>
            <a:pPr marL="0" indent="0" algn="ctr">
              <a:buNone/>
            </a:pPr>
            <a:r>
              <a:rPr lang="en-US" sz="4400" dirty="0" smtClean="0"/>
              <a:t>Bad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</a:rPr>
              <a:t>e</a:t>
            </a:r>
            <a:r>
              <a:rPr lang="en-US" sz="4400" dirty="0" smtClean="0"/>
              <a:t>! </a:t>
            </a:r>
            <a:r>
              <a:rPr lang="ru-RU" sz="4400" dirty="0" smtClean="0"/>
              <a:t>– Купайся!</a:t>
            </a:r>
          </a:p>
          <a:p>
            <a:pPr>
              <a:buFontTx/>
              <a:buChar char="-"/>
            </a:pPr>
            <a:r>
              <a:rPr lang="ru-RU" sz="4400" dirty="0" smtClean="0"/>
              <a:t>Сильные глаголы с корневой гласной а, о,</a:t>
            </a:r>
            <a:r>
              <a:rPr lang="en-US" sz="4400" dirty="0" smtClean="0"/>
              <a:t> </a:t>
            </a:r>
            <a:r>
              <a:rPr lang="ru-RU" sz="4400" dirty="0" smtClean="0"/>
              <a:t>а</a:t>
            </a:r>
            <a:r>
              <a:rPr lang="en-US" sz="4400" dirty="0" smtClean="0"/>
              <a:t>u </a:t>
            </a:r>
            <a:r>
              <a:rPr lang="ru-RU" sz="4400" dirty="0" smtClean="0"/>
              <a:t>умлаут не получают;</a:t>
            </a:r>
            <a:endParaRPr lang="en-US" sz="4400" dirty="0" smtClean="0"/>
          </a:p>
          <a:p>
            <a:pPr marL="0" indent="0" algn="ctr">
              <a:buNone/>
            </a:pPr>
            <a:r>
              <a:rPr lang="en-US" sz="4400" dirty="0" err="1" smtClean="0"/>
              <a:t>L</a:t>
            </a:r>
            <a:r>
              <a:rPr lang="en-US" sz="4400" u="sng" dirty="0" err="1" smtClean="0"/>
              <a:t>au</a:t>
            </a:r>
            <a:r>
              <a:rPr lang="en-US" sz="4400" dirty="0" err="1" smtClean="0"/>
              <a:t>fen-L</a:t>
            </a:r>
            <a:r>
              <a:rPr lang="en-US" sz="4400" b="1" u="sng" dirty="0" err="1" smtClean="0"/>
              <a:t>au</a:t>
            </a:r>
            <a:r>
              <a:rPr lang="en-US" sz="4400" dirty="0" err="1" smtClean="0"/>
              <a:t>f</a:t>
            </a:r>
            <a:r>
              <a:rPr lang="en-US" sz="4400" dirty="0" smtClean="0"/>
              <a:t>(e)! – </a:t>
            </a:r>
            <a:r>
              <a:rPr lang="ru-RU" sz="4400" dirty="0" smtClean="0"/>
              <a:t>Беги!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16236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003300"/>
                </a:solidFill>
              </a:rPr>
              <a:t>- Корневая гласная –е- у сильных глаголов меняется на </a:t>
            </a:r>
            <a:r>
              <a:rPr lang="ru-RU" b="1" dirty="0" smtClean="0">
                <a:solidFill>
                  <a:srgbClr val="003300"/>
                </a:solidFill>
              </a:rPr>
              <a:t>–</a:t>
            </a:r>
            <a:r>
              <a:rPr lang="en-US" b="1" dirty="0" err="1" smtClean="0">
                <a:solidFill>
                  <a:srgbClr val="003300"/>
                </a:solidFill>
              </a:rPr>
              <a:t>i</a:t>
            </a:r>
            <a:r>
              <a:rPr lang="en-US" b="1" dirty="0" smtClean="0">
                <a:solidFill>
                  <a:srgbClr val="003300"/>
                </a:solidFill>
              </a:rPr>
              <a:t>/</a:t>
            </a:r>
            <a:r>
              <a:rPr lang="en-US" b="1" dirty="0" err="1" smtClean="0">
                <a:solidFill>
                  <a:srgbClr val="003300"/>
                </a:solidFill>
              </a:rPr>
              <a:t>ie</a:t>
            </a:r>
            <a:r>
              <a:rPr lang="en-US" b="1" dirty="0" smtClean="0">
                <a:solidFill>
                  <a:srgbClr val="003300"/>
                </a:solidFill>
              </a:rPr>
              <a:t>-</a:t>
            </a:r>
            <a:r>
              <a:rPr lang="en-US" dirty="0" smtClean="0">
                <a:solidFill>
                  <a:srgbClr val="003300"/>
                </a:solidFill>
              </a:rPr>
              <a:t>,</a:t>
            </a:r>
            <a:r>
              <a:rPr lang="ru-RU" dirty="0" smtClean="0">
                <a:solidFill>
                  <a:srgbClr val="003300"/>
                </a:solidFill>
              </a:rPr>
              <a:t> при этом суффикс </a:t>
            </a:r>
            <a:r>
              <a:rPr lang="ru-RU" b="1" dirty="0" smtClean="0">
                <a:solidFill>
                  <a:srgbClr val="003300"/>
                </a:solidFill>
              </a:rPr>
              <a:t>–е </a:t>
            </a:r>
            <a:r>
              <a:rPr lang="ru-RU" dirty="0" smtClean="0">
                <a:solidFill>
                  <a:srgbClr val="003300"/>
                </a:solidFill>
              </a:rPr>
              <a:t>не добавляется:</a:t>
            </a:r>
            <a:endParaRPr lang="ru-RU" dirty="0">
              <a:solidFill>
                <a:srgbClr val="00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16832"/>
            <a:ext cx="8229600" cy="5141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/>
              <a:t>-</a:t>
            </a:r>
            <a:r>
              <a:rPr lang="en-US" sz="5400" dirty="0" err="1" smtClean="0"/>
              <a:t>Spr</a:t>
            </a:r>
            <a:r>
              <a:rPr lang="en-US" sz="5400" u="sng" dirty="0" err="1" smtClean="0"/>
              <a:t>e</a:t>
            </a:r>
            <a:r>
              <a:rPr lang="en-US" sz="5400" dirty="0" err="1" smtClean="0"/>
              <a:t>chen</a:t>
            </a:r>
            <a:r>
              <a:rPr lang="en-US" sz="5400" dirty="0" smtClean="0"/>
              <a:t>- </a:t>
            </a:r>
            <a:r>
              <a:rPr lang="en-US" sz="5400" dirty="0" err="1" smtClean="0"/>
              <a:t>Spr</a:t>
            </a:r>
            <a:r>
              <a:rPr lang="en-US" sz="5400" b="1" u="sng" dirty="0" err="1" smtClean="0">
                <a:solidFill>
                  <a:srgbClr val="FF0000"/>
                </a:solidFill>
              </a:rPr>
              <a:t>i</a:t>
            </a:r>
            <a:r>
              <a:rPr lang="en-US" sz="5400" dirty="0" err="1" smtClean="0"/>
              <a:t>cht</a:t>
            </a:r>
            <a:r>
              <a:rPr lang="en-US" sz="5400" dirty="0" smtClean="0"/>
              <a:t>!- </a:t>
            </a:r>
            <a:r>
              <a:rPr lang="ru-RU" sz="5400" dirty="0" smtClean="0"/>
              <a:t>Говори!</a:t>
            </a:r>
          </a:p>
          <a:p>
            <a:pPr marL="0" indent="0" algn="ctr">
              <a:buNone/>
            </a:pPr>
            <a:r>
              <a:rPr lang="ru-RU" sz="5400" dirty="0" smtClean="0"/>
              <a:t>-</a:t>
            </a:r>
            <a:r>
              <a:rPr lang="en-US" sz="5400" dirty="0" err="1" smtClean="0"/>
              <a:t>L</a:t>
            </a:r>
            <a:r>
              <a:rPr lang="en-US" sz="5400" u="sng" dirty="0" err="1" smtClean="0"/>
              <a:t>e</a:t>
            </a:r>
            <a:r>
              <a:rPr lang="en-US" sz="5400" dirty="0" err="1" smtClean="0"/>
              <a:t>sen</a:t>
            </a:r>
            <a:r>
              <a:rPr lang="en-US" sz="5400" dirty="0" smtClean="0"/>
              <a:t> – L</a:t>
            </a:r>
            <a:r>
              <a:rPr lang="en-US" sz="5400" b="1" u="sng" dirty="0" smtClean="0">
                <a:solidFill>
                  <a:srgbClr val="FF0000"/>
                </a:solidFill>
              </a:rPr>
              <a:t>ie</a:t>
            </a:r>
            <a:r>
              <a:rPr lang="en-US" sz="5400" dirty="0" smtClean="0"/>
              <a:t>s! –</a:t>
            </a:r>
            <a:r>
              <a:rPr lang="ru-RU" sz="5400" dirty="0" smtClean="0"/>
              <a:t>Читай!</a:t>
            </a:r>
          </a:p>
          <a:p>
            <a:pPr marL="0" indent="0" algn="ctr">
              <a:buNone/>
            </a:pPr>
            <a:r>
              <a:rPr lang="ru-RU" sz="5400" dirty="0" smtClean="0"/>
              <a:t>-</a:t>
            </a:r>
            <a:r>
              <a:rPr lang="en-US" sz="5400" dirty="0" err="1" smtClean="0"/>
              <a:t>N</a:t>
            </a:r>
            <a:r>
              <a:rPr lang="en-US" sz="5400" u="sng" dirty="0" err="1" smtClean="0"/>
              <a:t>eh</a:t>
            </a:r>
            <a:r>
              <a:rPr lang="en-US" sz="5400" dirty="0" err="1" smtClean="0"/>
              <a:t>men</a:t>
            </a:r>
            <a:r>
              <a:rPr lang="en-US" sz="5400" dirty="0" smtClean="0"/>
              <a:t>- </a:t>
            </a:r>
            <a:r>
              <a:rPr lang="en-US" sz="5400" dirty="0" err="1" smtClean="0"/>
              <a:t>N</a:t>
            </a:r>
            <a:r>
              <a:rPr lang="en-US" sz="5400" b="1" u="sng" dirty="0" err="1" smtClean="0">
                <a:solidFill>
                  <a:srgbClr val="FF0000"/>
                </a:solidFill>
              </a:rPr>
              <a:t>i</a:t>
            </a:r>
            <a:r>
              <a:rPr lang="en-US" sz="5400" dirty="0" err="1" smtClean="0"/>
              <a:t>mm</a:t>
            </a:r>
            <a:r>
              <a:rPr lang="en-US" sz="5400" dirty="0" smtClean="0"/>
              <a:t>!-</a:t>
            </a:r>
            <a:r>
              <a:rPr lang="ru-RU" sz="5400" dirty="0" smtClean="0"/>
              <a:t>Бери!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xmlns="" val="168723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3300"/>
                </a:solidFill>
              </a:rPr>
              <a:t>2. </a:t>
            </a:r>
            <a:r>
              <a:rPr lang="ru-RU" b="1" dirty="0" smtClean="0">
                <a:solidFill>
                  <a:srgbClr val="003300"/>
                </a:solidFill>
              </a:rPr>
              <a:t>2-е лицо множественное число «</a:t>
            </a:r>
            <a:r>
              <a:rPr lang="en-US" b="1" dirty="0" err="1" smtClean="0">
                <a:solidFill>
                  <a:srgbClr val="003300"/>
                </a:solidFill>
              </a:rPr>
              <a:t>Ihr</a:t>
            </a:r>
            <a:r>
              <a:rPr lang="ru-RU" b="1" dirty="0" smtClean="0">
                <a:solidFill>
                  <a:srgbClr val="003300"/>
                </a:solidFill>
              </a:rPr>
              <a:t>»</a:t>
            </a:r>
            <a:endParaRPr lang="ru-RU" b="1" dirty="0">
              <a:solidFill>
                <a:srgbClr val="00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Личное местоимение опускается:</a:t>
            </a:r>
            <a:endParaRPr lang="en-US" dirty="0" smtClean="0"/>
          </a:p>
          <a:p>
            <a:pPr marL="0" indent="0" algn="ctr">
              <a:buNone/>
            </a:pPr>
            <a:r>
              <a:rPr lang="ru-RU" sz="4800" dirty="0" smtClean="0"/>
              <a:t>    </a:t>
            </a:r>
            <a:r>
              <a:rPr lang="en-US" sz="4800" dirty="0" err="1" smtClean="0"/>
              <a:t>Lern</a:t>
            </a:r>
            <a:r>
              <a:rPr lang="en-US" sz="4800" b="1" u="sng" dirty="0" err="1" smtClean="0"/>
              <a:t>t</a:t>
            </a:r>
            <a:r>
              <a:rPr lang="ru-RU" sz="4800" dirty="0" smtClean="0"/>
              <a:t>! - Учитесь!</a:t>
            </a:r>
          </a:p>
          <a:p>
            <a:pPr marL="0" indent="0" algn="ctr">
              <a:buNone/>
            </a:pPr>
            <a:r>
              <a:rPr lang="en-US" sz="4800" dirty="0" err="1" smtClean="0"/>
              <a:t>Komm</a:t>
            </a:r>
            <a:r>
              <a:rPr lang="en-US" sz="4800" b="1" u="sng" dirty="0" err="1" smtClean="0"/>
              <a:t>t</a:t>
            </a:r>
            <a:r>
              <a:rPr lang="en-US" sz="4800" dirty="0" smtClean="0"/>
              <a:t>!</a:t>
            </a:r>
            <a:r>
              <a:rPr lang="ru-RU" sz="4800" dirty="0" smtClean="0"/>
              <a:t> - Приходите!</a:t>
            </a:r>
            <a:endParaRPr lang="en-US" sz="4800" dirty="0" smtClean="0"/>
          </a:p>
          <a:p>
            <a:pPr marL="0" indent="0" algn="ctr">
              <a:buNone/>
            </a:pPr>
            <a:r>
              <a:rPr lang="en-US" sz="4800" dirty="0" err="1" smtClean="0"/>
              <a:t>Geb</a:t>
            </a:r>
            <a:r>
              <a:rPr lang="en-US" sz="4800" b="1" u="sng" dirty="0" err="1" smtClean="0"/>
              <a:t>t</a:t>
            </a:r>
            <a:r>
              <a:rPr lang="en-US" sz="4800" dirty="0" smtClean="0"/>
              <a:t>! –</a:t>
            </a:r>
            <a:r>
              <a:rPr lang="ru-RU" sz="4800" dirty="0" smtClean="0"/>
              <a:t> Дайте!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26599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sz="6000" b="1" dirty="0" smtClean="0">
                <a:solidFill>
                  <a:srgbClr val="003300"/>
                </a:solidFill>
              </a:rPr>
              <a:t>3.</a:t>
            </a:r>
            <a:r>
              <a:rPr lang="ru-RU" dirty="0" smtClean="0">
                <a:solidFill>
                  <a:srgbClr val="003300"/>
                </a:solidFill>
              </a:rPr>
              <a:t>Форма вежливого обращения:</a:t>
            </a:r>
            <a:endParaRPr lang="ru-RU" dirty="0">
              <a:solidFill>
                <a:srgbClr val="00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472608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!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Личное местоимение ставится после глагола:</a:t>
            </a:r>
            <a:endParaRPr lang="en-US" dirty="0" smtClean="0"/>
          </a:p>
          <a:p>
            <a:pPr algn="ctr"/>
            <a:r>
              <a:rPr lang="en-US" sz="4800" dirty="0" err="1" smtClean="0"/>
              <a:t>Antworten</a:t>
            </a:r>
            <a:r>
              <a:rPr lang="en-US" sz="4800" dirty="0" smtClean="0"/>
              <a:t> </a:t>
            </a:r>
            <a:r>
              <a:rPr lang="en-US" sz="4800" dirty="0" err="1" smtClean="0"/>
              <a:t>Sie</a:t>
            </a:r>
            <a:r>
              <a:rPr lang="en-US" sz="4800" dirty="0"/>
              <a:t> </a:t>
            </a:r>
            <a:r>
              <a:rPr lang="en-US" sz="4800" dirty="0" err="1" smtClean="0"/>
              <a:t>bitte</a:t>
            </a:r>
            <a:r>
              <a:rPr lang="en-US" sz="4800" dirty="0" smtClean="0"/>
              <a:t>! –</a:t>
            </a:r>
            <a:endParaRPr lang="ru-RU" sz="4800" dirty="0" smtClean="0"/>
          </a:p>
          <a:p>
            <a:pPr marL="0" indent="0" algn="ctr">
              <a:buNone/>
            </a:pPr>
            <a:r>
              <a:rPr lang="ru-RU" sz="4800" dirty="0" smtClean="0"/>
              <a:t>Ответьте пожалуйста!</a:t>
            </a:r>
          </a:p>
          <a:p>
            <a:pPr algn="ctr"/>
            <a:r>
              <a:rPr lang="en-US" sz="4800" dirty="0" err="1" smtClean="0"/>
              <a:t>Sprechen</a:t>
            </a:r>
            <a:r>
              <a:rPr lang="en-US" sz="4800" dirty="0" smtClean="0"/>
              <a:t> </a:t>
            </a:r>
            <a:r>
              <a:rPr lang="en-US" sz="4800" dirty="0" err="1" smtClean="0"/>
              <a:t>Sie</a:t>
            </a:r>
            <a:r>
              <a:rPr lang="en-US" sz="4800" dirty="0" smtClean="0"/>
              <a:t> </a:t>
            </a:r>
            <a:r>
              <a:rPr lang="en-US" sz="4800" dirty="0" err="1" smtClean="0"/>
              <a:t>langsam</a:t>
            </a:r>
            <a:r>
              <a:rPr lang="en-US" sz="4800" dirty="0" smtClean="0"/>
              <a:t>! – </a:t>
            </a:r>
            <a:r>
              <a:rPr lang="ru-RU" sz="4800" dirty="0" smtClean="0"/>
              <a:t>Говорите медленно!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173622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3300"/>
                </a:solidFill>
              </a:rPr>
              <a:t>4. </a:t>
            </a:r>
            <a:r>
              <a:rPr lang="ru-RU" dirty="0" smtClean="0">
                <a:solidFill>
                  <a:srgbClr val="003300"/>
                </a:solidFill>
              </a:rPr>
              <a:t>1-е лицо </a:t>
            </a:r>
            <a:r>
              <a:rPr lang="ru-RU" dirty="0" err="1" smtClean="0">
                <a:solidFill>
                  <a:srgbClr val="003300"/>
                </a:solidFill>
              </a:rPr>
              <a:t>мн.ч</a:t>
            </a:r>
            <a:r>
              <a:rPr lang="ru-RU" dirty="0" smtClean="0">
                <a:solidFill>
                  <a:srgbClr val="003300"/>
                </a:solidFill>
              </a:rPr>
              <a:t>. (призыв к совместному действию)</a:t>
            </a:r>
            <a:endParaRPr lang="ru-RU" dirty="0">
              <a:solidFill>
                <a:srgbClr val="00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4800" b="1" dirty="0">
                <a:solidFill>
                  <a:srgbClr val="FF0000"/>
                </a:solidFill>
              </a:rPr>
              <a:t>! </a:t>
            </a:r>
            <a:r>
              <a:rPr lang="ru-RU" sz="2800" dirty="0"/>
              <a:t>Личное местоимение ставится после глагола</a:t>
            </a:r>
            <a:r>
              <a:rPr lang="ru-RU" sz="2800" dirty="0" smtClean="0"/>
              <a:t>:</a:t>
            </a:r>
          </a:p>
          <a:p>
            <a:pPr algn="ctr"/>
            <a:r>
              <a:rPr lang="en-US" sz="5400" dirty="0" err="1" smtClean="0"/>
              <a:t>Fahren</a:t>
            </a:r>
            <a:r>
              <a:rPr lang="en-US" sz="5400" dirty="0" smtClean="0"/>
              <a:t> </a:t>
            </a:r>
            <a:r>
              <a:rPr lang="en-US" sz="5400" dirty="0" err="1" smtClean="0"/>
              <a:t>wir</a:t>
            </a:r>
            <a:r>
              <a:rPr lang="en-US" sz="5400" dirty="0" smtClean="0"/>
              <a:t>! – </a:t>
            </a:r>
            <a:r>
              <a:rPr lang="ru-RU" sz="5400" dirty="0" smtClean="0"/>
              <a:t>Поехали!</a:t>
            </a:r>
          </a:p>
          <a:p>
            <a:pPr algn="ctr"/>
            <a:r>
              <a:rPr lang="en-US" sz="5400" dirty="0" err="1" smtClean="0"/>
              <a:t>Gehen</a:t>
            </a:r>
            <a:r>
              <a:rPr lang="en-US" sz="5400" dirty="0" smtClean="0"/>
              <a:t> </a:t>
            </a:r>
            <a:r>
              <a:rPr lang="en-US" sz="5400" dirty="0" err="1" smtClean="0"/>
              <a:t>wir</a:t>
            </a:r>
            <a:r>
              <a:rPr lang="en-US" sz="5400" dirty="0" smtClean="0"/>
              <a:t>! </a:t>
            </a:r>
            <a:r>
              <a:rPr lang="ru-RU" sz="5400" dirty="0" smtClean="0"/>
              <a:t>- Пойдемте!</a:t>
            </a:r>
          </a:p>
          <a:p>
            <a:pPr algn="ctr"/>
            <a:endParaRPr lang="ru-RU" sz="2800" dirty="0" smtClean="0"/>
          </a:p>
          <a:p>
            <a:pPr algn="ctr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51925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368152"/>
          </a:xfrm>
        </p:spPr>
        <p:txBody>
          <a:bodyPr>
            <a:normAutofit fontScale="90000"/>
          </a:bodyPr>
          <a:lstStyle/>
          <a:p>
            <a:r>
              <a:rPr lang="ru-RU" sz="6700" b="1" dirty="0" smtClean="0">
                <a:solidFill>
                  <a:srgbClr val="FF0000"/>
                </a:solidFill>
              </a:rPr>
              <a:t>!</a:t>
            </a:r>
            <a:r>
              <a:rPr lang="ru-RU" dirty="0" smtClean="0"/>
              <a:t>В императиве отделяемая приставка ставится в конец предложения.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err="1" smtClean="0"/>
              <a:t>Steht</a:t>
            </a:r>
            <a:r>
              <a:rPr lang="en-US" sz="4800" dirty="0" smtClean="0"/>
              <a:t> </a:t>
            </a:r>
            <a:r>
              <a:rPr lang="en-US" sz="4800" dirty="0" smtClean="0">
                <a:solidFill>
                  <a:srgbClr val="FF0000"/>
                </a:solidFill>
              </a:rPr>
              <a:t>auf</a:t>
            </a:r>
            <a:r>
              <a:rPr lang="en-US" sz="4800" dirty="0" smtClean="0"/>
              <a:t>! – </a:t>
            </a:r>
            <a:r>
              <a:rPr lang="ru-RU" sz="4800" dirty="0" smtClean="0"/>
              <a:t>Встань!</a:t>
            </a:r>
          </a:p>
          <a:p>
            <a:pPr algn="ctr"/>
            <a:r>
              <a:rPr lang="de-DE" sz="4800" dirty="0" smtClean="0"/>
              <a:t>Hören wir </a:t>
            </a:r>
            <a:r>
              <a:rPr lang="de-DE" sz="4800" dirty="0" smtClean="0">
                <a:solidFill>
                  <a:srgbClr val="FF0000"/>
                </a:solidFill>
              </a:rPr>
              <a:t>zu</a:t>
            </a:r>
            <a:r>
              <a:rPr lang="de-DE" sz="4800" dirty="0" smtClean="0"/>
              <a:t> !</a:t>
            </a:r>
            <a:r>
              <a:rPr lang="ru-RU" sz="4800" dirty="0" smtClean="0"/>
              <a:t> – Давайте послушаем!</a:t>
            </a:r>
          </a:p>
          <a:p>
            <a:pPr algn="ctr"/>
            <a:r>
              <a:rPr lang="de-DE" sz="4800" dirty="0" smtClean="0"/>
              <a:t>Rufen Sie mich </a:t>
            </a:r>
            <a:r>
              <a:rPr lang="de-DE" sz="4800" dirty="0" smtClean="0">
                <a:solidFill>
                  <a:srgbClr val="FF0000"/>
                </a:solidFill>
              </a:rPr>
              <a:t>an</a:t>
            </a:r>
            <a:r>
              <a:rPr lang="de-DE" sz="4800" dirty="0" smtClean="0"/>
              <a:t>! </a:t>
            </a:r>
            <a:r>
              <a:rPr lang="ru-RU" sz="4800" dirty="0" smtClean="0"/>
              <a:t>- Позвоните мне 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1870661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Формы императива глаголов </a:t>
            </a:r>
            <a:r>
              <a:rPr lang="en-US" dirty="0" err="1" smtClean="0">
                <a:solidFill>
                  <a:srgbClr val="FF0000"/>
                </a:solidFill>
              </a:rPr>
              <a:t>sein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werden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haben</a:t>
            </a:r>
            <a:r>
              <a:rPr lang="ru-RU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50691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 err="1" smtClean="0"/>
              <a:t>Sei</a:t>
            </a:r>
            <a:r>
              <a:rPr lang="en-US" sz="3600" dirty="0" smtClean="0"/>
              <a:t> so </a:t>
            </a:r>
            <a:r>
              <a:rPr lang="en-US" sz="3600" dirty="0" err="1" smtClean="0"/>
              <a:t>nett</a:t>
            </a:r>
            <a:r>
              <a:rPr lang="en-US" sz="3600" dirty="0" smtClean="0"/>
              <a:t>! – </a:t>
            </a:r>
            <a:r>
              <a:rPr lang="ru-RU" sz="3600" dirty="0" smtClean="0"/>
              <a:t>Будь так добр!</a:t>
            </a:r>
          </a:p>
          <a:p>
            <a:pPr marL="0" indent="0">
              <a:buNone/>
            </a:pPr>
            <a:r>
              <a:rPr lang="en-US" sz="3600" dirty="0" err="1" smtClean="0"/>
              <a:t>Werde</a:t>
            </a:r>
            <a:r>
              <a:rPr lang="en-US" sz="3600" dirty="0" smtClean="0"/>
              <a:t> </a:t>
            </a:r>
            <a:r>
              <a:rPr lang="en-US" sz="3600" dirty="0" err="1" smtClean="0"/>
              <a:t>nur</a:t>
            </a:r>
            <a:r>
              <a:rPr lang="en-US" sz="3600" dirty="0" smtClean="0"/>
              <a:t> </a:t>
            </a:r>
            <a:r>
              <a:rPr lang="en-US" sz="3600" dirty="0" err="1" smtClean="0"/>
              <a:t>nicht</a:t>
            </a:r>
            <a:r>
              <a:rPr lang="en-US" sz="3600" dirty="0" smtClean="0"/>
              <a:t> b</a:t>
            </a:r>
            <a:r>
              <a:rPr lang="de-DE" sz="3600" dirty="0" smtClean="0"/>
              <a:t>öse!</a:t>
            </a:r>
            <a:r>
              <a:rPr lang="ru-RU" sz="3600" dirty="0" smtClean="0"/>
              <a:t> – Не будь таким злым!</a:t>
            </a:r>
            <a:endParaRPr lang="en-US" sz="3600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61347883"/>
              </p:ext>
            </p:extLst>
          </p:nvPr>
        </p:nvGraphicFramePr>
        <p:xfrm>
          <a:off x="611560" y="1628800"/>
          <a:ext cx="7920882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3"/>
                <a:gridCol w="2952328"/>
                <a:gridCol w="2520281"/>
              </a:tblGrid>
              <a:tr h="2808312">
                <a:tc>
                  <a:txBody>
                    <a:bodyPr/>
                    <a:lstStyle/>
                    <a:p>
                      <a:pPr algn="l"/>
                      <a:r>
                        <a:rPr lang="en-US" sz="4000" dirty="0" err="1" smtClean="0"/>
                        <a:t>Sei</a:t>
                      </a:r>
                      <a:r>
                        <a:rPr lang="en-US" sz="4000" dirty="0" smtClean="0"/>
                        <a:t>!</a:t>
                      </a:r>
                    </a:p>
                    <a:p>
                      <a:pPr algn="l"/>
                      <a:r>
                        <a:rPr lang="en-US" sz="4000" dirty="0" err="1" smtClean="0"/>
                        <a:t>Seid</a:t>
                      </a:r>
                      <a:r>
                        <a:rPr lang="en-US" sz="4000" dirty="0" smtClean="0"/>
                        <a:t>!</a:t>
                      </a:r>
                    </a:p>
                    <a:p>
                      <a:pPr algn="l"/>
                      <a:r>
                        <a:rPr lang="en-US" sz="4000" dirty="0" err="1" smtClean="0"/>
                        <a:t>Seien</a:t>
                      </a:r>
                      <a:r>
                        <a:rPr lang="en-US" sz="4000" dirty="0" smtClean="0"/>
                        <a:t> </a:t>
                      </a:r>
                      <a:r>
                        <a:rPr lang="en-US" sz="4000" dirty="0" err="1" smtClean="0"/>
                        <a:t>Sie</a:t>
                      </a:r>
                      <a:r>
                        <a:rPr lang="en-US" sz="4000" dirty="0" smtClean="0"/>
                        <a:t>!</a:t>
                      </a:r>
                    </a:p>
                    <a:p>
                      <a:pPr algn="l"/>
                      <a:r>
                        <a:rPr lang="en-US" sz="4000" dirty="0" err="1" smtClean="0"/>
                        <a:t>Seien</a:t>
                      </a:r>
                      <a:r>
                        <a:rPr lang="en-US" sz="4000" dirty="0" smtClean="0"/>
                        <a:t> </a:t>
                      </a:r>
                      <a:r>
                        <a:rPr lang="en-US" sz="4000" dirty="0" err="1" smtClean="0"/>
                        <a:t>wir</a:t>
                      </a:r>
                      <a:r>
                        <a:rPr lang="en-US" sz="4000" dirty="0" smtClean="0"/>
                        <a:t>!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/>
                        <a:t>Werde</a:t>
                      </a:r>
                      <a:r>
                        <a:rPr lang="en-US" sz="4000" dirty="0" smtClean="0"/>
                        <a:t>!</a:t>
                      </a:r>
                    </a:p>
                    <a:p>
                      <a:r>
                        <a:rPr lang="en-US" sz="4000" dirty="0" err="1" smtClean="0"/>
                        <a:t>Werdet</a:t>
                      </a:r>
                      <a:r>
                        <a:rPr lang="en-US" sz="4000" dirty="0" smtClean="0"/>
                        <a:t>!</a:t>
                      </a:r>
                    </a:p>
                    <a:p>
                      <a:r>
                        <a:rPr lang="en-US" sz="4000" dirty="0" err="1" smtClean="0"/>
                        <a:t>Werden</a:t>
                      </a:r>
                      <a:r>
                        <a:rPr lang="en-US" sz="4000" dirty="0" smtClean="0"/>
                        <a:t> </a:t>
                      </a:r>
                      <a:r>
                        <a:rPr lang="en-US" sz="4000" dirty="0" err="1" smtClean="0"/>
                        <a:t>Sie</a:t>
                      </a:r>
                      <a:r>
                        <a:rPr lang="en-US" sz="4000" dirty="0" smtClean="0"/>
                        <a:t> !</a:t>
                      </a:r>
                    </a:p>
                    <a:p>
                      <a:r>
                        <a:rPr lang="en-US" sz="4000" dirty="0" err="1" smtClean="0"/>
                        <a:t>Werden</a:t>
                      </a:r>
                      <a:r>
                        <a:rPr lang="en-US" sz="4000" dirty="0" smtClean="0"/>
                        <a:t> </a:t>
                      </a:r>
                      <a:r>
                        <a:rPr lang="en-US" sz="4000" dirty="0" err="1" smtClean="0"/>
                        <a:t>wir</a:t>
                      </a:r>
                      <a:r>
                        <a:rPr lang="en-US" sz="4000" dirty="0" smtClean="0"/>
                        <a:t>!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/>
                        <a:t>Habe</a:t>
                      </a:r>
                      <a:r>
                        <a:rPr lang="en-US" sz="4000" dirty="0" smtClean="0"/>
                        <a:t>!</a:t>
                      </a:r>
                    </a:p>
                    <a:p>
                      <a:r>
                        <a:rPr lang="en-US" sz="4000" dirty="0" err="1" smtClean="0"/>
                        <a:t>Habt</a:t>
                      </a:r>
                      <a:r>
                        <a:rPr lang="en-US" sz="4000" dirty="0" smtClean="0"/>
                        <a:t>!</a:t>
                      </a:r>
                    </a:p>
                    <a:p>
                      <a:r>
                        <a:rPr lang="en-US" sz="4000" dirty="0" err="1" smtClean="0"/>
                        <a:t>Haben</a:t>
                      </a:r>
                      <a:r>
                        <a:rPr lang="en-US" sz="4000" baseline="0" dirty="0" smtClean="0"/>
                        <a:t> </a:t>
                      </a:r>
                      <a:r>
                        <a:rPr lang="en-US" sz="4000" baseline="0" dirty="0" err="1" smtClean="0"/>
                        <a:t>Sie</a:t>
                      </a:r>
                      <a:r>
                        <a:rPr lang="en-US" sz="4000" baseline="0" dirty="0" smtClean="0"/>
                        <a:t>!</a:t>
                      </a:r>
                    </a:p>
                    <a:p>
                      <a:r>
                        <a:rPr lang="en-US" sz="4000" baseline="0" dirty="0" err="1" smtClean="0"/>
                        <a:t>Haben</a:t>
                      </a:r>
                      <a:r>
                        <a:rPr lang="en-US" sz="4000" baseline="0" dirty="0" smtClean="0"/>
                        <a:t> </a:t>
                      </a:r>
                      <a:endParaRPr lang="en-US" sz="4000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61821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282154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003300"/>
                </a:solidFill>
              </a:rPr>
              <a:t>Потренируемся!</a:t>
            </a:r>
            <a:endParaRPr lang="ru-RU" sz="4800" dirty="0">
              <a:solidFill>
                <a:srgbClr val="0033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5141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Переведите предложения на русский язык:</a:t>
            </a:r>
            <a:endParaRPr lang="en-US" dirty="0" smtClean="0"/>
          </a:p>
          <a:p>
            <a:pPr algn="ctr">
              <a:buFontTx/>
              <a:buChar char="-"/>
            </a:pPr>
            <a:r>
              <a:rPr lang="de-DE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Übersetzen Sie den Text!</a:t>
            </a:r>
          </a:p>
          <a:p>
            <a:pPr algn="ctr">
              <a:buFontTx/>
              <a:buChar char="-"/>
            </a:pPr>
            <a:r>
              <a:rPr lang="de-DE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Nehmt eure Bücher!</a:t>
            </a:r>
          </a:p>
          <a:p>
            <a:pPr algn="ctr">
              <a:buFontTx/>
              <a:buChar char="-"/>
            </a:pPr>
            <a:r>
              <a:rPr lang="de-DE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Sei aufmerksam!</a:t>
            </a:r>
          </a:p>
          <a:p>
            <a:pPr algn="ctr">
              <a:buFontTx/>
              <a:buChar char="-"/>
            </a:pPr>
            <a:r>
              <a:rPr lang="de-DE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Nimm dein Buch!</a:t>
            </a:r>
          </a:p>
          <a:p>
            <a:pPr algn="ctr">
              <a:buFontTx/>
              <a:buChar char="-"/>
            </a:pPr>
            <a:r>
              <a:rPr lang="de-DE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Lernen wir die </a:t>
            </a:r>
            <a:r>
              <a:rPr lang="de-DE" sz="48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DE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egel!</a:t>
            </a:r>
            <a:endParaRPr lang="en-US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11632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6600"/>
                </a:solidFill>
              </a:rPr>
              <a:t>Переведите на немецкий язык:</a:t>
            </a:r>
            <a:endParaRPr lang="ru-RU" b="1" dirty="0">
              <a:solidFill>
                <a:srgbClr val="0066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/>
          <a:lstStyle/>
          <a:p>
            <a:pPr algn="ctr"/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1. Помоги ребёнку!</a:t>
            </a:r>
          </a:p>
          <a:p>
            <a:pPr algn="ctr"/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2. Отвечай учителю!</a:t>
            </a:r>
          </a:p>
          <a:p>
            <a:pPr algn="ctr"/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3. Сиди здесь !</a:t>
            </a:r>
          </a:p>
          <a:p>
            <a:pPr algn="ctr"/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4.Иди туда!</a:t>
            </a:r>
          </a:p>
          <a:p>
            <a:pPr algn="ctr"/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5.Будьте (</a:t>
            </a:r>
            <a:r>
              <a:rPr lang="ru-RU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вежл.форма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) добры!</a:t>
            </a:r>
          </a:p>
          <a:p>
            <a:pPr algn="ctr"/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6.Возьмите свои книги!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82798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20688"/>
            <a:ext cx="8856984" cy="60486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 smtClean="0"/>
              <a:t>1</a:t>
            </a:r>
            <a:r>
              <a:rPr lang="ru-RU" sz="5400" dirty="0" smtClean="0"/>
              <a:t>. </a:t>
            </a:r>
            <a:r>
              <a:rPr lang="de-DE" sz="5400" dirty="0" smtClean="0"/>
              <a:t>Hilf dem Kind!</a:t>
            </a:r>
            <a:endParaRPr lang="ru-RU" sz="5400" dirty="0" smtClean="0"/>
          </a:p>
          <a:p>
            <a:pPr marL="0" indent="0" algn="ctr">
              <a:buNone/>
            </a:pPr>
            <a:r>
              <a:rPr lang="ru-RU" sz="5400" dirty="0" smtClean="0"/>
              <a:t>2.</a:t>
            </a:r>
            <a:r>
              <a:rPr lang="de-DE" sz="5400" dirty="0" smtClean="0"/>
              <a:t>Antworte dem Lehrer!</a:t>
            </a:r>
            <a:endParaRPr lang="ru-RU" sz="5400" dirty="0" smtClean="0"/>
          </a:p>
          <a:p>
            <a:pPr marL="0" indent="0" algn="ctr">
              <a:buNone/>
            </a:pPr>
            <a:r>
              <a:rPr lang="ru-RU" sz="5400" dirty="0" smtClean="0"/>
              <a:t>3.</a:t>
            </a:r>
            <a:r>
              <a:rPr lang="de-DE" sz="5400" dirty="0" smtClean="0"/>
              <a:t>Sitz hier!</a:t>
            </a:r>
            <a:endParaRPr lang="ru-RU" sz="5400" dirty="0" smtClean="0"/>
          </a:p>
          <a:p>
            <a:pPr marL="0" indent="0" algn="ctr">
              <a:buNone/>
            </a:pPr>
            <a:r>
              <a:rPr lang="ru-RU" sz="5400" dirty="0" smtClean="0"/>
              <a:t>4.</a:t>
            </a:r>
            <a:r>
              <a:rPr lang="de-DE" sz="5400" dirty="0" smtClean="0"/>
              <a:t> Geh dorthin!</a:t>
            </a:r>
            <a:endParaRPr lang="ru-RU" sz="5400" dirty="0" smtClean="0"/>
          </a:p>
          <a:p>
            <a:pPr marL="0" indent="0" algn="ctr">
              <a:buNone/>
            </a:pPr>
            <a:r>
              <a:rPr lang="ru-RU" sz="5400" dirty="0" smtClean="0"/>
              <a:t>5</a:t>
            </a:r>
            <a:r>
              <a:rPr lang="ru-RU" sz="5400" dirty="0" smtClean="0"/>
              <a:t>.</a:t>
            </a:r>
            <a:r>
              <a:rPr lang="de-DE" sz="5400" dirty="0" smtClean="0"/>
              <a:t> Seien Sie gut!</a:t>
            </a:r>
            <a:endParaRPr lang="ru-RU" sz="5400" dirty="0" smtClean="0"/>
          </a:p>
          <a:p>
            <a:pPr marL="0" indent="0" algn="ctr">
              <a:buNone/>
            </a:pPr>
            <a:r>
              <a:rPr lang="ru-RU" sz="5400" dirty="0" smtClean="0"/>
              <a:t>6.</a:t>
            </a:r>
            <a:r>
              <a:rPr lang="de-DE" sz="5400" dirty="0" smtClean="0"/>
              <a:t> Nehmt eure Bücher!</a:t>
            </a:r>
            <a:endParaRPr lang="ru-RU" sz="5400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49654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BIS BALD!</a:t>
            </a:r>
            <a:endParaRPr lang="ru-RU" dirty="0"/>
          </a:p>
        </p:txBody>
      </p:sp>
      <p:pic>
        <p:nvPicPr>
          <p:cNvPr id="7" name="Содержимое 6" descr="(47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0390" y="1412776"/>
            <a:ext cx="6603977" cy="4713387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679</TotalTime>
  <Words>418</Words>
  <Application>Microsoft Office PowerPoint</Application>
  <PresentationFormat>Экран (4:3)</PresentationFormat>
  <Paragraphs>82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Повелительное наклонение  IMPERATIV</vt:lpstr>
      <vt:lpstr>Слайд 2</vt:lpstr>
      <vt:lpstr>Слайд 3</vt:lpstr>
      <vt:lpstr>Слайд 4</vt:lpstr>
      <vt:lpstr>- Корневая гласная –е- у сильных глаголов меняется на –i/ie-, при этом суффикс –е не добавляется:</vt:lpstr>
      <vt:lpstr>2. 2-е лицо множественное число «Ihr»</vt:lpstr>
      <vt:lpstr>3.Форма вежливого обращения:</vt:lpstr>
      <vt:lpstr>4. 1-е лицо мн.ч. (призыв к совместному действию)</vt:lpstr>
      <vt:lpstr>!В императиве отделяемая приставка ставится в конец предложения.</vt:lpstr>
      <vt:lpstr>Формы императива глаголов sein, werden, haben:</vt:lpstr>
      <vt:lpstr>Потренируемся!</vt:lpstr>
      <vt:lpstr>Переведите на немецкий язык:</vt:lpstr>
      <vt:lpstr>Слайд 13</vt:lpstr>
      <vt:lpstr>BIS BALD!</vt:lpstr>
    </vt:vector>
  </TitlesOfParts>
  <Company>OEM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Повелительное наклонение  IMPERATIV</dc:title>
  <dc:creator>OEM</dc:creator>
  <cp:lastModifiedBy>Microsoft Office</cp:lastModifiedBy>
  <cp:revision>28</cp:revision>
  <dcterms:created xsi:type="dcterms:W3CDTF">2016-02-02T09:18:31Z</dcterms:created>
  <dcterms:modified xsi:type="dcterms:W3CDTF">2016-02-11T19:52:59Z</dcterms:modified>
</cp:coreProperties>
</file>