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80" r:id="rId2"/>
    <p:sldId id="256" r:id="rId3"/>
    <p:sldId id="257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8" r:id="rId16"/>
    <p:sldId id="277" r:id="rId17"/>
    <p:sldId id="273" r:id="rId18"/>
    <p:sldId id="272" r:id="rId19"/>
    <p:sldId id="274" r:id="rId20"/>
    <p:sldId id="275" r:id="rId21"/>
    <p:sldId id="281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4660"/>
  </p:normalViewPr>
  <p:slideViewPr>
    <p:cSldViewPr>
      <p:cViewPr>
        <p:scale>
          <a:sx n="70" d="100"/>
          <a:sy n="70" d="100"/>
        </p:scale>
        <p:origin x="-1170" y="-9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28B8AE-A067-4C80-AA5C-B18C5A4BC0CA}" type="datetimeFigureOut">
              <a:rPr lang="ru-RU" smtClean="0"/>
              <a:pPr/>
              <a:t>26.06.2019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9F954A-3685-401B-BEAC-4FDFD470DF5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19285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126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ndar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9pPr>
          </a:lstStyle>
          <a:p>
            <a:fld id="{2BCF1809-C905-4E16-9653-72EE4075E06D}" type="slidenum">
              <a:rPr lang="ru-RU" altLang="ru-RU">
                <a:latin typeface="Calibri" pitchFamily="34" charset="0"/>
              </a:rPr>
              <a:pPr/>
              <a:t>17</a:t>
            </a:fld>
            <a:endParaRPr lang="ru-RU" altLang="ru-RU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26.06.2019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26.06.2019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26.06.2019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26.06.2019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26.06.2019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26.06.2019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26.06.2019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26.06.2019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26.06.2019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26.06.2019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26.06.2019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26.06.2019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" Target="slide19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" Target="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Внутренняя политика Александра </a:t>
            </a:r>
            <a:r>
              <a:rPr lang="en-US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I </a:t>
            </a:r>
          </a:p>
          <a:p>
            <a:r>
              <a:rPr lang="ru-RU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в 1801 – 1812 гг.</a:t>
            </a:r>
            <a:endParaRPr lang="en-US" sz="44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r>
              <a:rPr lang="ru-RU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Реформы М. М. Сперанского.</a:t>
            </a:r>
            <a:endParaRPr lang="ru-RU" sz="4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2780928"/>
            <a:ext cx="7988424" cy="1470025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Внутренняя политика Александра </a:t>
            </a:r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I 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в 1801 – 1812 гг. Реформы М. М. Сперанского.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79712" y="4826148"/>
            <a:ext cx="7016824" cy="17526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64" y="4653136"/>
            <a:ext cx="1109116" cy="1109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09927"/>
            <a:ext cx="1868770" cy="24976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109927"/>
            <a:ext cx="1969493" cy="24680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09927"/>
            <a:ext cx="1894745" cy="24680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 descr="C:\Users\Регина\Downloads\content_2508820265_1_8_BzTNbuBm (1)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7041" y="97027"/>
            <a:ext cx="2046410" cy="24938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645051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План урока. 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514350" indent="-514350">
              <a:buAutoNum type="arabicPeriod"/>
            </a:pP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Император Александр </a:t>
            </a:r>
            <a:r>
              <a:rPr lang="en-US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I.</a:t>
            </a:r>
          </a:p>
          <a:p>
            <a:pPr marL="514350" indent="-514350">
              <a:buAutoNum type="arabicPeriod"/>
            </a:pP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«Негласный комитет».</a:t>
            </a:r>
          </a:p>
          <a:p>
            <a:pPr marL="514350" indent="-514350">
              <a:buAutoNum type="arabicPeriod"/>
            </a:pP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Начало преобразований.</a:t>
            </a:r>
          </a:p>
          <a:p>
            <a:pPr marL="514350" indent="-514350">
              <a:buAutoNum type="arabicPeriod"/>
            </a:pP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Реформы М. М. Сперанского.</a:t>
            </a:r>
            <a:endParaRPr lang="en-US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60060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792088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u="sng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Александр </a:t>
            </a:r>
            <a:r>
              <a:rPr lang="en-US" b="1" u="sng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</a:t>
            </a:r>
            <a:endParaRPr lang="ru-RU" b="1" u="sng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1560" y="1340768"/>
            <a:ext cx="3552880" cy="4525963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4648201" y="980728"/>
            <a:ext cx="4244280" cy="2736303"/>
          </a:xfr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 smtClean="0"/>
              <a:t>Годы жизни: </a:t>
            </a:r>
            <a:r>
              <a:rPr lang="ru-RU" dirty="0" smtClean="0"/>
              <a:t>1777 – 1825 гг. </a:t>
            </a:r>
          </a:p>
          <a:p>
            <a:pPr marL="0" indent="0">
              <a:buNone/>
            </a:pPr>
            <a:r>
              <a:rPr lang="ru-RU" b="1" i="1" dirty="0" smtClean="0"/>
              <a:t>Годы царствования: </a:t>
            </a:r>
            <a:r>
              <a:rPr lang="ru-RU" dirty="0" smtClean="0"/>
              <a:t>1801 – 1825 гг.</a:t>
            </a:r>
          </a:p>
          <a:p>
            <a:pPr marL="0" indent="0">
              <a:buNone/>
            </a:pPr>
            <a:r>
              <a:rPr lang="ru-RU" b="1" i="1" dirty="0" smtClean="0"/>
              <a:t>Родители:  </a:t>
            </a:r>
            <a:r>
              <a:rPr lang="ru-RU" dirty="0" smtClean="0"/>
              <a:t>Павел </a:t>
            </a:r>
            <a:r>
              <a:rPr lang="en-US" dirty="0" smtClean="0"/>
              <a:t>I – </a:t>
            </a:r>
            <a:r>
              <a:rPr lang="ru-RU" dirty="0" smtClean="0"/>
              <a:t>император России в 1796 -1801 гг. Мария Фёдоровна Романова. </a:t>
            </a:r>
          </a:p>
          <a:p>
            <a:pPr marL="0" indent="0">
              <a:buNone/>
            </a:pPr>
            <a:endParaRPr lang="ru-RU" dirty="0" smtClean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3590" y="3933056"/>
            <a:ext cx="1925348" cy="24208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7" y="3933056"/>
            <a:ext cx="1728193" cy="24207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14484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251520" y="1268760"/>
            <a:ext cx="8743515" cy="172819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0" indent="0" algn="r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«Александр умен, приятен, образован, но ему нельзя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доверять. Он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неискренен, этот истинный византиец: тонкий придворный,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хитрый».                         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Наполеон Бонапарт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8" name="Объект 6"/>
          <p:cNvSpPr txBox="1">
            <a:spLocks/>
          </p:cNvSpPr>
          <p:nvPr/>
        </p:nvSpPr>
        <p:spPr>
          <a:xfrm>
            <a:off x="251520" y="3212976"/>
            <a:ext cx="8711539" cy="180019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«Властитель слабый и лукавый,</a:t>
            </a:r>
          </a:p>
          <a:p>
            <a:pPr marL="0" indent="0" algn="ctr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Плешивый щеголь, враг труда, </a:t>
            </a:r>
          </a:p>
          <a:p>
            <a:pPr marL="0" indent="0" algn="ctr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Нечаянно пригретый славой,</a:t>
            </a:r>
          </a:p>
          <a:p>
            <a:pPr marL="0" indent="0" algn="ctr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Над нами царствовал тогда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ctr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А. С. Пушкин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buFont typeface="Arial" pitchFamily="34" charset="0"/>
              <a:buNone/>
            </a:pPr>
            <a:endParaRPr lang="ru-RU" dirty="0"/>
          </a:p>
        </p:txBody>
      </p:sp>
      <p:sp>
        <p:nvSpPr>
          <p:cNvPr id="9" name="Объект 6"/>
          <p:cNvSpPr txBox="1">
            <a:spLocks/>
          </p:cNvSpPr>
          <p:nvPr/>
        </p:nvSpPr>
        <p:spPr>
          <a:xfrm>
            <a:off x="251520" y="116632"/>
            <a:ext cx="8712968" cy="100811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«Дней Александровых прекрасное начало».</a:t>
            </a:r>
          </a:p>
          <a:p>
            <a:pPr marL="0" indent="0" algn="ctr">
              <a:buNone/>
            </a:pP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А. С. Пушкин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buFont typeface="Arial" pitchFamily="34" charset="0"/>
              <a:buNone/>
            </a:pPr>
            <a:endParaRPr lang="ru-RU" dirty="0"/>
          </a:p>
        </p:txBody>
      </p:sp>
      <p:sp>
        <p:nvSpPr>
          <p:cNvPr id="10" name="Объект 6"/>
          <p:cNvSpPr txBox="1">
            <a:spLocks/>
          </p:cNvSpPr>
          <p:nvPr/>
        </p:nvSpPr>
        <p:spPr>
          <a:xfrm>
            <a:off x="251520" y="5338025"/>
            <a:ext cx="8712968" cy="140334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царь-интеллигент, всю жизнь искавший правды, в молодости враг самодержавия и крепостного права, но человек, раздвоенный и не сильный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…»</a:t>
            </a:r>
          </a:p>
          <a:p>
            <a:pPr marL="0" indent="0" algn="ctr">
              <a:buNone/>
            </a:pP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Н.А. Бердяев, философ</a:t>
            </a:r>
          </a:p>
        </p:txBody>
      </p:sp>
    </p:spTree>
    <p:extLst>
      <p:ext uri="{BB962C8B-B14F-4D97-AF65-F5344CB8AC3E}">
        <p14:creationId xmlns="" xmlns:p14="http://schemas.microsoft.com/office/powerpoint/2010/main" val="3378043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471064" y="2852936"/>
            <a:ext cx="8465611" cy="345638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«Он имел нрав благородный и великодушный; ему было свойственно не только сострадание, но и откровенность, он оставался чужд коварству и фальши… В России наступил «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золотой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век». Об этом свидетельствовала любовь и всеобщее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восторженное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почитание нового императора».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(Воспоминание г-жи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Виже-Лебрен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 пребывании ее в Санкт-Петербурге и Москве 1795-1801 гг.) </a:t>
            </a:r>
          </a:p>
        </p:txBody>
      </p:sp>
      <p:sp>
        <p:nvSpPr>
          <p:cNvPr id="9" name="Объект 6"/>
          <p:cNvSpPr txBox="1">
            <a:spLocks/>
          </p:cNvSpPr>
          <p:nvPr/>
        </p:nvSpPr>
        <p:spPr>
          <a:xfrm>
            <a:off x="251520" y="116632"/>
            <a:ext cx="8712968" cy="216024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«Он был красив и добр, но качества, которые можно было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заметить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нем тогда и которые должны были обратиться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добродетели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никогда не могли вполне развиться». 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В. Н. Головина</a:t>
            </a:r>
            <a:endParaRPr lang="ru-RU" i="1" dirty="0"/>
          </a:p>
        </p:txBody>
      </p:sp>
    </p:spTree>
    <p:extLst>
      <p:ext uri="{BB962C8B-B14F-4D97-AF65-F5344CB8AC3E}">
        <p14:creationId xmlns="" xmlns:p14="http://schemas.microsoft.com/office/powerpoint/2010/main" val="1983274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56" y="620688"/>
            <a:ext cx="2390777" cy="3073400"/>
          </a:xfrm>
          <a:prstGeom prst="rect">
            <a:avLst/>
          </a:prstGeom>
          <a:ln w="57150">
            <a:solidFill>
              <a:srgbClr val="572A0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0545" y="811432"/>
            <a:ext cx="2410865" cy="3073402"/>
          </a:xfrm>
          <a:prstGeom prst="rect">
            <a:avLst/>
          </a:prstGeom>
          <a:ln w="57150">
            <a:solidFill>
              <a:srgbClr val="572A0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/>
          <a:srcRect t="1199"/>
          <a:stretch/>
        </p:blipFill>
        <p:spPr>
          <a:xfrm>
            <a:off x="4396110" y="488266"/>
            <a:ext cx="2325365" cy="3096684"/>
          </a:xfrm>
          <a:prstGeom prst="rect">
            <a:avLst/>
          </a:prstGeom>
          <a:ln w="57150">
            <a:solidFill>
              <a:srgbClr val="572A0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21474" y="980728"/>
            <a:ext cx="2422525" cy="3096684"/>
          </a:xfrm>
          <a:prstGeom prst="rect">
            <a:avLst/>
          </a:prstGeom>
          <a:ln w="57150">
            <a:solidFill>
              <a:srgbClr val="572A0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327200" y="3923094"/>
            <a:ext cx="17363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ndar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9pPr>
          </a:lstStyle>
          <a:p>
            <a:pPr eaLnBrk="1" hangingPunct="1"/>
            <a:r>
              <a:rPr lang="ru-RU" altLang="ru-RU" b="1" i="1" dirty="0"/>
              <a:t>П.А. Строганов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2390776" y="4146020"/>
            <a:ext cx="193674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ndar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9pPr>
          </a:lstStyle>
          <a:p>
            <a:pPr eaLnBrk="1" hangingPunct="1"/>
            <a:r>
              <a:rPr lang="ru-RU" altLang="ru-RU" b="1" i="1" dirty="0"/>
              <a:t>Н.Н. Новосильцев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4531410" y="4047433"/>
            <a:ext cx="213712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ndar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9pPr>
          </a:lstStyle>
          <a:p>
            <a:pPr eaLnBrk="1" hangingPunct="1"/>
            <a:r>
              <a:rPr lang="ru-RU" altLang="ru-RU" b="1" i="1" dirty="0"/>
              <a:t>А.Е. Чарторыйский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7297676" y="4276095"/>
            <a:ext cx="145103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ndar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9pPr>
          </a:lstStyle>
          <a:p>
            <a:pPr eaLnBrk="1" hangingPunct="1"/>
            <a:r>
              <a:rPr lang="ru-RU" altLang="ru-RU" b="1" i="1" dirty="0"/>
              <a:t>В.П. Кочубей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5289" y="5157192"/>
            <a:ext cx="8353425" cy="1200329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Негласный комитет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неофициальный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 совещательный орган.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9996749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331914" y="165101"/>
            <a:ext cx="648017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ndar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9pPr>
          </a:lstStyle>
          <a:p>
            <a:pPr algn="ctr" eaLnBrk="1" hangingPunct="1"/>
            <a:r>
              <a:rPr lang="ru-RU" altLang="ru-RU" sz="3600" b="1" u="sng" dirty="0">
                <a:solidFill>
                  <a:srgbClr val="FF0000"/>
                </a:solidFill>
              </a:rPr>
              <a:t>Преобразования Александра </a:t>
            </a:r>
            <a:r>
              <a:rPr lang="en-US" altLang="ru-RU" sz="3600" b="1" u="sng" dirty="0">
                <a:solidFill>
                  <a:srgbClr val="FF0000"/>
                </a:solidFill>
              </a:rPr>
              <a:t>I</a:t>
            </a:r>
            <a:endParaRPr lang="ru-RU" altLang="ru-RU" sz="3600" b="1" u="sng" dirty="0"/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395289" y="1123951"/>
            <a:ext cx="8353425" cy="830997"/>
          </a:xfrm>
          <a:prstGeom prst="rect">
            <a:avLst/>
          </a:prstGeom>
          <a:solidFill>
            <a:srgbClr val="00B0F0">
              <a:alpha val="56862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ndar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9pPr>
          </a:lstStyle>
          <a:p>
            <a:pPr algn="ctr" eaLnBrk="1" hangingPunct="1"/>
            <a:r>
              <a:rPr lang="en-US" altLang="ru-RU" sz="2400" b="1"/>
              <a:t>1</a:t>
            </a:r>
            <a:r>
              <a:rPr lang="ru-RU" altLang="ru-RU" sz="2400" b="1"/>
              <a:t>. Указ — представление о жалованной грамоте дворянству.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6730" y="2564904"/>
            <a:ext cx="8348662" cy="3416320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>
                <a:latin typeface="+mn-lt"/>
              </a:rPr>
              <a:t>Освобождение от подушной подати, от расквартирования воинских команд;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>
                <a:latin typeface="+mn-lt"/>
              </a:rPr>
              <a:t>монопольное право на землю и крепостных;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>
                <a:latin typeface="+mn-lt"/>
              </a:rPr>
              <a:t>запрещение </a:t>
            </a:r>
            <a:r>
              <a:rPr lang="ru-RU" sz="2400" dirty="0" err="1">
                <a:latin typeface="+mn-lt"/>
              </a:rPr>
              <a:t>конфисковывать</a:t>
            </a:r>
            <a:r>
              <a:rPr lang="ru-RU" sz="2400" dirty="0">
                <a:latin typeface="+mn-lt"/>
              </a:rPr>
              <a:t> имение, если владелец совершил преступление;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>
                <a:latin typeface="+mn-lt"/>
              </a:rPr>
              <a:t>право заниматься торговлей и предпринимательством;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>
                <a:latin typeface="+mn-lt"/>
              </a:rPr>
              <a:t>право иметь свои сословные учреждения;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>
                <a:latin typeface="+mn-lt"/>
              </a:rPr>
              <a:t>отныне называлось «благородным дворянством», освобождённым от телесных истязаний.</a:t>
            </a:r>
          </a:p>
        </p:txBody>
      </p:sp>
    </p:spTree>
    <p:extLst>
      <p:ext uri="{BB962C8B-B14F-4D97-AF65-F5344CB8AC3E}">
        <p14:creationId xmlns="" xmlns:p14="http://schemas.microsoft.com/office/powerpoint/2010/main" val="242822579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Прямоугольник 4"/>
          <p:cNvSpPr>
            <a:spLocks noChangeArrowheads="1"/>
          </p:cNvSpPr>
          <p:nvPr/>
        </p:nvSpPr>
        <p:spPr bwMode="auto">
          <a:xfrm>
            <a:off x="1331914" y="165101"/>
            <a:ext cx="648017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ndar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9pPr>
          </a:lstStyle>
          <a:p>
            <a:pPr algn="ctr" eaLnBrk="1" hangingPunct="1"/>
            <a:r>
              <a:rPr lang="ru-RU" altLang="ru-RU" sz="3600" b="1" u="sng" dirty="0">
                <a:solidFill>
                  <a:srgbClr val="FF0000"/>
                </a:solidFill>
              </a:rPr>
              <a:t>Преобразования Александра </a:t>
            </a:r>
            <a:r>
              <a:rPr lang="en-US" altLang="ru-RU" sz="3600" b="1" u="sng" dirty="0">
                <a:solidFill>
                  <a:srgbClr val="FF0000"/>
                </a:solidFill>
              </a:rPr>
              <a:t>I</a:t>
            </a:r>
            <a:endParaRPr lang="ru-RU" altLang="ru-RU" sz="3600" b="1" u="sng" dirty="0"/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431541" y="1123951"/>
            <a:ext cx="8280919" cy="1077218"/>
          </a:xfrm>
          <a:prstGeom prst="rect">
            <a:avLst/>
          </a:prstGeom>
          <a:solidFill>
            <a:srgbClr val="00B0F0">
              <a:alpha val="56862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ndar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9pPr>
          </a:lstStyle>
          <a:p>
            <a:pPr algn="ctr" eaLnBrk="1" hangingPunct="1"/>
            <a:r>
              <a:rPr lang="ru-RU" altLang="ru-RU" sz="3200" b="1" dirty="0"/>
              <a:t>2. Указ — представления о жалованной грамоте городам</a:t>
            </a:r>
            <a:r>
              <a:rPr lang="ru-RU" altLang="ru-RU" sz="2400" b="1" dirty="0"/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1541" y="2780928"/>
            <a:ext cx="8280919" cy="3046988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>
                <a:latin typeface="+mn-lt"/>
              </a:rPr>
              <a:t>Освобождение верхушки купечества от подушной подати;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>
                <a:latin typeface="+mn-lt"/>
              </a:rPr>
              <a:t>замена рекрутской повинности денежным взносом;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>
                <a:latin typeface="+mn-lt"/>
              </a:rPr>
              <a:t>привилегированные горожане освобождались от телесных наказаний, им разрешалось возбуждать ходатайство о присвоении дворянства;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>
                <a:latin typeface="+mn-lt"/>
              </a:rPr>
              <a:t>сложная система городского самоуправления (высший орган — Собрание городского общества, исполнительный орган — </a:t>
            </a:r>
            <a:r>
              <a:rPr lang="ru-RU" sz="2400" dirty="0" err="1">
                <a:latin typeface="+mn-lt"/>
              </a:rPr>
              <a:t>Шестигласная</a:t>
            </a:r>
            <a:r>
              <a:rPr lang="ru-RU" sz="2400" dirty="0">
                <a:latin typeface="+mn-lt"/>
              </a:rPr>
              <a:t> дума).</a:t>
            </a:r>
          </a:p>
        </p:txBody>
      </p:sp>
    </p:spTree>
    <p:extLst>
      <p:ext uri="{BB962C8B-B14F-4D97-AF65-F5344CB8AC3E}">
        <p14:creationId xmlns="" xmlns:p14="http://schemas.microsoft.com/office/powerpoint/2010/main" val="1584936879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Прямоугольник 4"/>
          <p:cNvSpPr>
            <a:spLocks noChangeArrowheads="1"/>
          </p:cNvSpPr>
          <p:nvPr/>
        </p:nvSpPr>
        <p:spPr bwMode="auto">
          <a:xfrm>
            <a:off x="1331914" y="165101"/>
            <a:ext cx="648017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ndar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9pPr>
          </a:lstStyle>
          <a:p>
            <a:pPr algn="ctr" eaLnBrk="1" hangingPunct="1"/>
            <a:r>
              <a:rPr lang="ru-RU" altLang="ru-RU" sz="3600" b="1" u="sng" dirty="0">
                <a:solidFill>
                  <a:srgbClr val="FF0000"/>
                </a:solidFill>
              </a:rPr>
              <a:t>Преобразования Александра </a:t>
            </a:r>
            <a:r>
              <a:rPr lang="en-US" altLang="ru-RU" sz="3600" b="1" u="sng" dirty="0">
                <a:solidFill>
                  <a:srgbClr val="FF0000"/>
                </a:solidFill>
              </a:rPr>
              <a:t>I</a:t>
            </a:r>
            <a:endParaRPr lang="ru-RU" altLang="ru-RU" sz="3600" b="1" u="sng" dirty="0"/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07505" y="933451"/>
            <a:ext cx="8786216" cy="461665"/>
          </a:xfrm>
          <a:prstGeom prst="rect">
            <a:avLst/>
          </a:prstGeom>
          <a:solidFill>
            <a:srgbClr val="00B0F0">
              <a:alpha val="56862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ndar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9pPr>
          </a:lstStyle>
          <a:p>
            <a:pPr algn="ctr" eaLnBrk="1" hangingPunct="1"/>
            <a:r>
              <a:rPr lang="ru-RU" altLang="ru-RU" sz="2400" b="1" dirty="0"/>
              <a:t>3. Указ — пропуск российских произведений за границу.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1520" y="3244263"/>
            <a:ext cx="8496943" cy="430887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dirty="0">
                <a:latin typeface="+mn-lt"/>
              </a:rPr>
              <a:t>Прекращены пожалования дворянам государственных крестьян.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51520" y="2180167"/>
            <a:ext cx="8642201" cy="461665"/>
          </a:xfrm>
          <a:prstGeom prst="rect">
            <a:avLst/>
          </a:prstGeom>
          <a:solidFill>
            <a:srgbClr val="00B0F0">
              <a:alpha val="56862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ndar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9pPr>
          </a:lstStyle>
          <a:p>
            <a:pPr algn="ctr" eaLnBrk="1" hangingPunct="1"/>
            <a:r>
              <a:rPr lang="ru-RU" altLang="ru-RU" sz="2400" b="1"/>
              <a:t>4. Указ — улучшение условий содержания заключённых.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0" y="5541433"/>
            <a:ext cx="7058025" cy="769441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dirty="0">
                <a:latin typeface="+mn-lt"/>
              </a:rPr>
              <a:t>Дано право мещанам и крестьянам покупать ненаселенные земли.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35695" y="4293096"/>
            <a:ext cx="7058025" cy="769441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dirty="0">
                <a:latin typeface="+mn-lt"/>
              </a:rPr>
              <a:t>Запрещены публикации объявлений о продаже крепостных крестьян без земли.</a:t>
            </a:r>
          </a:p>
        </p:txBody>
      </p:sp>
    </p:spTree>
    <p:extLst>
      <p:ext uri="{BB962C8B-B14F-4D97-AF65-F5344CB8AC3E}">
        <p14:creationId xmlns="" xmlns:p14="http://schemas.microsoft.com/office/powerpoint/2010/main" val="123625137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>
            <a:spLocks noChangeArrowheads="1"/>
          </p:cNvSpPr>
          <p:nvPr/>
        </p:nvSpPr>
        <p:spPr bwMode="auto">
          <a:xfrm>
            <a:off x="179389" y="1509185"/>
            <a:ext cx="1944687" cy="715089"/>
          </a:xfrm>
          <a:prstGeom prst="roundRect">
            <a:avLst>
              <a:gd name="adj" fmla="val 16667"/>
            </a:avLst>
          </a:prstGeom>
          <a:solidFill>
            <a:srgbClr val="FFC000">
              <a:alpha val="56862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ndar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9pPr>
          </a:lstStyle>
          <a:p>
            <a:pPr algn="ctr" eaLnBrk="1" hangingPunct="1"/>
            <a:r>
              <a:rPr lang="ru-RU" altLang="ru-RU" b="1"/>
              <a:t>Военное министерство</a:t>
            </a:r>
          </a:p>
        </p:txBody>
      </p:sp>
      <p:sp>
        <p:nvSpPr>
          <p:cNvPr id="7" name="TextBox 6"/>
          <p:cNvSpPr>
            <a:spLocks noChangeArrowheads="1"/>
          </p:cNvSpPr>
          <p:nvPr/>
        </p:nvSpPr>
        <p:spPr bwMode="auto">
          <a:xfrm>
            <a:off x="2339976" y="1509185"/>
            <a:ext cx="1871663" cy="715089"/>
          </a:xfrm>
          <a:prstGeom prst="roundRect">
            <a:avLst>
              <a:gd name="adj" fmla="val 16667"/>
            </a:avLst>
          </a:prstGeom>
          <a:solidFill>
            <a:srgbClr val="FFC000">
              <a:alpha val="56862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ndar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9pPr>
          </a:lstStyle>
          <a:p>
            <a:pPr algn="ctr" eaLnBrk="1" hangingPunct="1"/>
            <a:r>
              <a:rPr lang="ru-RU" altLang="ru-RU" b="1"/>
              <a:t>Морское</a:t>
            </a:r>
          </a:p>
          <a:p>
            <a:pPr algn="ctr" eaLnBrk="1" hangingPunct="1"/>
            <a:r>
              <a:rPr lang="ru-RU" altLang="ru-RU" b="1"/>
              <a:t>министерство</a:t>
            </a:r>
          </a:p>
        </p:txBody>
      </p:sp>
      <p:sp>
        <p:nvSpPr>
          <p:cNvPr id="8" name="TextBox 7"/>
          <p:cNvSpPr>
            <a:spLocks noChangeArrowheads="1"/>
          </p:cNvSpPr>
          <p:nvPr/>
        </p:nvSpPr>
        <p:spPr bwMode="auto">
          <a:xfrm>
            <a:off x="4427539" y="1509185"/>
            <a:ext cx="2376487" cy="715089"/>
          </a:xfrm>
          <a:prstGeom prst="roundRect">
            <a:avLst>
              <a:gd name="adj" fmla="val 16667"/>
            </a:avLst>
          </a:prstGeom>
          <a:solidFill>
            <a:srgbClr val="FFC000">
              <a:alpha val="56862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ndar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9pPr>
          </a:lstStyle>
          <a:p>
            <a:pPr algn="ctr" eaLnBrk="1" hangingPunct="1"/>
            <a:r>
              <a:rPr lang="ru-RU" altLang="ru-RU" b="1"/>
              <a:t>Министерство иностранных дел</a:t>
            </a:r>
          </a:p>
        </p:txBody>
      </p:sp>
      <p:sp>
        <p:nvSpPr>
          <p:cNvPr id="9" name="TextBox 8"/>
          <p:cNvSpPr>
            <a:spLocks noChangeArrowheads="1"/>
          </p:cNvSpPr>
          <p:nvPr/>
        </p:nvSpPr>
        <p:spPr bwMode="auto">
          <a:xfrm>
            <a:off x="6948489" y="1509185"/>
            <a:ext cx="1944687" cy="715089"/>
          </a:xfrm>
          <a:prstGeom prst="roundRect">
            <a:avLst>
              <a:gd name="adj" fmla="val 16667"/>
            </a:avLst>
          </a:prstGeom>
          <a:solidFill>
            <a:srgbClr val="FFC000">
              <a:alpha val="56862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ndar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9pPr>
          </a:lstStyle>
          <a:p>
            <a:pPr algn="ctr" eaLnBrk="1" hangingPunct="1"/>
            <a:r>
              <a:rPr lang="ru-RU" altLang="ru-RU" b="1"/>
              <a:t>Министерство юстиции</a:t>
            </a:r>
          </a:p>
        </p:txBody>
      </p:sp>
      <p:sp>
        <p:nvSpPr>
          <p:cNvPr id="10" name="TextBox 9"/>
          <p:cNvSpPr>
            <a:spLocks noChangeArrowheads="1"/>
          </p:cNvSpPr>
          <p:nvPr/>
        </p:nvSpPr>
        <p:spPr bwMode="auto">
          <a:xfrm>
            <a:off x="153989" y="2611968"/>
            <a:ext cx="1970087" cy="1021556"/>
          </a:xfrm>
          <a:prstGeom prst="roundRect">
            <a:avLst>
              <a:gd name="adj" fmla="val 16667"/>
            </a:avLst>
          </a:prstGeom>
          <a:solidFill>
            <a:srgbClr val="FFC000">
              <a:alpha val="56862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ndar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9pPr>
          </a:lstStyle>
          <a:p>
            <a:pPr algn="ctr" eaLnBrk="1" hangingPunct="1"/>
            <a:r>
              <a:rPr lang="ru-RU" altLang="ru-RU" b="1"/>
              <a:t>Министерство внутренних дел</a:t>
            </a:r>
          </a:p>
          <a:p>
            <a:pPr algn="ctr" eaLnBrk="1" hangingPunct="1"/>
            <a:endParaRPr lang="ru-RU" altLang="ru-RU" b="1"/>
          </a:p>
        </p:txBody>
      </p:sp>
      <p:sp>
        <p:nvSpPr>
          <p:cNvPr id="11" name="TextBox 10"/>
          <p:cNvSpPr>
            <a:spLocks noChangeArrowheads="1"/>
          </p:cNvSpPr>
          <p:nvPr/>
        </p:nvSpPr>
        <p:spPr bwMode="auto">
          <a:xfrm>
            <a:off x="2339976" y="2611968"/>
            <a:ext cx="1871663" cy="1021556"/>
          </a:xfrm>
          <a:prstGeom prst="roundRect">
            <a:avLst>
              <a:gd name="adj" fmla="val 16667"/>
            </a:avLst>
          </a:prstGeom>
          <a:solidFill>
            <a:srgbClr val="FFC000">
              <a:alpha val="56862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ndar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9pPr>
          </a:lstStyle>
          <a:p>
            <a:pPr algn="ctr" eaLnBrk="1" hangingPunct="1"/>
            <a:r>
              <a:rPr lang="ru-RU" altLang="ru-RU" b="1"/>
              <a:t>Министерство финансов</a:t>
            </a:r>
          </a:p>
          <a:p>
            <a:pPr algn="ctr" eaLnBrk="1" hangingPunct="1"/>
            <a:endParaRPr lang="ru-RU" altLang="ru-RU" b="1"/>
          </a:p>
        </p:txBody>
      </p:sp>
      <p:sp>
        <p:nvSpPr>
          <p:cNvPr id="12" name="TextBox 11"/>
          <p:cNvSpPr>
            <a:spLocks noChangeArrowheads="1"/>
          </p:cNvSpPr>
          <p:nvPr/>
        </p:nvSpPr>
        <p:spPr bwMode="auto">
          <a:xfrm>
            <a:off x="4427539" y="2611968"/>
            <a:ext cx="2376487" cy="1021556"/>
          </a:xfrm>
          <a:prstGeom prst="roundRect">
            <a:avLst>
              <a:gd name="adj" fmla="val 16667"/>
            </a:avLst>
          </a:prstGeom>
          <a:solidFill>
            <a:srgbClr val="FFC000">
              <a:alpha val="56862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ndar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9pPr>
          </a:lstStyle>
          <a:p>
            <a:pPr algn="ctr" eaLnBrk="1" hangingPunct="1"/>
            <a:r>
              <a:rPr lang="ru-RU" altLang="ru-RU" b="1"/>
              <a:t>Министерство народного просвещения</a:t>
            </a:r>
          </a:p>
        </p:txBody>
      </p:sp>
      <p:sp>
        <p:nvSpPr>
          <p:cNvPr id="13" name="TextBox 12"/>
          <p:cNvSpPr>
            <a:spLocks noChangeArrowheads="1"/>
          </p:cNvSpPr>
          <p:nvPr/>
        </p:nvSpPr>
        <p:spPr bwMode="auto">
          <a:xfrm>
            <a:off x="6948489" y="2611968"/>
            <a:ext cx="1944687" cy="1021556"/>
          </a:xfrm>
          <a:prstGeom prst="roundRect">
            <a:avLst>
              <a:gd name="adj" fmla="val 16667"/>
            </a:avLst>
          </a:prstGeom>
          <a:solidFill>
            <a:srgbClr val="FFC000">
              <a:alpha val="56862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ndar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9pPr>
          </a:lstStyle>
          <a:p>
            <a:pPr algn="ctr" eaLnBrk="1" hangingPunct="1"/>
            <a:r>
              <a:rPr lang="ru-RU" altLang="ru-RU" b="1"/>
              <a:t>Министерство коммерции</a:t>
            </a:r>
          </a:p>
          <a:p>
            <a:pPr algn="ctr" eaLnBrk="1" hangingPunct="1"/>
            <a:endParaRPr lang="ru-RU" altLang="ru-RU" b="1"/>
          </a:p>
        </p:txBody>
      </p:sp>
      <p:sp>
        <p:nvSpPr>
          <p:cNvPr id="14" name="TextBox 13"/>
          <p:cNvSpPr>
            <a:spLocks noChangeArrowheads="1"/>
          </p:cNvSpPr>
          <p:nvPr/>
        </p:nvSpPr>
        <p:spPr bwMode="auto">
          <a:xfrm>
            <a:off x="2676526" y="4389967"/>
            <a:ext cx="3790950" cy="1191816"/>
          </a:xfrm>
          <a:prstGeom prst="roundRect">
            <a:avLst>
              <a:gd name="adj" fmla="val 16667"/>
            </a:avLst>
          </a:prstGeom>
          <a:solidFill>
            <a:srgbClr val="92D050">
              <a:alpha val="56862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ndar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9pPr>
          </a:lstStyle>
          <a:p>
            <a:pPr algn="ctr" eaLnBrk="1" hangingPunct="1"/>
            <a:r>
              <a:rPr lang="ru-RU" altLang="ru-RU" sz="3200" b="1" dirty="0"/>
              <a:t>Комитет министров</a:t>
            </a:r>
          </a:p>
        </p:txBody>
      </p:sp>
      <p:sp>
        <p:nvSpPr>
          <p:cNvPr id="12300" name="Прямоугольник 15"/>
          <p:cNvSpPr>
            <a:spLocks noChangeArrowheads="1"/>
          </p:cNvSpPr>
          <p:nvPr/>
        </p:nvSpPr>
        <p:spPr bwMode="auto">
          <a:xfrm>
            <a:off x="1331914" y="165101"/>
            <a:ext cx="648017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ndar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9pPr>
          </a:lstStyle>
          <a:p>
            <a:pPr algn="ctr" eaLnBrk="1" hangingPunct="1"/>
            <a:r>
              <a:rPr lang="ru-RU" altLang="ru-RU" sz="3600" b="1" dirty="0" smtClean="0">
                <a:solidFill>
                  <a:schemeClr val="tx2">
                    <a:lumMod val="75000"/>
                  </a:schemeClr>
                </a:solidFill>
              </a:rPr>
              <a:t>1802 год </a:t>
            </a:r>
            <a:r>
              <a:rPr lang="ru-RU" altLang="ru-RU" sz="3600" b="1" dirty="0" smtClean="0">
                <a:solidFill>
                  <a:srgbClr val="FF0000"/>
                </a:solidFill>
              </a:rPr>
              <a:t>– замена коллегий министерствами. </a:t>
            </a:r>
            <a:endParaRPr lang="ru-RU" altLang="ru-RU" sz="3600" b="1" dirty="0"/>
          </a:p>
        </p:txBody>
      </p:sp>
    </p:spTree>
    <p:extLst>
      <p:ext uri="{BB962C8B-B14F-4D97-AF65-F5344CB8AC3E}">
        <p14:creationId xmlns="" xmlns:p14="http://schemas.microsoft.com/office/powerpoint/2010/main" val="3588914427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5166" y="374651"/>
            <a:ext cx="2159792" cy="2624667"/>
          </a:xfrm>
          <a:prstGeom prst="rect">
            <a:avLst/>
          </a:prstGeom>
          <a:ln w="57150">
            <a:solidFill>
              <a:srgbClr val="572A0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3797301"/>
            <a:ext cx="2303413" cy="2690284"/>
          </a:xfrm>
          <a:prstGeom prst="rect">
            <a:avLst/>
          </a:prstGeom>
          <a:ln w="57150">
            <a:solidFill>
              <a:srgbClr val="572A0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t="1199"/>
          <a:stretch/>
        </p:blipFill>
        <p:spPr>
          <a:xfrm>
            <a:off x="4572000" y="3729568"/>
            <a:ext cx="2160589" cy="2758017"/>
          </a:xfrm>
          <a:prstGeom prst="rect">
            <a:avLst/>
          </a:prstGeom>
          <a:ln w="57150">
            <a:solidFill>
              <a:srgbClr val="572A0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925" y="374650"/>
            <a:ext cx="2160488" cy="2624667"/>
          </a:xfrm>
          <a:prstGeom prst="rect">
            <a:avLst/>
          </a:prstGeom>
          <a:ln w="57150">
            <a:solidFill>
              <a:srgbClr val="572A0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6732589" y="836084"/>
            <a:ext cx="223202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ndar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9pPr>
          </a:lstStyle>
          <a:p>
            <a:pPr algn="ctr" eaLnBrk="1" hangingPunct="1"/>
            <a:r>
              <a:rPr lang="ru-RU" altLang="ru-RU" b="1" i="1"/>
              <a:t>П.А. Строганов — заместитель министра внутренних дел.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2303413" y="4567767"/>
            <a:ext cx="22733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ndar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9pPr>
          </a:lstStyle>
          <a:p>
            <a:pPr algn="ctr" eaLnBrk="1" hangingPunct="1"/>
            <a:r>
              <a:rPr lang="ru-RU" altLang="ru-RU" b="1" i="1" dirty="0"/>
              <a:t>Н.Н. Новосильцев — заместитель министра юстиции.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6876256" y="4309534"/>
            <a:ext cx="223282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ndar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9pPr>
          </a:lstStyle>
          <a:p>
            <a:pPr algn="ctr" eaLnBrk="1" hangingPunct="1"/>
            <a:r>
              <a:rPr lang="ru-RU" altLang="ru-RU" b="1" i="1" dirty="0"/>
              <a:t>А.Е. Чарторыйский —  фактически министр иностранных дел.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2195514" y="1071034"/>
            <a:ext cx="2185987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ndar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9pPr>
          </a:lstStyle>
          <a:p>
            <a:pPr algn="ctr" eaLnBrk="1" hangingPunct="1"/>
            <a:r>
              <a:rPr lang="ru-RU" altLang="ru-RU" b="1" i="1"/>
              <a:t>В.П. Кочубей — министр внутренних дел.</a:t>
            </a:r>
          </a:p>
        </p:txBody>
      </p:sp>
    </p:spTree>
    <p:extLst>
      <p:ext uri="{BB962C8B-B14F-4D97-AF65-F5344CB8AC3E}">
        <p14:creationId xmlns="" xmlns:p14="http://schemas.microsoft.com/office/powerpoint/2010/main" val="2550398552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55650" y="800101"/>
            <a:ext cx="7704138" cy="1107996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200" dirty="0">
                <a:latin typeface="+mn-lt"/>
              </a:rPr>
              <a:t>Право обучаться в высших учебных заведениях «Низшим слоям населения»;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200" dirty="0">
                <a:latin typeface="+mn-lt"/>
              </a:rPr>
              <a:t>автономия университетов.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755650" y="2565401"/>
            <a:ext cx="7704138" cy="461665"/>
          </a:xfrm>
          <a:prstGeom prst="rect">
            <a:avLst/>
          </a:prstGeom>
          <a:solidFill>
            <a:srgbClr val="92D050">
              <a:alpha val="56862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ndar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9pPr>
          </a:lstStyle>
          <a:p>
            <a:pPr algn="ctr" eaLnBrk="1" hangingPunct="1"/>
            <a:r>
              <a:rPr lang="ru-RU" altLang="ru-RU" sz="2400" b="1"/>
              <a:t>Указ о вольных хлебопашцах (1803 г.)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55650" y="3170767"/>
            <a:ext cx="7704138" cy="769441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dirty="0">
                <a:latin typeface="+mn-lt"/>
              </a:rPr>
              <a:t>Помещики могли отпускать своих крепостных на волю с земельными наделами за выкуп.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55650" y="184151"/>
            <a:ext cx="7704138" cy="461665"/>
          </a:xfrm>
          <a:prstGeom prst="rect">
            <a:avLst/>
          </a:prstGeom>
          <a:solidFill>
            <a:srgbClr val="00B0F0">
              <a:alpha val="56862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ndar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9pPr>
          </a:lstStyle>
          <a:p>
            <a:pPr algn="ctr" eaLnBrk="1" hangingPunct="1"/>
            <a:r>
              <a:rPr lang="ru-RU" altLang="ru-RU" sz="2400" b="1"/>
              <a:t>Реформа народного просвещения (1803 г.)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755650" y="4485218"/>
            <a:ext cx="7704138" cy="461665"/>
          </a:xfrm>
          <a:prstGeom prst="rect">
            <a:avLst/>
          </a:prstGeom>
          <a:solidFill>
            <a:srgbClr val="F26E8A">
              <a:alpha val="56862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ndar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9pPr>
          </a:lstStyle>
          <a:p>
            <a:pPr algn="ctr" eaLnBrk="1" hangingPunct="1"/>
            <a:r>
              <a:rPr lang="ru-RU" altLang="ru-RU" sz="2400" b="1"/>
              <a:t>Указ об «Остзейских крестьянах» (1804 г.)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55650" y="5090585"/>
            <a:ext cx="7704138" cy="1107996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200" dirty="0">
                <a:latin typeface="+mn-lt"/>
              </a:rPr>
              <a:t>Чётко определены размеры крестьянских повинностей;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200" dirty="0">
                <a:latin typeface="+mn-lt"/>
              </a:rPr>
              <a:t>крестьяне признавались наследными владельцами своих земельных участков.</a:t>
            </a:r>
          </a:p>
        </p:txBody>
      </p:sp>
    </p:spTree>
    <p:extLst>
      <p:ext uri="{BB962C8B-B14F-4D97-AF65-F5344CB8AC3E}">
        <p14:creationId xmlns="" xmlns:p14="http://schemas.microsoft.com/office/powerpoint/2010/main" val="2035591830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6" grpId="0" animBg="1"/>
      <p:bldP spid="14" grpId="0" animBg="1"/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1763714" y="476672"/>
            <a:ext cx="5545137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ndar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9pPr>
          </a:lstStyle>
          <a:p>
            <a:pPr algn="ctr" eaLnBrk="1" hangingPunct="1"/>
            <a:r>
              <a:rPr lang="ru-RU" altLang="ru-RU" sz="4000" b="1" dirty="0">
                <a:solidFill>
                  <a:srgbClr val="FF0000"/>
                </a:solidFill>
              </a:rPr>
              <a:t>Указы, обеспокоившие дворянство</a:t>
            </a:r>
          </a:p>
        </p:txBody>
      </p:sp>
      <p:sp>
        <p:nvSpPr>
          <p:cNvPr id="6" name="TextBox 5"/>
          <p:cNvSpPr>
            <a:spLocks noChangeArrowheads="1"/>
          </p:cNvSpPr>
          <p:nvPr/>
        </p:nvSpPr>
        <p:spPr bwMode="auto">
          <a:xfrm>
            <a:off x="323850" y="2264834"/>
            <a:ext cx="4032250" cy="1464231"/>
          </a:xfrm>
          <a:prstGeom prst="roundRect">
            <a:avLst>
              <a:gd name="adj" fmla="val 16667"/>
            </a:avLst>
          </a:prstGeom>
          <a:solidFill>
            <a:srgbClr val="FFC000">
              <a:alpha val="56862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ndar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9pPr>
          </a:lstStyle>
          <a:p>
            <a:pPr algn="ctr" eaLnBrk="1" hangingPunct="1"/>
            <a:r>
              <a:rPr lang="ru-RU" altLang="ru-RU" sz="2000" b="1"/>
              <a:t>Закон, запрещающий публиковать объявления о продаже крестьян без земли в столичной прессе</a:t>
            </a:r>
          </a:p>
        </p:txBody>
      </p:sp>
      <p:sp>
        <p:nvSpPr>
          <p:cNvPr id="7" name="TextBox 6"/>
          <p:cNvSpPr>
            <a:spLocks noChangeArrowheads="1"/>
          </p:cNvSpPr>
          <p:nvPr/>
        </p:nvSpPr>
        <p:spPr bwMode="auto">
          <a:xfrm>
            <a:off x="4787900" y="2256367"/>
            <a:ext cx="4032250" cy="442674"/>
          </a:xfrm>
          <a:prstGeom prst="roundRect">
            <a:avLst>
              <a:gd name="adj" fmla="val 16667"/>
            </a:avLst>
          </a:prstGeom>
          <a:solidFill>
            <a:srgbClr val="FFC000">
              <a:alpha val="56862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ndar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9pPr>
          </a:lstStyle>
          <a:p>
            <a:pPr algn="ctr" eaLnBrk="1" hangingPunct="1"/>
            <a:r>
              <a:rPr lang="ru-RU" altLang="ru-RU" sz="2000" b="1"/>
              <a:t>Указ о  «вольных хлебопашцах»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888" y="3242734"/>
            <a:ext cx="1943496" cy="3249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839578">
            <a:off x="549275" y="4224867"/>
            <a:ext cx="3270250" cy="2753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4281305330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ертикальный свиток 3"/>
          <p:cNvSpPr/>
          <p:nvPr/>
        </p:nvSpPr>
        <p:spPr>
          <a:xfrm>
            <a:off x="4236592" y="500042"/>
            <a:ext cx="4862914" cy="5643602"/>
          </a:xfrm>
          <a:prstGeom prst="verticalScroll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4788024" y="1285860"/>
            <a:ext cx="3213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Сперанский Михаил Михайлович </a:t>
            </a:r>
            <a:r>
              <a:rPr lang="ru-RU" i="1" dirty="0" smtClean="0"/>
              <a:t>(1772-1839), граф (1839). При Александре I - автор различных проектов государственных преобразований; в 1812 г. попал в опалу. В 1821 г. был назначен членом Государственного Совета. Составитель «Свода законов» и первого «Полного собрания законов Российской Империи».</a:t>
            </a:r>
          </a:p>
          <a:p>
            <a:endParaRPr lang="ru-RU" dirty="0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004" y="908720"/>
            <a:ext cx="388667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389492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757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Реформаторская деятельность М. М. Сперанского</a:t>
            </a:r>
            <a:endParaRPr lang="ru-RU" sz="32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4499992" y="1124744"/>
            <a:ext cx="4464496" cy="547260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Проект политической реформы: 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- </a:t>
            </a:r>
            <a:r>
              <a:rPr lang="ru-RU" b="1" dirty="0" smtClean="0">
                <a:solidFill>
                  <a:srgbClr val="FF0000"/>
                </a:solidFill>
              </a:rPr>
              <a:t>1803 г</a:t>
            </a:r>
            <a:r>
              <a:rPr lang="ru-RU" b="1" dirty="0">
                <a:solidFill>
                  <a:srgbClr val="FF0000"/>
                </a:solidFill>
              </a:rPr>
              <a:t>. 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dirty="0" smtClean="0"/>
              <a:t>- «</a:t>
            </a:r>
            <a:r>
              <a:rPr lang="ru-RU" dirty="0"/>
              <a:t>Записка </a:t>
            </a:r>
            <a:r>
              <a:rPr lang="ru-RU" dirty="0" smtClean="0"/>
              <a:t>об</a:t>
            </a:r>
          </a:p>
          <a:p>
            <a:pPr marL="0" indent="0">
              <a:buNone/>
            </a:pPr>
            <a:r>
              <a:rPr lang="ru-RU" dirty="0" smtClean="0"/>
              <a:t>устройстве </a:t>
            </a:r>
            <a:r>
              <a:rPr lang="ru-RU" dirty="0"/>
              <a:t>судебных и правительственных учреждений в России</a:t>
            </a:r>
            <a:r>
              <a:rPr lang="ru-RU" dirty="0" smtClean="0"/>
              <a:t>».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- </a:t>
            </a:r>
            <a:r>
              <a:rPr lang="ru-RU" b="1" dirty="0" smtClean="0">
                <a:solidFill>
                  <a:srgbClr val="FF0000"/>
                </a:solidFill>
                <a:hlinkClick r:id="rId2" action="ppaction://hlinksldjump"/>
              </a:rPr>
              <a:t>1809 г. </a:t>
            </a:r>
            <a:r>
              <a:rPr lang="ru-RU" dirty="0" smtClean="0"/>
              <a:t>– «Введение к уложению государственных законов». Проект реформы.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- </a:t>
            </a:r>
            <a:r>
              <a:rPr lang="ru-RU" b="1" dirty="0" smtClean="0">
                <a:solidFill>
                  <a:srgbClr val="FF0000"/>
                </a:solidFill>
              </a:rPr>
              <a:t>1810 г. </a:t>
            </a:r>
            <a:r>
              <a:rPr lang="ru-RU" dirty="0" smtClean="0"/>
              <a:t>– Учреждение государственного совета.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268760"/>
            <a:ext cx="3991466" cy="451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65990" y="5911120"/>
            <a:ext cx="3816350" cy="831850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+mn-lt"/>
              </a:rPr>
              <a:t>Михаил</a:t>
            </a:r>
            <a:r>
              <a:rPr lang="en-US" sz="2400" b="1" dirty="0">
                <a:latin typeface="+mn-lt"/>
              </a:rPr>
              <a:t> </a:t>
            </a:r>
            <a:r>
              <a:rPr lang="ru-RU" sz="2400" b="1" dirty="0">
                <a:latin typeface="+mn-lt"/>
              </a:rPr>
              <a:t>Михайлович Сперанский</a:t>
            </a:r>
            <a:endParaRPr lang="en-US" sz="2400" b="1" dirty="0">
              <a:latin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72400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452814" y="249767"/>
            <a:ext cx="2100511" cy="523220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FF0000"/>
                </a:solidFill>
                <a:latin typeface="+mn-lt"/>
              </a:rPr>
              <a:t>ИМПЕРАТОР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03575" y="1862667"/>
            <a:ext cx="2774950" cy="646331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0000"/>
                </a:solidFill>
                <a:latin typeface="+mn-lt"/>
              </a:rPr>
              <a:t>Высшая инстанция — Сенат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16275" y="3801534"/>
            <a:ext cx="2762250" cy="646331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+mn-lt"/>
              </a:rPr>
              <a:t>Окружной суд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03575" y="4760384"/>
            <a:ext cx="2774950" cy="646331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+mn-lt"/>
              </a:rPr>
              <a:t>Волостной суд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latin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16275" y="2842684"/>
            <a:ext cx="2762250" cy="646331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+mn-lt"/>
              </a:rPr>
              <a:t>Губернский суд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latin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211889" y="3801534"/>
            <a:ext cx="2719387" cy="646331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+mn-lt"/>
              </a:rPr>
              <a:t>Окружное управление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latin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211889" y="4760384"/>
            <a:ext cx="2719387" cy="646331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+mn-lt"/>
              </a:rPr>
              <a:t>Волостное управление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latin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178551" y="2840567"/>
            <a:ext cx="2752725" cy="646331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+mn-lt"/>
              </a:rPr>
              <a:t>Губернское управление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latin typeface="+mn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156325" y="1881717"/>
            <a:ext cx="2774950" cy="646331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0000"/>
                </a:solidFill>
                <a:latin typeface="+mn-lt"/>
              </a:rPr>
              <a:t>Правительствующий Сенат + Министры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79614" y="1060451"/>
            <a:ext cx="5184775" cy="400110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FF0000"/>
                </a:solidFill>
                <a:latin typeface="+mn-lt"/>
              </a:rPr>
              <a:t>Государственный совет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07975" y="3801534"/>
            <a:ext cx="2719388" cy="646331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+mn-lt"/>
              </a:rPr>
              <a:t>Окружная дума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latin typeface="+mn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07975" y="4760384"/>
            <a:ext cx="2719388" cy="646331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+mn-lt"/>
              </a:rPr>
              <a:t>Волостная дума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latin typeface="+mn-l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73051" y="2840567"/>
            <a:ext cx="2754313" cy="646331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+mn-lt"/>
              </a:rPr>
              <a:t>Губернская дума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latin typeface="+mn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50825" y="1881717"/>
            <a:ext cx="2776538" cy="646331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0000"/>
                </a:solidFill>
                <a:latin typeface="+mn-lt"/>
              </a:rPr>
              <a:t>Государственная дума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409575" y="5820834"/>
            <a:ext cx="223678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ndar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9pPr>
          </a:lstStyle>
          <a:p>
            <a:pPr algn="ctr" eaLnBrk="1" hangingPunct="1"/>
            <a:r>
              <a:rPr lang="ru-RU" altLang="ru-RU" i="1"/>
              <a:t>Законодательная власть</a:t>
            </a: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3411539" y="5820834"/>
            <a:ext cx="223678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ndar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9pPr>
          </a:lstStyle>
          <a:p>
            <a:pPr algn="ctr" eaLnBrk="1" hangingPunct="1"/>
            <a:r>
              <a:rPr lang="ru-RU" altLang="ru-RU" i="1"/>
              <a:t>Судебная </a:t>
            </a:r>
          </a:p>
          <a:p>
            <a:pPr algn="ctr" eaLnBrk="1" hangingPunct="1"/>
            <a:r>
              <a:rPr lang="ru-RU" altLang="ru-RU" i="1"/>
              <a:t>власть</a:t>
            </a:r>
          </a:p>
        </p:txBody>
      </p:sp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6392864" y="5831417"/>
            <a:ext cx="223678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ndar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9pPr>
          </a:lstStyle>
          <a:p>
            <a:pPr algn="ctr" eaLnBrk="1" hangingPunct="1"/>
            <a:r>
              <a:rPr lang="ru-RU" altLang="ru-RU" i="1"/>
              <a:t>Исполнительная </a:t>
            </a:r>
          </a:p>
          <a:p>
            <a:pPr algn="ctr" eaLnBrk="1" hangingPunct="1"/>
            <a:r>
              <a:rPr lang="ru-RU" altLang="ru-RU" i="1"/>
              <a:t>власть</a:t>
            </a:r>
          </a:p>
        </p:txBody>
      </p:sp>
    </p:spTree>
    <p:extLst>
      <p:ext uri="{BB962C8B-B14F-4D97-AF65-F5344CB8AC3E}">
        <p14:creationId xmlns="" xmlns:p14="http://schemas.microsoft.com/office/powerpoint/2010/main" val="1875019987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12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4" grpId="0" animBg="1"/>
      <p:bldP spid="25" grpId="0" animBg="1"/>
      <p:bldP spid="26" grpId="0" animBg="1"/>
      <p:bldP spid="27" grpId="0" animBg="1"/>
      <p:bldP spid="28" grpId="0"/>
      <p:bldP spid="29" grpId="0"/>
      <p:bldP spid="3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8560" y="116632"/>
            <a:ext cx="9937104" cy="520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Объект 5"/>
          <p:cNvSpPr txBox="1">
            <a:spLocks noGrp="1" noChangeArrowheads="1"/>
          </p:cNvSpPr>
          <p:nvPr>
            <p:ph sz="half" idx="1"/>
          </p:nvPr>
        </p:nvSpPr>
        <p:spPr bwMode="auto">
          <a:xfrm>
            <a:off x="1908175" y="5516563"/>
            <a:ext cx="6048201" cy="1175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ndar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9pPr>
          </a:lstStyle>
          <a:p>
            <a:pPr marL="0" indent="0" algn="ctr" eaLnBrk="1" hangingPunct="1">
              <a:buNone/>
            </a:pPr>
            <a:r>
              <a:rPr lang="ru-RU" altLang="ru-RU" sz="3200" b="1" dirty="0">
                <a:solidFill>
                  <a:srgbClr val="FF0000"/>
                </a:solidFill>
              </a:rPr>
              <a:t>1812–1816 гг.</a:t>
            </a:r>
          </a:p>
          <a:p>
            <a:pPr marL="0" indent="0" algn="ctr" eaLnBrk="1" hangingPunct="1">
              <a:buNone/>
            </a:pPr>
            <a:r>
              <a:rPr lang="ru-RU" altLang="ru-RU" sz="3200" b="1" dirty="0"/>
              <a:t>Опала Сперанского.</a:t>
            </a:r>
          </a:p>
        </p:txBody>
      </p:sp>
    </p:spTree>
    <p:extLst>
      <p:ext uri="{BB962C8B-B14F-4D97-AF65-F5344CB8AC3E}">
        <p14:creationId xmlns="" xmlns:p14="http://schemas.microsoft.com/office/powerpoint/2010/main" val="2268319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«Общий предмет преобразования  состоит в том, чтоб правление, доселе самодержавное, поставить  и учредить на непременном законе. .. Никакой новый закон не может быть издан без уважения Думы. Установление новых податей, налогов и повинностей уважаются в Думе. Министры же будут ответственны перед законодательным сословием, члены которого имеют право требовать от них в положенные сроки соответствующих отчетов. .. Нельзя предполагать, чтобы лицо державное, само собою  и непосредственно действуя на отдельные части управления, могло сохранить  с точностью  их пределы…»</a:t>
            </a:r>
          </a:p>
          <a:p>
            <a:pPr marL="0" indent="0">
              <a:buNone/>
            </a:pPr>
            <a:r>
              <a:rPr lang="ru-RU" sz="2800" i="1" dirty="0" smtClean="0"/>
              <a:t>Вопросы к документу: </a:t>
            </a:r>
          </a:p>
          <a:p>
            <a:pPr marL="514350" indent="-514350">
              <a:buAutoNum type="arabicPeriod"/>
            </a:pPr>
            <a:r>
              <a:rPr lang="ru-RU" sz="2800" i="1" dirty="0" smtClean="0"/>
              <a:t>Как М. М. Сперанский объясняет необходимость преобразований? </a:t>
            </a:r>
          </a:p>
          <a:p>
            <a:pPr marL="514350" indent="-514350">
              <a:buAutoNum type="arabicPeriod"/>
            </a:pPr>
            <a:r>
              <a:rPr lang="ru-RU" sz="2800" i="1" dirty="0" smtClean="0"/>
              <a:t>Какие вопросы должна была решать Дума? </a:t>
            </a:r>
          </a:p>
          <a:p>
            <a:pPr marL="514350" indent="-514350">
              <a:buAutoNum type="arabicPeriod"/>
            </a:pPr>
            <a:r>
              <a:rPr lang="ru-RU" sz="2800" i="1" dirty="0" smtClean="0"/>
              <a:t>Какой бы стала форма правления в России, если бы проект реформ М. М. Сперанского был осуществлен? </a:t>
            </a:r>
          </a:p>
        </p:txBody>
      </p:sp>
      <p:sp>
        <p:nvSpPr>
          <p:cNvPr id="7" name="Управляющая кнопка: в конец 6">
            <a:hlinkClick r:id="rId2" action="ppaction://hlinksldjump" highlightClick="1"/>
          </p:cNvPr>
          <p:cNvSpPr/>
          <p:nvPr/>
        </p:nvSpPr>
        <p:spPr>
          <a:xfrm>
            <a:off x="8460432" y="6486159"/>
            <a:ext cx="504056" cy="260648"/>
          </a:xfrm>
          <a:prstGeom prst="actionButtonE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28972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/>
          <a:lstStyle/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Что почитать? 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124744"/>
            <a:ext cx="9036496" cy="5733256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ru-RU" i="1" dirty="0" smtClean="0"/>
              <a:t>Архангельский А. </a:t>
            </a:r>
            <a:r>
              <a:rPr lang="ru-RU" dirty="0" smtClean="0"/>
              <a:t>Александр </a:t>
            </a:r>
            <a:r>
              <a:rPr lang="en-US" dirty="0" smtClean="0"/>
              <a:t>I. </a:t>
            </a:r>
            <a:r>
              <a:rPr lang="ru-RU" dirty="0" smtClean="0"/>
              <a:t>ЖЗЛ. 2012 г.;</a:t>
            </a:r>
          </a:p>
          <a:p>
            <a:pPr>
              <a:buFontTx/>
              <a:buChar char="-"/>
            </a:pPr>
            <a:r>
              <a:rPr lang="ru-RU" i="1" dirty="0" smtClean="0"/>
              <a:t>Анри </a:t>
            </a:r>
            <a:r>
              <a:rPr lang="ru-RU" i="1" dirty="0" err="1" smtClean="0"/>
              <a:t>Труя</a:t>
            </a:r>
            <a:r>
              <a:rPr lang="ru-RU" i="1" dirty="0" smtClean="0"/>
              <a:t>. </a:t>
            </a:r>
            <a:r>
              <a:rPr lang="ru-RU" dirty="0" smtClean="0"/>
              <a:t>Александр </a:t>
            </a:r>
            <a:r>
              <a:rPr lang="en-US" dirty="0" smtClean="0"/>
              <a:t>I.</a:t>
            </a:r>
            <a:r>
              <a:rPr lang="ru-RU" dirty="0" smtClean="0"/>
              <a:t> Северный Сфинкс. </a:t>
            </a:r>
            <a:r>
              <a:rPr lang="ru-RU" dirty="0" err="1" smtClean="0"/>
              <a:t>Эксмо</a:t>
            </a:r>
            <a:r>
              <a:rPr lang="ru-RU" dirty="0" smtClean="0"/>
              <a:t>: 2006.</a:t>
            </a:r>
          </a:p>
          <a:p>
            <a:pPr>
              <a:buFontTx/>
              <a:buChar char="-"/>
            </a:pPr>
            <a:r>
              <a:rPr lang="ru-RU" i="1" dirty="0" smtClean="0"/>
              <a:t>Сахаров А. Н. </a:t>
            </a:r>
            <a:r>
              <a:rPr lang="ru-RU" dirty="0" smtClean="0"/>
              <a:t>Александр </a:t>
            </a:r>
            <a:r>
              <a:rPr lang="en-US" dirty="0" smtClean="0"/>
              <a:t>I</a:t>
            </a:r>
            <a:r>
              <a:rPr lang="ru-RU" dirty="0" smtClean="0"/>
              <a:t>. М.: Наука, 1998.</a:t>
            </a:r>
          </a:p>
          <a:p>
            <a:pPr>
              <a:buFontTx/>
              <a:buChar char="-"/>
            </a:pPr>
            <a:r>
              <a:rPr lang="ru-RU" i="1" dirty="0" err="1"/>
              <a:t>Валишевский</a:t>
            </a:r>
            <a:r>
              <a:rPr lang="ru-RU" i="1" dirty="0"/>
              <a:t> К</a:t>
            </a:r>
            <a:r>
              <a:rPr lang="ru-RU" i="1" dirty="0" smtClean="0"/>
              <a:t>. </a:t>
            </a:r>
            <a:r>
              <a:rPr lang="ru-RU" dirty="0"/>
              <a:t>Александр I. История царствования. В 3 томах — СПб.: «Вита Нова», </a:t>
            </a:r>
            <a:r>
              <a:rPr lang="ru-RU" dirty="0" smtClean="0"/>
              <a:t>2011</a:t>
            </a:r>
          </a:p>
          <a:p>
            <a:pPr>
              <a:buFontTx/>
              <a:buChar char="-"/>
            </a:pPr>
            <a:r>
              <a:rPr lang="ru-RU" i="1" dirty="0"/>
              <a:t>А. В. Демкин. </a:t>
            </a:r>
            <a:r>
              <a:rPr lang="ru-RU" dirty="0"/>
              <a:t>Дней Александровых прекрасное начало. Внутренняя политика Александра I в 1801-1805 гг.. — М.: </a:t>
            </a:r>
            <a:r>
              <a:rPr lang="ru-RU" dirty="0" err="1"/>
              <a:t>Кучково</a:t>
            </a:r>
            <a:r>
              <a:rPr lang="ru-RU" dirty="0"/>
              <a:t> поле, 2012.</a:t>
            </a:r>
            <a:endParaRPr lang="ru-RU" dirty="0" smtClean="0"/>
          </a:p>
          <a:p>
            <a:pPr>
              <a:buFontTx/>
              <a:buChar char="-"/>
            </a:pP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821397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                                 </a:t>
            </a:r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</TotalTime>
  <Words>995</Words>
  <Application>Microsoft Office PowerPoint</Application>
  <PresentationFormat>Экран (4:3)</PresentationFormat>
  <Paragraphs>120</Paragraphs>
  <Slides>21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Слайд 1</vt:lpstr>
      <vt:lpstr>Внутренняя политика Александра I  в 1801 – 1812 гг. Реформы М. М. Сперанского.</vt:lpstr>
      <vt:lpstr>План урока. </vt:lpstr>
      <vt:lpstr>Александр I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Реформаторская деятельность М. М. Сперанского</vt:lpstr>
      <vt:lpstr>Слайд 17</vt:lpstr>
      <vt:lpstr>Слайд 18</vt:lpstr>
      <vt:lpstr>Слайд 19</vt:lpstr>
      <vt:lpstr>Что почитать? 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Внутренняя политика Александра I  в 1801 – 1812 гг. Реформы М. М. Сперанского.</dc:title>
  <dc:creator>Регина Пензина</dc:creator>
  <cp:lastModifiedBy>tshurbaeva_os</cp:lastModifiedBy>
  <cp:revision>18</cp:revision>
  <dcterms:created xsi:type="dcterms:W3CDTF">2017-01-09T13:10:08Z</dcterms:created>
  <dcterms:modified xsi:type="dcterms:W3CDTF">2019-06-26T09:27:51Z</dcterms:modified>
</cp:coreProperties>
</file>