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6" r:id="rId11"/>
    <p:sldId id="277" r:id="rId12"/>
    <p:sldId id="279" r:id="rId13"/>
    <p:sldId id="280" r:id="rId14"/>
    <p:sldId id="281" r:id="rId15"/>
    <p:sldId id="282" r:id="rId16"/>
    <p:sldId id="283" r:id="rId17"/>
    <p:sldId id="274" r:id="rId18"/>
    <p:sldId id="260" r:id="rId19"/>
    <p:sldId id="273" r:id="rId20"/>
    <p:sldId id="278" r:id="rId21"/>
    <p:sldId id="264" r:id="rId22"/>
    <p:sldId id="266" r:id="rId23"/>
    <p:sldId id="267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53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6B7E1-1A30-45AB-8E98-2A1B2D5354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3B6F6-D868-4C54-8B09-62C0A51248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7832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3B6F6-D868-4C54-8B09-62C0A51248C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6000"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Tm="6000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6000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advTm="6000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6000"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Tm="6000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6000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6000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50000">
              <a:srgbClr val="FF0000"/>
            </a:gs>
            <a:gs pos="100000">
              <a:srgbClr val="FFF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43A1D5E-B78C-4772-ABAC-97C66C5D4FF1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CCFF97A-A04B-409B-AC75-DE46B0F91A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Tm="6000">
    <p:strips dir="ld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ru.wikipedia.org/wiki/%D0%A4%D0%B8%D0%B0%D0%B3%D0%B4%D0%BE%D0%BD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Олег\Desktop\020266f4d939dddaeb395f563e69b8e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2268" y="0"/>
            <a:ext cx="9196268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1857364"/>
            <a:ext cx="83198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Северная </a:t>
            </a:r>
            <a:r>
              <a:rPr lang="ru-RU" sz="66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О</a:t>
            </a:r>
            <a:r>
              <a:rPr lang="ru-RU" sz="66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сетия</a:t>
            </a:r>
            <a:endParaRPr lang="ru-RU" sz="66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3286124"/>
            <a:ext cx="46805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Georgia" pitchFamily="18" charset="0"/>
              </a:rPr>
              <a:t>Алания</a:t>
            </a:r>
            <a:endParaRPr lang="ru-RU" sz="66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5643578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2400" b="1" dirty="0">
              <a:solidFill>
                <a:srgbClr val="FFFF00"/>
              </a:solidFill>
              <a:latin typeface="Georgia" pitchFamily="18" charset="0"/>
            </a:endParaRPr>
          </a:p>
          <a:p>
            <a:pPr algn="r"/>
            <a:r>
              <a:rPr lang="ru-RU" sz="2400" b="1" smtClean="0">
                <a:solidFill>
                  <a:srgbClr val="FFFF00"/>
                </a:solidFill>
                <a:latin typeface="Georgia" pitchFamily="18" charset="0"/>
              </a:rPr>
              <a:t>Хохов С</a:t>
            </a:r>
          </a:p>
          <a:p>
            <a:pPr algn="r"/>
            <a:endParaRPr lang="ru-RU" sz="2400" b="1" dirty="0" smtClean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imvolika_ger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3000372"/>
            <a:ext cx="2714644" cy="271464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9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  <a:latin typeface="Georgia" pitchFamily="18" charset="0"/>
              </a:rPr>
              <a:t>Символика нашего края</a:t>
            </a:r>
            <a:endParaRPr lang="ru-RU" sz="54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5" name="Рисунок 4" descr="simvolika_fla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005064"/>
            <a:ext cx="3476636" cy="200026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572000" y="1214422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Флаг Северной Осетии — Алании состоит из трёх цветов: белый цвет является символом моральной чистоты, красный — воинской доблести, жёлтый — изобилия, богатства.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285860"/>
            <a:ext cx="4211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Герб Северной Осетии — Алании представляет собой изображение барса на фоне горных цепей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928802"/>
            <a:ext cx="75724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err="1" smtClean="0"/>
              <a:t>Куртатинское</a:t>
            </a:r>
            <a:r>
              <a:rPr lang="ru-RU" smtClean="0"/>
              <a:t> ущелье, одно из живописнейших в Северной Осетии-Алании, имеет протяженность более 50 км. Ущелье образовалось в результате прорыва рекой </a:t>
            </a:r>
            <a:r>
              <a:rPr lang="ru-RU" err="1" smtClean="0">
                <a:hlinkClick r:id="rId2" tooltip="Фиагдон"/>
              </a:rPr>
              <a:t>Фиагдон</a:t>
            </a:r>
            <a:r>
              <a:rPr lang="ru-RU" smtClean="0"/>
              <a:t> скальных массивов.</a:t>
            </a:r>
            <a:endParaRPr lang="ru-RU"/>
          </a:p>
        </p:txBody>
      </p:sp>
      <p:pic>
        <p:nvPicPr>
          <p:cNvPr id="3" name="Рисунок 2" descr="0_3d0a4_ec58447f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FFFF00"/>
                </a:solidFill>
                <a:latin typeface="Georgia" pitchFamily="18" charset="0"/>
              </a:rPr>
              <a:t>Куртатинское</a:t>
            </a:r>
            <a:r>
              <a:rPr lang="ru-RU" sz="2800" b="1" dirty="0" smtClean="0">
                <a:solidFill>
                  <a:srgbClr val="FFFF00"/>
                </a:solidFill>
                <a:latin typeface="Georgia" pitchFamily="18" charset="0"/>
              </a:rPr>
              <a:t> ущелье, одно из живописнейших в Северной Осетии-Алании, имеет протяженность более 50 км. Ущелье образовалось в результате прорыва рекой </a:t>
            </a:r>
            <a:r>
              <a:rPr lang="ru-RU" sz="2800" b="1" dirty="0" err="1" smtClean="0">
                <a:solidFill>
                  <a:srgbClr val="FFFF00"/>
                </a:solidFill>
                <a:latin typeface="Georgia" pitchFamily="18" charset="0"/>
              </a:rPr>
              <a:t>Фиагдон</a:t>
            </a:r>
            <a:r>
              <a:rPr lang="ru-RU" sz="2800" b="1" dirty="0" smtClean="0">
                <a:solidFill>
                  <a:srgbClr val="FFFF00"/>
                </a:solidFill>
                <a:latin typeface="Georgia" pitchFamily="18" charset="0"/>
              </a:rPr>
              <a:t> скальных массивов</a:t>
            </a:r>
            <a:endParaRPr lang="ru-RU" sz="2800" b="1" dirty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Tm="7000"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406dc_57a936e6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6016" y="48691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FF00"/>
                </a:solidFill>
                <a:latin typeface="Georgia" pitchFamily="18" charset="0"/>
              </a:rPr>
              <a:t>Наша республика самое красивое место на юге России. Ее площадь составляет 5000 км2. Здесь живут представители разных национальностей. Коренные жители республики осетины, потомки скифов, сарматов и аланов. Горы Осетии богаты гранитом, известняком, цинком, и минеральными водами.</a:t>
            </a:r>
            <a:endParaRPr lang="ru-RU" sz="2400" b="1" dirty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Tm="7000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Столица республики – Владикавказ, большой и красивый город. Город расположен на берегах реки Терек. Население Владикавказа составляет 315 тысяч человек, что составляет 48% населения республики.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3" name="Рисунок 2" descr="c301138ebfaedafc4641f9d6e493f9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30085"/>
            <a:ext cx="7991872" cy="5327915"/>
          </a:xfrm>
          <a:prstGeom prst="rect">
            <a:avLst/>
          </a:prstGeom>
        </p:spPr>
      </p:pic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  <a:latin typeface="Georgia" pitchFamily="18" charset="0"/>
              </a:rPr>
              <a:t>Название «Владикавказ» со значением  «Владей Кавказом»  было дано крепости графом  Павлом   Потемкиным. Владикавказ - старый город. Он был основан в 1784 году. Площадь Ленина раньше называлась театральной площадью. Здесь был русский театр.. Чугунный мост раньше назывался мостом Ольги. Через чугунный мост поехал первый трамвай. Это было в 1904 году.</a:t>
            </a:r>
            <a:endParaRPr lang="ru-RU" sz="22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3" name="Рисунок 2" descr="KMO_121006_00084_1_t2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2484991"/>
            <a:ext cx="3059832" cy="4373010"/>
          </a:xfrm>
          <a:prstGeom prst="rect">
            <a:avLst/>
          </a:prstGeom>
        </p:spPr>
      </p:pic>
      <p:pic>
        <p:nvPicPr>
          <p:cNvPr id="4" name="Рисунок 3" descr="1535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465513"/>
            <a:ext cx="5856650" cy="4392487"/>
          </a:xfrm>
          <a:prstGeom prst="rect">
            <a:avLst/>
          </a:prstGeom>
        </p:spPr>
      </p:pic>
    </p:spTree>
  </p:cSld>
  <p:clrMapOvr>
    <a:masterClrMapping/>
  </p:clrMapOvr>
  <p:transition advTm="8000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Осетинский народ потомки аланов. Аланы произошли от сарматов. Предки сарматов – скифы и амазонки. Очень храбрыми людьми были наши предки. 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5" name="Рисунок 4" descr="213402_6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200309"/>
            <a:ext cx="6408712" cy="5657691"/>
          </a:xfrm>
          <a:prstGeom prst="rect">
            <a:avLst/>
          </a:prstGeom>
        </p:spPr>
      </p:pic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Вероисповедание</a:t>
            </a: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Хотя осетины официально числятся христианами и мусульманами, но до сих пор они держатся религии своих предков, согласно которой верят в Единого Бога, Творца Мира, в существование души и загробного мира, и в мир духов, подчиненных Богу.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3" name="Рисунок 2" descr="hello_html_m5f80ea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352856"/>
            <a:ext cx="6451429" cy="4505144"/>
          </a:xfrm>
          <a:prstGeom prst="rect">
            <a:avLst/>
          </a:prstGeom>
        </p:spPr>
      </p:pic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2400" b="1" dirty="0" smtClean="0"/>
              <a:t>Осетинский национальный костюм</a:t>
            </a:r>
          </a:p>
          <a:p>
            <a:r>
              <a:rPr lang="ru-RU" sz="2400" dirty="0" smtClean="0"/>
              <a:t>Традиционный осетинский костюм от головного убора до обуви изготовлялся вручную, женщинами в домашних условиях. Национальная одежда имеет  тысячелетнюю историю, </a:t>
            </a:r>
          </a:p>
          <a:p>
            <a:r>
              <a:rPr lang="ru-RU" sz="2400" dirty="0" smtClean="0"/>
              <a:t>в ее элементах встречаются мотивы скифо-сарматской </a:t>
            </a:r>
          </a:p>
          <a:p>
            <a:r>
              <a:rPr lang="ru-RU" sz="2400" dirty="0" smtClean="0"/>
              <a:t>и аланской культур. </a:t>
            </a:r>
          </a:p>
          <a:p>
            <a:r>
              <a:rPr lang="ru-RU" sz="2400" dirty="0" smtClean="0"/>
              <a:t>Женский  костюм </a:t>
            </a:r>
          </a:p>
          <a:p>
            <a:r>
              <a:rPr lang="ru-RU" sz="2400" dirty="0" smtClean="0"/>
              <a:t>богато  украшался </a:t>
            </a:r>
          </a:p>
          <a:p>
            <a:r>
              <a:rPr lang="ru-RU" sz="2400" dirty="0" smtClean="0"/>
              <a:t>вышивкой, бисером, </a:t>
            </a:r>
          </a:p>
          <a:p>
            <a:r>
              <a:rPr lang="ru-RU" sz="2400" dirty="0" smtClean="0"/>
              <a:t>орнаментальным </a:t>
            </a:r>
          </a:p>
          <a:p>
            <a:r>
              <a:rPr lang="ru-RU" sz="2400" dirty="0" smtClean="0"/>
              <a:t>рисунком. </a:t>
            </a:r>
          </a:p>
          <a:p>
            <a:r>
              <a:rPr lang="ru-RU" sz="2400" dirty="0" smtClean="0"/>
              <a:t>На свадебном женском </a:t>
            </a:r>
          </a:p>
          <a:p>
            <a:r>
              <a:rPr lang="ru-RU" sz="2400" dirty="0" smtClean="0"/>
              <a:t>наряде изображались </a:t>
            </a:r>
          </a:p>
          <a:p>
            <a:r>
              <a:rPr lang="ru-RU" sz="2400" dirty="0" smtClean="0"/>
              <a:t>символы </a:t>
            </a:r>
          </a:p>
          <a:p>
            <a:r>
              <a:rPr lang="ru-RU" sz="2400" dirty="0" smtClean="0"/>
              <a:t>плодородия.</a:t>
            </a:r>
            <a:endParaRPr lang="ru-RU" sz="2400" dirty="0"/>
          </a:p>
        </p:txBody>
      </p:sp>
      <p:pic>
        <p:nvPicPr>
          <p:cNvPr id="4" name="Рисунок 3" descr="lezginka_osetinskaj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3" y="1922531"/>
            <a:ext cx="5724128" cy="4935469"/>
          </a:xfrm>
          <a:prstGeom prst="rect">
            <a:avLst/>
          </a:prstGeom>
        </p:spPr>
      </p:pic>
    </p:spTree>
  </p:cSld>
  <p:clrMapOvr>
    <a:masterClrMapping/>
  </p:clrMapOvr>
  <p:transition advTm="10000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истратор\Desktop\60878_76335-550x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559300" cy="6350000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osetinskij-nacionalnyj-kostyum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8640"/>
            <a:ext cx="4249291" cy="6336704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i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71500"/>
            <a:ext cx="8572500" cy="5715000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истратор\Desktop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истратор\Desktop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истратор\Desktop\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дминистратор\Desktop\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дминистратор\Desktop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Georgia" pitchFamily="18" charset="0"/>
              </a:rPr>
              <a:t>Спорт в Осетии занимает почетное место. Спортсмены республики успешно участвуют в олимпийских играх и разных чемпионатах. Известны на весь мир борцы, тяжелоатлеты. Это </a:t>
            </a:r>
            <a:r>
              <a:rPr lang="ru-RU" sz="2400" b="1" dirty="0" err="1" smtClean="0">
                <a:latin typeface="Georgia" pitchFamily="18" charset="0"/>
              </a:rPr>
              <a:t>Хаджимурат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Гацалов</a:t>
            </a:r>
            <a:r>
              <a:rPr lang="ru-RU" sz="2400" b="1" dirty="0" smtClean="0">
                <a:latin typeface="Georgia" pitchFamily="18" charset="0"/>
              </a:rPr>
              <a:t>, Андиев Сослан, </a:t>
            </a:r>
            <a:r>
              <a:rPr lang="ru-RU" sz="2400" b="1" dirty="0" err="1" smtClean="0">
                <a:latin typeface="Georgia" pitchFamily="18" charset="0"/>
              </a:rPr>
              <a:t>Фадзаев</a:t>
            </a:r>
            <a:r>
              <a:rPr lang="ru-RU" sz="2400" b="1" dirty="0" smtClean="0">
                <a:latin typeface="Georgia" pitchFamily="18" charset="0"/>
              </a:rPr>
              <a:t> </a:t>
            </a:r>
            <a:r>
              <a:rPr lang="ru-RU" sz="2400" b="1" dirty="0" err="1" smtClean="0">
                <a:latin typeface="Georgia" pitchFamily="18" charset="0"/>
              </a:rPr>
              <a:t>Арсен</a:t>
            </a:r>
            <a:r>
              <a:rPr lang="ru-RU" sz="2400" b="1" dirty="0" smtClean="0">
                <a:latin typeface="Georgia" pitchFamily="18" charset="0"/>
              </a:rPr>
              <a:t> и другие. </a:t>
            </a:r>
            <a:endParaRPr lang="ru-RU" sz="2400" b="1" dirty="0">
              <a:latin typeface="Georgia" pitchFamily="18" charset="0"/>
            </a:endParaRPr>
          </a:p>
        </p:txBody>
      </p:sp>
      <p:pic>
        <p:nvPicPr>
          <p:cNvPr id="4" name="Рисунок 3" descr="i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2780929"/>
            <a:ext cx="3280621" cy="4077072"/>
          </a:xfrm>
          <a:prstGeom prst="rect">
            <a:avLst/>
          </a:prstGeom>
        </p:spPr>
      </p:pic>
      <p:pic>
        <p:nvPicPr>
          <p:cNvPr id="5" name="Рисунок 4" descr="i (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2814248"/>
            <a:ext cx="5868144" cy="4043753"/>
          </a:xfrm>
          <a:prstGeom prst="rect">
            <a:avLst/>
          </a:prstGeom>
        </p:spPr>
      </p:pic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01024" y="6286520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>
                <a:solidFill>
                  <a:srgbClr val="FFFF00"/>
                </a:solidFill>
              </a:rPr>
              <a:t>К</a:t>
            </a:r>
            <a:r>
              <a:rPr lang="ru-RU" smtClean="0">
                <a:solidFill>
                  <a:srgbClr val="FFFF00"/>
                </a:solidFill>
              </a:rPr>
              <a:t>аньон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Georgia" pitchFamily="18" charset="0"/>
              </a:rPr>
              <a:t>Владикавказцы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 очень гордятся достопримечательностями своего города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7" name="Рисунок 6" descr="0_3469e_865396a5_or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573016"/>
            <a:ext cx="2658905" cy="3284984"/>
          </a:xfrm>
          <a:prstGeom prst="rect">
            <a:avLst/>
          </a:prstGeom>
        </p:spPr>
      </p:pic>
      <p:pic>
        <p:nvPicPr>
          <p:cNvPr id="8" name="Рисунок 7" descr="i (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908720"/>
            <a:ext cx="3024336" cy="2510549"/>
          </a:xfrm>
          <a:prstGeom prst="rect">
            <a:avLst/>
          </a:prstGeom>
        </p:spPr>
      </p:pic>
      <p:pic>
        <p:nvPicPr>
          <p:cNvPr id="9" name="Рисунок 8" descr="мемориал_Славы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908720"/>
            <a:ext cx="3347864" cy="2510898"/>
          </a:xfrm>
          <a:prstGeom prst="rect">
            <a:avLst/>
          </a:prstGeom>
        </p:spPr>
      </p:pic>
      <p:pic>
        <p:nvPicPr>
          <p:cNvPr id="10" name="Рисунок 9" descr="1275349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3968" y="3642279"/>
            <a:ext cx="4860032" cy="3215721"/>
          </a:xfrm>
          <a:prstGeom prst="rect">
            <a:avLst/>
          </a:prstGeom>
        </p:spPr>
      </p:pic>
      <p:pic>
        <p:nvPicPr>
          <p:cNvPr id="11" name="Рисунок 10" descr="i (9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908720"/>
            <a:ext cx="1944216" cy="2533372"/>
          </a:xfrm>
          <a:prstGeom prst="rect">
            <a:avLst/>
          </a:prstGeom>
        </p:spPr>
      </p:pic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409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Осетины сохранили до наших дней богатое наследие.. Уважение к старшим. Традиции гостеприимства. Уважение к женщине. Народные праздники. Рождение ребенка. 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5" name="Рисунок 4" descr="main_imag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77072"/>
            <a:ext cx="4497317" cy="2421632"/>
          </a:xfrm>
          <a:prstGeom prst="rect">
            <a:avLst/>
          </a:prstGeom>
        </p:spPr>
      </p:pic>
      <p:pic>
        <p:nvPicPr>
          <p:cNvPr id="6" name="Рисунок 5" descr="OOXJ9zcpgo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8136" y="4005064"/>
            <a:ext cx="4275864" cy="2852936"/>
          </a:xfrm>
          <a:prstGeom prst="rect">
            <a:avLst/>
          </a:prstGeom>
        </p:spPr>
      </p:pic>
      <p:pic>
        <p:nvPicPr>
          <p:cNvPr id="8" name="Рисунок 7" descr="931072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98700" y="1340768"/>
            <a:ext cx="4445300" cy="2526412"/>
          </a:xfrm>
          <a:prstGeom prst="rect">
            <a:avLst/>
          </a:prstGeom>
        </p:spPr>
      </p:pic>
      <p:pic>
        <p:nvPicPr>
          <p:cNvPr id="9" name="Рисунок 8" descr="getIma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1772816"/>
            <a:ext cx="3615359" cy="2177075"/>
          </a:xfrm>
          <a:prstGeom prst="rect">
            <a:avLst/>
          </a:prstGeom>
        </p:spPr>
      </p:pic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DSC_0126-1024x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3816424" cy="2808312"/>
          </a:xfrm>
          <a:prstGeom prst="rect">
            <a:avLst/>
          </a:prstGeom>
          <a:noFill/>
        </p:spPr>
      </p:pic>
      <p:pic>
        <p:nvPicPr>
          <p:cNvPr id="3075" name="Picture 3" descr="C:\Users\Администратор\Desktop\15_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068960"/>
            <a:ext cx="4608512" cy="3503290"/>
          </a:xfrm>
          <a:prstGeom prst="rect">
            <a:avLst/>
          </a:prstGeom>
          <a:noFill/>
        </p:spPr>
      </p:pic>
      <p:pic>
        <p:nvPicPr>
          <p:cNvPr id="3076" name="Picture 4" descr="C:\Users\Администратор\Desktop\125694703_Ualibah_fuyddzhin_cahton_i_luyvzha__samuye_vkusnuye_osetinskie_blyuda__26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88640"/>
            <a:ext cx="4608512" cy="2736304"/>
          </a:xfrm>
          <a:prstGeom prst="rect">
            <a:avLst/>
          </a:prstGeom>
          <a:noFill/>
        </p:spPr>
      </p:pic>
      <p:pic>
        <p:nvPicPr>
          <p:cNvPr id="3077" name="Picture 5" descr="C:\Users\Администратор\Desktop\36_ima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140968"/>
            <a:ext cx="3816424" cy="3384376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strips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о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86104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FF00"/>
                </a:solidFill>
                <a:latin typeface="Georgia" pitchFamily="18" charset="0"/>
              </a:rPr>
              <a:t>Природа щедро одарила Осетию. Величественные горы , покрытые вечными снегами , бурные реки , неугомонные водопады , тёмные глубокие ущелья светлые зелёные долины . ледники , спускающиеся прямо к заповедным лесам ,неповторимые по своей красоте, альпийские луга , звенящие хрустальной чистотой стремительные родники – всё это создаёт удивительную по красоте картину.</a:t>
            </a:r>
            <a:endParaRPr lang="ru-RU" sz="2400" b="1" dirty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Tm="8000"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FFF00"/>
                </a:solidFill>
                <a:latin typeface="Georgia" pitchFamily="18" charset="0"/>
              </a:rPr>
              <a:t>Удивительная </a:t>
            </a:r>
            <a:r>
              <a:rPr lang="ru-RU" sz="2400" b="1" dirty="0" err="1" smtClean="0">
                <a:solidFill>
                  <a:srgbClr val="FFFF00"/>
                </a:solidFill>
                <a:latin typeface="Georgia" pitchFamily="18" charset="0"/>
              </a:rPr>
              <a:t>мозайка</a:t>
            </a:r>
            <a:r>
              <a:rPr lang="ru-RU" sz="2400" b="1" dirty="0" smtClean="0">
                <a:solidFill>
                  <a:srgbClr val="FFFF00"/>
                </a:solidFill>
                <a:latin typeface="Georgia" pitchFamily="18" charset="0"/>
              </a:rPr>
              <a:t> красок, неповторимый аромат благоуханной природы заполняет ущелья и долины!...</a:t>
            </a:r>
            <a:endParaRPr lang="ru-RU" sz="2400" b="1" dirty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301138ebfaedafc4641f9d6e493f9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Georgia" pitchFamily="18" charset="0"/>
              </a:rPr>
              <a:t>СПАСИБО  ЗА  ВНИМАНИЕ!</a:t>
            </a:r>
            <a:endParaRPr lang="ru-RU" sz="4400" b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advTm="6000">
    <p:strips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326</TotalTime>
  <Words>340</Words>
  <Application>Microsoft Office PowerPoint</Application>
  <PresentationFormat>Экран (4:3)</PresentationFormat>
  <Paragraphs>37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Бумажная</vt:lpstr>
      <vt:lpstr>Слайд 1</vt:lpstr>
      <vt:lpstr>Символика нашего края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Олег</dc:creator>
  <cp:lastModifiedBy>777</cp:lastModifiedBy>
  <cp:revision>45</cp:revision>
  <dcterms:created xsi:type="dcterms:W3CDTF">2014-11-23T12:24:38Z</dcterms:created>
  <dcterms:modified xsi:type="dcterms:W3CDTF">2018-11-21T18:11:27Z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1341440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