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F92D1E-E88D-4A05-AFDA-3C3B0A90761D}" type="datetimeFigureOut">
              <a:rPr lang="ru-RU" smtClean="0"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BE13E08-3BBA-4C90-86C9-E6E268F55D6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ctrTitle"/>
          </p:nvPr>
        </p:nvSpPr>
        <p:spPr>
          <a:xfrm>
            <a:off x="0" y="357188"/>
            <a:ext cx="9144000" cy="3857625"/>
          </a:xfrm>
        </p:spPr>
        <p:txBody>
          <a:bodyPr/>
          <a:lstStyle/>
          <a:p>
            <a:r>
              <a:rPr lang="ru-RU" sz="4800" smtClean="0">
                <a:solidFill>
                  <a:srgbClr val="FFFF00"/>
                </a:solidFill>
              </a:rPr>
              <a:t>Правописание  </a:t>
            </a:r>
            <a:r>
              <a:rPr lang="ru-RU" sz="4800" b="1" i="1" smtClean="0">
                <a:solidFill>
                  <a:srgbClr val="FFFF00"/>
                </a:solidFill>
              </a:rPr>
              <a:t>н</a:t>
            </a:r>
            <a:r>
              <a:rPr lang="ru-RU" sz="4800" smtClean="0">
                <a:solidFill>
                  <a:srgbClr val="FFFF00"/>
                </a:solidFill>
              </a:rPr>
              <a:t>   и   </a:t>
            </a:r>
            <a:r>
              <a:rPr lang="ru-RU" sz="4800" b="1" i="1" smtClean="0">
                <a:solidFill>
                  <a:srgbClr val="FFFF00"/>
                </a:solidFill>
              </a:rPr>
              <a:t>нн  </a:t>
            </a:r>
            <a:r>
              <a:rPr lang="ru-RU" sz="4800" smtClean="0">
                <a:solidFill>
                  <a:srgbClr val="FFFF00"/>
                </a:solidFill>
              </a:rPr>
              <a:t> в прилагательных  и   причастиях </a:t>
            </a:r>
          </a:p>
        </p:txBody>
      </p:sp>
      <p:pic>
        <p:nvPicPr>
          <p:cNvPr id="4403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0" y="3286125"/>
            <a:ext cx="18002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4643446"/>
            <a:ext cx="4924873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Материал подготовила </a:t>
            </a:r>
          </a:p>
          <a:p>
            <a:pPr algn="ctr"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учитель русского языка и литературы</a:t>
            </a:r>
          </a:p>
          <a:p>
            <a:pPr algn="ctr"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Рылова О.В.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10 класс</a:t>
            </a:r>
          </a:p>
          <a:p>
            <a:pPr algn="ctr">
              <a:defRPr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(Повторение орфографии)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26766"/>
            <a:ext cx="8147248" cy="5530626"/>
          </a:xfrm>
        </p:spPr>
        <p:txBody>
          <a:bodyPr>
            <a:normAutofit fontScale="90000"/>
          </a:bodyPr>
          <a:lstStyle/>
          <a:p>
            <a:pPr indent="457200" algn="just"/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Дли…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ная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деревенская улица.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Стены одних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домов 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выкраше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ны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масля…ой краской, другие 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побеле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ны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гаше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…ной известью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. Повсюду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сады, простирающиеся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почти до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самого горизонта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. Удивительно 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хороши они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обсыпа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…</a:t>
            </a:r>
            <a:r>
              <a:rPr lang="ru-RU" sz="4400" b="1" dirty="0" err="1" smtClean="0">
                <a:solidFill>
                  <a:schemeClr val="accent6">
                    <a:lumMod val="50000"/>
                  </a:schemeClr>
                </a:solidFill>
              </a:rPr>
              <a:t>ные</a:t>
            </a:r>
            <a: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  <a:t> яблоневым снегом.</a:t>
            </a:r>
            <a:br>
              <a:rPr lang="ru-RU" sz="44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Grp="1" noChangeArrowheads="1"/>
          </p:cNvSpPr>
          <p:nvPr>
            <p:ph type="title"/>
          </p:nvPr>
        </p:nvSpPr>
        <p:spPr>
          <a:xfrm>
            <a:off x="428625" y="345976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Правописание Н и НН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3063"/>
            <a:ext cx="8229600" cy="4930775"/>
          </a:xfrm>
        </p:spPr>
        <p:txBody>
          <a:bodyPr>
            <a:normAutofit/>
          </a:bodyPr>
          <a:lstStyle/>
          <a:p>
            <a:pPr marL="365760" indent="-256032" algn="ctr" fontAlgn="auto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3200" dirty="0"/>
              <a:t>Выбор Н или НН зависит </a:t>
            </a:r>
            <a:r>
              <a:rPr lang="ru-RU" sz="3200" b="1" dirty="0">
                <a:solidFill>
                  <a:srgbClr val="FF0000"/>
                </a:solidFill>
              </a:rPr>
              <a:t>от принадлежности слова к той или иной части речи</a:t>
            </a:r>
            <a:r>
              <a:rPr lang="ru-RU" sz="3200" dirty="0"/>
              <a:t>, поэтому </a:t>
            </a:r>
            <a:r>
              <a:rPr lang="ru-RU" sz="3200" dirty="0">
                <a:solidFill>
                  <a:srgbClr val="FF0000"/>
                </a:solidFill>
              </a:rPr>
              <a:t>ВАЖНО</a:t>
            </a:r>
            <a:r>
              <a:rPr lang="ru-RU" sz="3200" dirty="0"/>
              <a:t> знать части речи (существительные, прилагательные, наречия) и уметь определять, как образовано слово той или иной части речи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прилагательное образовано от существительного или от глагола</a:t>
            </a:r>
            <a:r>
              <a:rPr lang="ru-RU" dirty="0"/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>
          <a:xfrm>
            <a:off x="179513" y="260648"/>
            <a:ext cx="8784975" cy="144016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400" b="1" dirty="0">
                <a:solidFill>
                  <a:srgbClr val="0070C0"/>
                </a:solidFill>
              </a:rPr>
              <a:t>Правописание </a:t>
            </a:r>
            <a:r>
              <a:rPr lang="ru-RU" sz="4400" b="1" dirty="0" smtClean="0">
                <a:solidFill>
                  <a:srgbClr val="0070C0"/>
                </a:solidFill>
              </a:rPr>
              <a:t>Н  в </a:t>
            </a:r>
            <a:r>
              <a:rPr lang="ru-RU" sz="4400" b="1" dirty="0" smtClean="0">
                <a:solidFill>
                  <a:srgbClr val="0070C0"/>
                </a:solidFill>
              </a:rPr>
              <a:t>отыменных прилагательных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916832"/>
            <a:ext cx="3657600" cy="4664075"/>
          </a:xfrm>
        </p:spPr>
        <p:txBody>
          <a:bodyPr/>
          <a:lstStyle/>
          <a:p>
            <a:pPr eaLnBrk="1" hangingPunct="1"/>
            <a:r>
              <a:rPr lang="ru-RU" dirty="0" smtClean="0"/>
              <a:t>если прилагательные </a:t>
            </a:r>
            <a:r>
              <a:rPr lang="ru-RU" dirty="0" smtClean="0"/>
              <a:t>образованы </a:t>
            </a:r>
            <a:r>
              <a:rPr lang="ru-RU" dirty="0" err="1" smtClean="0"/>
              <a:t>бессуффиксальным</a:t>
            </a:r>
            <a:r>
              <a:rPr lang="ru-RU" dirty="0" smtClean="0"/>
              <a:t> способом (т.е</a:t>
            </a:r>
            <a:r>
              <a:rPr lang="ru-RU" dirty="0" smtClean="0"/>
              <a:t>. у которых нет </a:t>
            </a:r>
            <a:r>
              <a:rPr lang="ru-RU" dirty="0" smtClean="0"/>
              <a:t>суффикса):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юный, зеленый, багряный, пряный,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свиной</a:t>
            </a:r>
            <a:endParaRPr lang="ru-RU" sz="2400" i="1" dirty="0" smtClean="0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88024" y="1844824"/>
            <a:ext cx="3657600" cy="4664075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если прилагательные образованы от существительных при помощи суффиксов -</a:t>
            </a:r>
            <a:r>
              <a:rPr lang="ru-RU" b="1" dirty="0" smtClean="0">
                <a:solidFill>
                  <a:srgbClr val="FF0000"/>
                </a:solidFill>
              </a:rPr>
              <a:t>ИН-, -АН-, -</a:t>
            </a:r>
            <a:r>
              <a:rPr lang="ru-RU" b="1" dirty="0" smtClean="0">
                <a:solidFill>
                  <a:srgbClr val="FF0000"/>
                </a:solidFill>
              </a:rPr>
              <a:t>ЯН-: </a:t>
            </a:r>
            <a:r>
              <a:rPr lang="ru-RU" b="1" i="1" dirty="0" smtClean="0"/>
              <a:t>лебедь </a:t>
            </a:r>
            <a:r>
              <a:rPr lang="ru-RU" b="1" i="1" dirty="0" smtClean="0"/>
              <a:t>- лебединый, кожа – кожаный, лед – </a:t>
            </a:r>
            <a:r>
              <a:rPr lang="ru-RU" b="1" i="1" dirty="0" smtClean="0"/>
              <a:t>ледяной</a:t>
            </a:r>
            <a:r>
              <a:rPr lang="ru-RU" i="1" dirty="0" smtClean="0"/>
              <a:t>. </a:t>
            </a:r>
            <a:r>
              <a:rPr lang="ru-RU" b="1" dirty="0" smtClean="0"/>
              <a:t>Исключения</a:t>
            </a:r>
            <a:r>
              <a:rPr lang="ru-RU" dirty="0" smtClean="0"/>
              <a:t>: </a:t>
            </a:r>
            <a:r>
              <a:rPr lang="ru-RU" b="1" i="1" dirty="0" smtClean="0">
                <a:solidFill>
                  <a:srgbClr val="FF0000"/>
                </a:solidFill>
              </a:rPr>
              <a:t>стеклянный, оловянный, деревянный</a:t>
            </a:r>
            <a:endParaRPr lang="ru-RU" b="1" dirty="0" smtClean="0">
              <a:solidFill>
                <a:srgbClr val="FF0000"/>
              </a:solidFill>
            </a:endParaRPr>
          </a:p>
          <a:p>
            <a:pPr eaLnBrk="1" hangingPunct="1"/>
            <a:endParaRPr lang="ru-RU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9553" y="1861269"/>
            <a:ext cx="3888432" cy="4664075"/>
          </a:xfrm>
        </p:spPr>
        <p:txBody>
          <a:bodyPr>
            <a:normAutofit/>
          </a:bodyPr>
          <a:lstStyle/>
          <a:p>
            <a:r>
              <a:rPr lang="ru-RU" dirty="0" smtClean="0"/>
              <a:t>если прилагательные образованы от существительного с основой на Н при помощи суффикса Н: </a:t>
            </a:r>
            <a:r>
              <a:rPr lang="ru-RU" b="1" i="1" dirty="0" smtClean="0"/>
              <a:t>осень – осенний, старина – </a:t>
            </a:r>
            <a:r>
              <a:rPr lang="ru-RU" sz="2400" b="1" i="1" dirty="0" smtClean="0"/>
              <a:t>старинный</a:t>
            </a:r>
          </a:p>
          <a:p>
            <a:pPr eaLnBrk="1" hangingPunct="1"/>
            <a:endParaRPr lang="ru-RU" sz="2000" dirty="0" smtClean="0"/>
          </a:p>
        </p:txBody>
      </p:sp>
      <p:sp>
        <p:nvSpPr>
          <p:cNvPr id="52228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60032" y="1861269"/>
            <a:ext cx="4032448" cy="4664075"/>
          </a:xfrm>
        </p:spPr>
        <p:txBody>
          <a:bodyPr/>
          <a:lstStyle/>
          <a:p>
            <a:pPr eaLnBrk="1" hangingPunct="1"/>
            <a:r>
              <a:rPr lang="ru-RU" dirty="0" smtClean="0"/>
              <a:t>если прилагательные образованы от существительного при помощи суффиксов                   </a:t>
            </a:r>
            <a:r>
              <a:rPr lang="ru-RU" dirty="0" smtClean="0">
                <a:solidFill>
                  <a:srgbClr val="FF0000"/>
                </a:solidFill>
              </a:rPr>
              <a:t>-</a:t>
            </a:r>
            <a:r>
              <a:rPr lang="ru-RU" b="1" dirty="0" smtClean="0">
                <a:solidFill>
                  <a:srgbClr val="FF0000"/>
                </a:solidFill>
              </a:rPr>
              <a:t>ОНН-</a:t>
            </a:r>
            <a:r>
              <a:rPr lang="ru-RU" b="1" dirty="0" smtClean="0">
                <a:solidFill>
                  <a:srgbClr val="FF0000"/>
                </a:solidFill>
              </a:rPr>
              <a:t>, -ЕНН-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: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лекция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лекционный; обед - 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обеденный</a:t>
            </a:r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/>
            <a:endParaRPr lang="ru-RU" sz="2400" dirty="0" smtClean="0"/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179513" y="260648"/>
            <a:ext cx="8784975" cy="1440160"/>
          </a:xfrm>
          <a:prstGeom prst="rect">
            <a:avLst/>
          </a:prstGeom>
        </p:spPr>
        <p:txBody>
          <a:bodyPr bIns="91440" anchor="b" anchorCtr="0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Правописание НН  в отыменных прилагательных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Grp="1" noChangeArrowheads="1"/>
          </p:cNvSpPr>
          <p:nvPr>
            <p:ph type="title"/>
          </p:nvPr>
        </p:nvSpPr>
        <p:spPr>
          <a:xfrm>
            <a:off x="395536" y="274638"/>
            <a:ext cx="8538914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400" b="1" dirty="0">
                <a:solidFill>
                  <a:srgbClr val="0070C0"/>
                </a:solidFill>
              </a:rPr>
              <a:t>ЗАПОМНИТЬ!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Одна </a:t>
            </a:r>
            <a:r>
              <a:rPr lang="ru-RU" sz="3200" b="1" dirty="0">
                <a:solidFill>
                  <a:srgbClr val="FF0000"/>
                </a:solidFill>
              </a:rPr>
              <a:t>буква Н     </a:t>
            </a:r>
            <a:r>
              <a:rPr lang="ru-RU" sz="3200" b="1" dirty="0" smtClean="0">
                <a:solidFill>
                  <a:srgbClr val="FF0000"/>
                </a:solidFill>
              </a:rPr>
              <a:t>                              Две </a:t>
            </a:r>
            <a:r>
              <a:rPr lang="ru-RU" sz="3200" b="1" dirty="0">
                <a:solidFill>
                  <a:srgbClr val="FF0000"/>
                </a:solidFill>
              </a:rPr>
              <a:t>буквы НН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524000"/>
            <a:ext cx="3657600" cy="466407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Ветр</a:t>
            </a:r>
            <a:r>
              <a:rPr lang="ru-RU" b="1" dirty="0" smtClean="0">
                <a:solidFill>
                  <a:srgbClr val="FF0000"/>
                </a:solidFill>
              </a:rPr>
              <a:t>ен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ый</a:t>
            </a:r>
            <a:r>
              <a:rPr lang="ru-RU" dirty="0" smtClean="0"/>
              <a:t> (с ветром) – ветреный день, ветреный человек</a:t>
            </a:r>
          </a:p>
          <a:p>
            <a:pPr eaLnBrk="1" hangingPunct="1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Ветр</a:t>
            </a:r>
            <a:r>
              <a:rPr lang="ru-RU" b="1" dirty="0" smtClean="0">
                <a:solidFill>
                  <a:srgbClr val="FF0000"/>
                </a:solidFill>
              </a:rPr>
              <a:t>ян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ой </a:t>
            </a:r>
            <a:r>
              <a:rPr lang="ru-RU" dirty="0" smtClean="0"/>
              <a:t>(приводимый в движение ветром): ветряной двигатель, ветряная мельница, ветряная оспа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90864" y="1524000"/>
            <a:ext cx="3657600" cy="4664075"/>
          </a:xfrm>
        </p:spPr>
        <p:txBody>
          <a:bodyPr/>
          <a:lstStyle/>
          <a:p>
            <a:pPr eaLnBrk="1" hangingPunct="1"/>
            <a:r>
              <a:rPr lang="ru-RU" dirty="0" smtClean="0"/>
              <a:t>если есть приставка, пишется </a:t>
            </a:r>
            <a:r>
              <a:rPr lang="ru-RU" dirty="0" smtClean="0">
                <a:solidFill>
                  <a:srgbClr val="FF0000"/>
                </a:solidFill>
              </a:rPr>
              <a:t>–</a:t>
            </a:r>
            <a:r>
              <a:rPr lang="ru-RU" b="1" dirty="0" smtClean="0">
                <a:solidFill>
                  <a:srgbClr val="FF0000"/>
                </a:solidFill>
              </a:rPr>
              <a:t>НН-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i="1" dirty="0" smtClean="0"/>
              <a:t>подветренная сторона, обветренные руки</a:t>
            </a:r>
          </a:p>
          <a:p>
            <a:pPr eaLnBrk="1" hangingPunct="1"/>
            <a:endParaRPr lang="ru-RU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682930" cy="7969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0070C0"/>
                </a:solidFill>
              </a:rPr>
              <a:t>ЗАПОМНИТЬ</a:t>
            </a:r>
            <a:r>
              <a:rPr lang="ru-RU" dirty="0">
                <a:solidFill>
                  <a:srgbClr val="0070C0"/>
                </a:solidFill>
              </a:rPr>
              <a:t>!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214438"/>
            <a:ext cx="4214812" cy="4664075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Масл</a:t>
            </a:r>
            <a:r>
              <a:rPr lang="ru-RU" b="1" dirty="0" smtClean="0">
                <a:solidFill>
                  <a:srgbClr val="FF0000"/>
                </a:solidFill>
              </a:rPr>
              <a:t>ен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ый</a:t>
            </a:r>
            <a:r>
              <a:rPr lang="ru-RU" dirty="0" smtClean="0"/>
              <a:t> (смазанный маслом, пропитанный маслом): </a:t>
            </a:r>
            <a:r>
              <a:rPr lang="ru-RU" i="1" dirty="0" smtClean="0"/>
              <a:t>масленый блин</a:t>
            </a:r>
          </a:p>
          <a:p>
            <a:pPr eaLnBrk="1" hangingPunct="1"/>
            <a:r>
              <a:rPr lang="ru-RU" dirty="0" smtClean="0">
                <a:solidFill>
                  <a:srgbClr val="FF0000"/>
                </a:solidFill>
              </a:rPr>
              <a:t>Масл</a:t>
            </a:r>
            <a:r>
              <a:rPr lang="ru-RU" b="1" dirty="0" smtClean="0">
                <a:solidFill>
                  <a:srgbClr val="FF0000"/>
                </a:solidFill>
              </a:rPr>
              <a:t>ян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ый</a:t>
            </a:r>
            <a:r>
              <a:rPr lang="ru-RU" dirty="0" smtClean="0"/>
              <a:t> (с маслом, имеющий в своем составе масло, работающий на масле): </a:t>
            </a:r>
            <a:r>
              <a:rPr lang="ru-RU" i="1" dirty="0" smtClean="0"/>
              <a:t>масляный торт, масляные краски, масляный двигатель, масляное пятно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48064" y="1268760"/>
            <a:ext cx="3657600" cy="4664075"/>
          </a:xfrm>
        </p:spPr>
        <p:txBody>
          <a:bodyPr/>
          <a:lstStyle/>
          <a:p>
            <a:pPr eaLnBrk="1" hangingPunct="1"/>
            <a:r>
              <a:rPr lang="ru-RU" dirty="0" smtClean="0"/>
              <a:t>если есть приставка, пишется </a:t>
            </a:r>
            <a:r>
              <a:rPr lang="ru-RU" b="1" dirty="0" smtClean="0">
                <a:solidFill>
                  <a:srgbClr val="FF0000"/>
                </a:solidFill>
              </a:rPr>
              <a:t>–</a:t>
            </a:r>
            <a:r>
              <a:rPr lang="ru-RU" b="1" dirty="0" err="1" smtClean="0">
                <a:solidFill>
                  <a:srgbClr val="FF0000"/>
                </a:solidFill>
              </a:rPr>
              <a:t>НН</a:t>
            </a:r>
            <a:r>
              <a:rPr lang="ru-RU" dirty="0" err="1" smtClean="0"/>
              <a:t>-</a:t>
            </a:r>
            <a:r>
              <a:rPr lang="ru-RU" i="1" dirty="0" err="1" smtClean="0"/>
              <a:t>промасленный</a:t>
            </a:r>
            <a:r>
              <a:rPr lang="ru-RU" i="1" dirty="0" smtClean="0"/>
              <a:t>, замасленный</a:t>
            </a:r>
          </a:p>
          <a:p>
            <a:pPr eaLnBrk="1" hangingPunct="1"/>
            <a:endParaRPr lang="ru-RU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>
          <a:xfrm>
            <a:off x="107504" y="980728"/>
            <a:ext cx="8856984" cy="115212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70C0"/>
                </a:solidFill>
              </a:rPr>
              <a:t>Правописание </a:t>
            </a:r>
            <a:r>
              <a:rPr lang="ru-RU" sz="4400" b="1" dirty="0" smtClean="0">
                <a:solidFill>
                  <a:srgbClr val="0070C0"/>
                </a:solidFill>
              </a:rPr>
              <a:t>Н в </a:t>
            </a:r>
            <a:r>
              <a:rPr lang="ru-RU" sz="4400" b="1" dirty="0">
                <a:solidFill>
                  <a:srgbClr val="0070C0"/>
                </a:solidFill>
              </a:rPr>
              <a:t>отглагольных прилагательных и </a:t>
            </a:r>
            <a:r>
              <a:rPr lang="ru-RU" sz="4400" b="1" dirty="0" smtClean="0">
                <a:solidFill>
                  <a:srgbClr val="0070C0"/>
                </a:solidFill>
              </a:rPr>
              <a:t>причастиях</a:t>
            </a:r>
            <a:br>
              <a:rPr lang="ru-RU" sz="44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</a:rPr>
              <a:t>Одна </a:t>
            </a:r>
            <a:r>
              <a:rPr lang="ru-RU" sz="3600" b="1" dirty="0">
                <a:solidFill>
                  <a:srgbClr val="FF0000"/>
                </a:solidFill>
              </a:rPr>
              <a:t>буква Н     </a:t>
            </a:r>
            <a:r>
              <a:rPr lang="ru-RU" sz="3600" b="1" dirty="0" smtClean="0">
                <a:solidFill>
                  <a:srgbClr val="FF0000"/>
                </a:solidFill>
              </a:rPr>
              <a:t>                  </a:t>
            </a:r>
            <a:r>
              <a:rPr lang="ru-RU" sz="3600" b="1" dirty="0">
                <a:solidFill>
                  <a:srgbClr val="FF0000"/>
                </a:solidFill>
              </a:rPr>
              <a:t>Две буквы НН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79512" y="2204864"/>
            <a:ext cx="4032447" cy="4680520"/>
          </a:xfrm>
        </p:spPr>
        <p:txBody>
          <a:bodyPr>
            <a:normAutofit/>
          </a:bodyPr>
          <a:lstStyle/>
          <a:p>
            <a:pPr marL="274320" indent="-274320" fontAlgn="auto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В </a:t>
            </a:r>
            <a:r>
              <a:rPr lang="ru-RU" dirty="0"/>
              <a:t>прилагательных, если они образованы от глаголов </a:t>
            </a:r>
            <a:r>
              <a:rPr lang="ru-RU" b="1" dirty="0"/>
              <a:t>несовершенного вида</a:t>
            </a:r>
            <a:r>
              <a:rPr lang="ru-RU" dirty="0"/>
              <a:t> и не имеют зависимых слов: </a:t>
            </a:r>
            <a:r>
              <a:rPr lang="ru-RU" b="1" i="1" dirty="0"/>
              <a:t>вязаная кофта, жареные грибы</a:t>
            </a:r>
            <a:endParaRPr lang="ru-RU" b="1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44008" y="2268488"/>
            <a:ext cx="4320480" cy="47609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lnSpc>
                <a:spcPct val="8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sz="2600" dirty="0"/>
              <a:t>В полных страдательных причастиях, образованных от глаголов </a:t>
            </a:r>
            <a:r>
              <a:rPr lang="ru-RU" sz="2600" b="1" dirty="0"/>
              <a:t>совершенного вида</a:t>
            </a:r>
            <a:r>
              <a:rPr lang="ru-RU" sz="2600" dirty="0"/>
              <a:t>: </a:t>
            </a:r>
            <a:r>
              <a:rPr lang="ru-RU" sz="2600" b="1" i="1" dirty="0"/>
              <a:t>решенная задача, выполненное задание. </a:t>
            </a:r>
            <a:endParaRPr lang="ru-RU" sz="2600" i="1" dirty="0" smtClean="0"/>
          </a:p>
          <a:p>
            <a:pPr marL="274320" lvl="0" indent="-274320">
              <a:lnSpc>
                <a:spcPct val="8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sz="2600" dirty="0" smtClean="0"/>
              <a:t>Если </a:t>
            </a:r>
            <a:r>
              <a:rPr lang="ru-RU" sz="2600" dirty="0"/>
              <a:t>прилагательное образовано от глагола несов. вида и имеет </a:t>
            </a:r>
            <a:r>
              <a:rPr lang="ru-RU" sz="2600" b="1" dirty="0"/>
              <a:t>зависимое </a:t>
            </a:r>
            <a:r>
              <a:rPr lang="ru-RU" sz="2600" b="1" dirty="0" smtClean="0"/>
              <a:t>слово</a:t>
            </a:r>
            <a:r>
              <a:rPr lang="ru-RU" sz="2600" dirty="0" smtClean="0"/>
              <a:t>:</a:t>
            </a:r>
            <a:r>
              <a:rPr lang="ru-RU" sz="2600" i="1" dirty="0"/>
              <a:t> </a:t>
            </a:r>
            <a:r>
              <a:rPr lang="ru-RU" sz="2600" b="1" i="1" dirty="0"/>
              <a:t>жаренные на масле грибы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606730" cy="1417637"/>
          </a:xfrm>
        </p:spPr>
        <p:txBody>
          <a:bodyPr/>
          <a:lstStyle/>
          <a:p>
            <a:pPr algn="ctr" eaLnBrk="1" hangingPunct="1"/>
            <a:r>
              <a:rPr lang="ru-RU" altLang="uk-UA" sz="2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Задание:</a:t>
            </a:r>
            <a:r>
              <a:rPr lang="ru-RU" altLang="uk-UA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записать и графически объяснить написание Н и НН в словах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251520" y="1809328"/>
            <a:ext cx="8640960" cy="4572000"/>
          </a:xfrm>
        </p:spPr>
        <p:txBody>
          <a:bodyPr>
            <a:normAutofit/>
          </a:bodyPr>
          <a:lstStyle/>
          <a:p>
            <a:pPr indent="274320" eaLnBrk="1" hangingPunct="1">
              <a:buFont typeface="Arial" charset="0"/>
              <a:buNone/>
            </a:pP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Нетка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скатерть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тка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золотом – сотка…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несотка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274320" eaLnBrk="1" hangingPunct="1">
              <a:buFont typeface="Arial" charset="0"/>
              <a:buNone/>
            </a:pP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Выкраше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забор – краше…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некраше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непрокраше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краше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масляной краской- краше…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перекраше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274320" eaLnBrk="1" hangingPunct="1">
              <a:buFont typeface="Arial" charset="0"/>
              <a:buNone/>
            </a:pP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Ране…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воин – ране…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в бою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легкоране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(медицинский термин) - тяжело ране…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солдат;</a:t>
            </a:r>
          </a:p>
          <a:p>
            <a:pPr indent="274320" eaLnBrk="1" hangingPunct="1">
              <a:buFont typeface="Arial" charset="0"/>
              <a:buNone/>
            </a:pP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Жже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сахар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полусожже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рукопись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выжже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пустыня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1214438"/>
          </a:xfrm>
        </p:spPr>
        <p:txBody>
          <a:bodyPr/>
          <a:lstStyle/>
          <a:p>
            <a:pPr algn="ctr" eaLnBrk="1" hangingPunct="1"/>
            <a:r>
              <a:rPr lang="ru-RU" alt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себя!</a:t>
            </a:r>
            <a:endParaRPr lang="ru-RU" altLang="uk-UA" b="1" dirty="0" smtClean="0">
              <a:solidFill>
                <a:srgbClr val="C00000"/>
              </a:solidFill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1541611"/>
            <a:ext cx="8229600" cy="49117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Нетка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ая скатерть - тка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ая </a:t>
            </a:r>
            <a:r>
              <a:rPr lang="ru-RU" altLang="uk-UA" sz="2800" u="sng" dirty="0" smtClean="0">
                <a:latin typeface="Times New Roman" pitchFamily="18" charset="0"/>
                <a:cs typeface="Times New Roman" pitchFamily="18" charset="0"/>
              </a:rPr>
              <a:t>золотом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– сотка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ая -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несотка</a:t>
            </a:r>
            <a:r>
              <a:rPr lang="ru-RU" altLang="uk-UA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Arial" charset="0"/>
              <a:buNone/>
            </a:pP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Выкраше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забор – краше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– некраше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–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непрокраше</a:t>
            </a:r>
            <a:r>
              <a:rPr lang="ru-RU" altLang="uk-UA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- краше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масляной </a:t>
            </a:r>
            <a:r>
              <a:rPr lang="ru-RU" altLang="uk-UA" sz="2800" u="sng" dirty="0" smtClean="0">
                <a:latin typeface="Times New Roman" pitchFamily="18" charset="0"/>
                <a:cs typeface="Times New Roman" pitchFamily="18" charset="0"/>
              </a:rPr>
              <a:t>краской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- краше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-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перекраше</a:t>
            </a:r>
            <a:r>
              <a:rPr lang="ru-RU" altLang="uk-UA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ый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eaLnBrk="1" hangingPunct="1">
              <a:buFont typeface="Arial" charset="0"/>
              <a:buNone/>
            </a:pP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Ране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воин - ране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</a:t>
            </a:r>
            <a:r>
              <a:rPr lang="ru-RU" altLang="uk-UA" sz="2800" u="sng" dirty="0" smtClean="0">
                <a:latin typeface="Times New Roman" pitchFamily="18" charset="0"/>
                <a:cs typeface="Times New Roman" pitchFamily="18" charset="0"/>
              </a:rPr>
              <a:t>в бою 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- легкоране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(медицинский термин) - тяжело ране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солдат;</a:t>
            </a:r>
          </a:p>
          <a:p>
            <a:pPr eaLnBrk="1" hangingPunct="1">
              <a:buFont typeface="Arial" charset="0"/>
              <a:buNone/>
            </a:pP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Жже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ый сахар - 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полусожже</a:t>
            </a:r>
            <a:r>
              <a:rPr lang="ru-RU" altLang="uk-UA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err="1" smtClean="0">
                <a:latin typeface="Times New Roman" pitchFamily="18" charset="0"/>
                <a:cs typeface="Times New Roman" pitchFamily="18" charset="0"/>
              </a:rPr>
              <a:t>ая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рукопись - выжже</a:t>
            </a:r>
            <a:r>
              <a:rPr lang="ru-RU" altLang="uk-UA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ая пустыня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AutoShape 4"/>
          <p:cNvSpPr>
            <a:spLocks noGrp="1" noChangeArrowheads="1"/>
          </p:cNvSpPr>
          <p:nvPr>
            <p:ph type="title"/>
          </p:nvPr>
        </p:nvSpPr>
        <p:spPr>
          <a:xfrm>
            <a:off x="107504" y="188640"/>
            <a:ext cx="8928992" cy="1944216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70C0"/>
                </a:solidFill>
              </a:rPr>
              <a:t>Правописание </a:t>
            </a:r>
            <a:r>
              <a:rPr lang="ru-RU" sz="4400" b="1" dirty="0" smtClean="0">
                <a:solidFill>
                  <a:srgbClr val="0070C0"/>
                </a:solidFill>
              </a:rPr>
              <a:t>Н в </a:t>
            </a:r>
            <a:r>
              <a:rPr lang="ru-RU" sz="4400" b="1" dirty="0">
                <a:solidFill>
                  <a:srgbClr val="0070C0"/>
                </a:solidFill>
              </a:rPr>
              <a:t>отглагольных прилагательных и причастиях </a:t>
            </a: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Две </a:t>
            </a:r>
            <a:r>
              <a:rPr lang="ru-RU" sz="2800" b="1" dirty="0">
                <a:solidFill>
                  <a:srgbClr val="FF0000"/>
                </a:solidFill>
              </a:rPr>
              <a:t>буквы НН</a:t>
            </a:r>
          </a:p>
        </p:txBody>
      </p:sp>
      <p:sp>
        <p:nvSpPr>
          <p:cNvPr id="56323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323528" y="3645024"/>
            <a:ext cx="8640960" cy="27718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Запомнить</a:t>
            </a:r>
          </a:p>
          <a:p>
            <a:pPr algn="ctr">
              <a:buFont typeface="Wingdings 2" pitchFamily="18" charset="2"/>
              <a:buNone/>
            </a:pPr>
            <a:r>
              <a:rPr lang="ru-RU" sz="3600" b="1" dirty="0" smtClean="0"/>
              <a:t> </a:t>
            </a:r>
            <a:r>
              <a:rPr lang="ru-RU" sz="3600" i="1" dirty="0" smtClean="0"/>
              <a:t>кованый, жёваный </a:t>
            </a:r>
          </a:p>
          <a:p>
            <a:pPr algn="ctr">
              <a:buFont typeface="Wingdings 2" pitchFamily="18" charset="2"/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НО</a:t>
            </a:r>
            <a:r>
              <a:rPr lang="ru-RU" sz="3600" b="1" dirty="0" smtClean="0"/>
              <a:t>:</a:t>
            </a:r>
            <a:r>
              <a:rPr lang="ru-RU" sz="3600" b="1" i="1" dirty="0" smtClean="0"/>
              <a:t> </a:t>
            </a:r>
            <a:r>
              <a:rPr lang="ru-RU" sz="3600" dirty="0" smtClean="0"/>
              <a:t>если</a:t>
            </a:r>
            <a:r>
              <a:rPr lang="ru-RU" sz="3600" b="1" dirty="0" smtClean="0"/>
              <a:t> </a:t>
            </a:r>
            <a:r>
              <a:rPr lang="ru-RU" sz="3600" dirty="0" smtClean="0"/>
              <a:t>добавляется</a:t>
            </a:r>
            <a:r>
              <a:rPr lang="ru-RU" sz="3600" b="1" i="1" dirty="0" smtClean="0"/>
              <a:t> </a:t>
            </a:r>
            <a:r>
              <a:rPr lang="ru-RU" sz="3600" dirty="0" smtClean="0"/>
              <a:t> приставка, пишется </a:t>
            </a:r>
            <a:r>
              <a:rPr lang="ru-RU" sz="3600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: </a:t>
            </a:r>
            <a:r>
              <a:rPr lang="ru-RU" sz="3600" i="1" dirty="0" smtClean="0"/>
              <a:t>подкованный, пережёванный</a:t>
            </a:r>
          </a:p>
        </p:txBody>
      </p:sp>
      <p:sp>
        <p:nvSpPr>
          <p:cNvPr id="56324" name="Rectangle 6"/>
          <p:cNvSpPr>
            <a:spLocks noGrp="1" noChangeArrowheads="1"/>
          </p:cNvSpPr>
          <p:nvPr>
            <p:ph sz="quarter" idx="2"/>
          </p:nvPr>
        </p:nvSpPr>
        <p:spPr>
          <a:xfrm>
            <a:off x="179512" y="2097360"/>
            <a:ext cx="8712968" cy="1403648"/>
          </a:xfrm>
        </p:spPr>
        <p:txBody>
          <a:bodyPr>
            <a:normAutofit fontScale="92500" lnSpcReduction="10000"/>
          </a:bodyPr>
          <a:lstStyle/>
          <a:p>
            <a:pPr>
              <a:buFont typeface="Wingdings 2" pitchFamily="18" charset="2"/>
              <a:buNone/>
            </a:pPr>
            <a:r>
              <a:rPr lang="ru-RU" sz="3200" dirty="0" smtClean="0"/>
              <a:t>В прилагательных с суффиксами </a:t>
            </a:r>
            <a:r>
              <a:rPr lang="ru-RU" sz="3200" dirty="0" smtClean="0">
                <a:solidFill>
                  <a:srgbClr val="FF0000"/>
                </a:solidFill>
              </a:rPr>
              <a:t>ОВА/ЕВА</a:t>
            </a:r>
            <a:r>
              <a:rPr lang="ru-RU" sz="3200" dirty="0" smtClean="0"/>
              <a:t>: </a:t>
            </a:r>
            <a:r>
              <a:rPr lang="ru-RU" sz="3200" b="1" i="1" dirty="0" smtClean="0"/>
              <a:t>никелированный, </a:t>
            </a:r>
            <a:r>
              <a:rPr lang="ru-RU" sz="3200" b="1" i="1" dirty="0" smtClean="0"/>
              <a:t>маринованный, </a:t>
            </a:r>
            <a:r>
              <a:rPr lang="ru-RU" sz="3200" b="1" i="1" dirty="0" err="1" smtClean="0"/>
              <a:t>фильтро-ванный</a:t>
            </a:r>
            <a:endParaRPr lang="ru-RU" sz="2400" i="1" dirty="0" smtClean="0"/>
          </a:p>
          <a:p>
            <a:endParaRPr lang="ru-RU" sz="2400" dirty="0" smtClean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u="sng" dirty="0" smtClean="0">
                <a:solidFill>
                  <a:srgbClr val="0070C0"/>
                </a:solidFill>
              </a:rPr>
              <a:t>Слова - исключения</a:t>
            </a:r>
            <a:endParaRPr lang="ru-RU" sz="5400" b="1" u="sng" dirty="0">
              <a:solidFill>
                <a:srgbClr val="0070C0"/>
              </a:solidFill>
            </a:endParaRPr>
          </a:p>
        </p:txBody>
      </p:sp>
      <p:sp>
        <p:nvSpPr>
          <p:cNvPr id="63491" name="Содержимое 2"/>
          <p:cNvSpPr>
            <a:spLocks noGrp="1"/>
          </p:cNvSpPr>
          <p:nvPr>
            <p:ph idx="1"/>
          </p:nvPr>
        </p:nvSpPr>
        <p:spPr>
          <a:xfrm>
            <a:off x="899592" y="1340768"/>
            <a:ext cx="7772400" cy="4572000"/>
          </a:xfrm>
        </p:spPr>
        <p:txBody>
          <a:bodyPr>
            <a:no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Невида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ое происшествие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Да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ый автограф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Неслыха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ое дело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Негада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ый успех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Нежда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ый гость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Нечая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ый поступок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Отчая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ый человек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sz="3600" dirty="0" smtClean="0"/>
              <a:t>Жела</a:t>
            </a:r>
            <a:r>
              <a:rPr lang="ru-RU" sz="3600" b="1" dirty="0" smtClean="0">
                <a:solidFill>
                  <a:srgbClr val="FF0000"/>
                </a:solidFill>
              </a:rPr>
              <a:t>нн</a:t>
            </a:r>
            <a:r>
              <a:rPr lang="ru-RU" sz="3600" dirty="0" smtClean="0"/>
              <a:t>ый ребёнок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5400" b="1" u="sng" dirty="0" smtClean="0">
                <a:solidFill>
                  <a:srgbClr val="0070C0"/>
                </a:solidFill>
              </a:rPr>
              <a:t>Слова - исключения</a:t>
            </a:r>
            <a:endParaRPr lang="ru-RU" sz="5400" b="1" u="sng" dirty="0">
              <a:solidFill>
                <a:srgbClr val="0070C0"/>
              </a:solidFill>
            </a:endParaRPr>
          </a:p>
        </p:txBody>
      </p:sp>
      <p:sp>
        <p:nvSpPr>
          <p:cNvPr id="63491" name="Содержимое 2"/>
          <p:cNvSpPr>
            <a:spLocks noGrp="1"/>
          </p:cNvSpPr>
          <p:nvPr>
            <p:ph idx="1"/>
          </p:nvPr>
        </p:nvSpPr>
        <p:spPr>
          <a:xfrm>
            <a:off x="611560" y="1772816"/>
            <a:ext cx="7772400" cy="28803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cs typeface="Times New Roman" pitchFamily="18" charset="0"/>
              </a:rPr>
              <a:t>назва</a:t>
            </a:r>
            <a:r>
              <a:rPr lang="ru-RU" sz="3600" dirty="0" err="1" smtClean="0">
                <a:solidFill>
                  <a:srgbClr val="FF0000"/>
                </a:solidFill>
                <a:cs typeface="Times New Roman" pitchFamily="18" charset="0"/>
              </a:rPr>
              <a:t>Н</a:t>
            </a:r>
            <a:r>
              <a:rPr lang="ru-RU" sz="3600" dirty="0" err="1" smtClean="0">
                <a:cs typeface="Times New Roman" pitchFamily="18" charset="0"/>
              </a:rPr>
              <a:t>ый</a:t>
            </a:r>
            <a:r>
              <a:rPr lang="ru-RU" sz="3600" dirty="0" smtClean="0">
                <a:cs typeface="Times New Roman" pitchFamily="18" charset="0"/>
              </a:rPr>
              <a:t> брат</a:t>
            </a:r>
          </a:p>
          <a:p>
            <a:pPr algn="ctr">
              <a:buNone/>
            </a:pPr>
            <a:r>
              <a:rPr lang="ru-RU" sz="3600" dirty="0" smtClean="0">
                <a:cs typeface="Times New Roman" pitchFamily="18" charset="0"/>
              </a:rPr>
              <a:t> </a:t>
            </a:r>
            <a:r>
              <a:rPr lang="ru-RU" sz="3600" dirty="0" err="1" smtClean="0">
                <a:cs typeface="Times New Roman" pitchFamily="18" charset="0"/>
              </a:rPr>
              <a:t>посажё</a:t>
            </a:r>
            <a:r>
              <a:rPr lang="ru-RU" sz="3600" dirty="0" err="1" smtClean="0">
                <a:solidFill>
                  <a:srgbClr val="FF0000"/>
                </a:solidFill>
                <a:cs typeface="Times New Roman" pitchFamily="18" charset="0"/>
              </a:rPr>
              <a:t>Н</a:t>
            </a:r>
            <a:r>
              <a:rPr lang="ru-RU" sz="3600" dirty="0" err="1" smtClean="0">
                <a:cs typeface="Times New Roman" pitchFamily="18" charset="0"/>
              </a:rPr>
              <a:t>ый</a:t>
            </a:r>
            <a:r>
              <a:rPr lang="ru-RU" sz="3600" dirty="0" smtClean="0">
                <a:cs typeface="Times New Roman" pitchFamily="18" charset="0"/>
              </a:rPr>
              <a:t> отец</a:t>
            </a:r>
          </a:p>
          <a:p>
            <a:pPr algn="ctr">
              <a:buNone/>
            </a:pPr>
            <a:r>
              <a:rPr lang="ru-RU" sz="3600" dirty="0" smtClean="0">
                <a:cs typeface="Times New Roman" pitchFamily="18" charset="0"/>
              </a:rPr>
              <a:t> </a:t>
            </a:r>
            <a:r>
              <a:rPr lang="ru-RU" sz="3600" dirty="0" err="1" smtClean="0">
                <a:cs typeface="Times New Roman" pitchFamily="18" charset="0"/>
              </a:rPr>
              <a:t>смышлё</a:t>
            </a:r>
            <a:r>
              <a:rPr lang="ru-RU" sz="3600" dirty="0" err="1" smtClean="0">
                <a:solidFill>
                  <a:srgbClr val="FF0000"/>
                </a:solidFill>
                <a:cs typeface="Times New Roman" pitchFamily="18" charset="0"/>
              </a:rPr>
              <a:t>Н</a:t>
            </a:r>
            <a:r>
              <a:rPr lang="ru-RU" sz="3600" dirty="0" err="1" smtClean="0">
                <a:cs typeface="Times New Roman" pitchFamily="18" charset="0"/>
              </a:rPr>
              <a:t>ый</a:t>
            </a:r>
            <a:r>
              <a:rPr lang="ru-RU" sz="3600" dirty="0" smtClean="0">
                <a:cs typeface="Times New Roman" pitchFamily="18" charset="0"/>
              </a:rPr>
              <a:t> ребенок</a:t>
            </a:r>
          </a:p>
          <a:p>
            <a:pPr algn="ctr">
              <a:buNone/>
            </a:pPr>
            <a:r>
              <a:rPr lang="ru-RU" sz="3600" dirty="0" smtClean="0">
                <a:cs typeface="Times New Roman" pitchFamily="18" charset="0"/>
              </a:rPr>
              <a:t> </a:t>
            </a:r>
            <a:r>
              <a:rPr lang="ru-RU" sz="3600" dirty="0" err="1" smtClean="0">
                <a:cs typeface="Times New Roman" pitchFamily="18" charset="0"/>
              </a:rPr>
              <a:t>прида</a:t>
            </a:r>
            <a:r>
              <a:rPr lang="ru-RU" sz="3600" dirty="0" err="1" smtClean="0">
                <a:solidFill>
                  <a:srgbClr val="FF0000"/>
                </a:solidFill>
                <a:cs typeface="Times New Roman" pitchFamily="18" charset="0"/>
              </a:rPr>
              <a:t>Н</a:t>
            </a:r>
            <a:r>
              <a:rPr lang="ru-RU" sz="3600" dirty="0" err="1" smtClean="0">
                <a:cs typeface="Times New Roman" pitchFamily="18" charset="0"/>
              </a:rPr>
              <a:t>ое</a:t>
            </a:r>
            <a:r>
              <a:rPr lang="ru-RU" sz="3600" dirty="0" smtClean="0">
                <a:cs typeface="Times New Roman" pitchFamily="18" charset="0"/>
              </a:rPr>
              <a:t> невесты</a:t>
            </a:r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043608" y="0"/>
            <a:ext cx="7785100" cy="1201738"/>
          </a:xfrm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85750" y="714375"/>
          <a:ext cx="8643998" cy="6159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1999"/>
                <a:gridCol w="4321999"/>
              </a:tblGrid>
              <a:tr h="1294657">
                <a:tc>
                  <a:txBody>
                    <a:bodyPr/>
                    <a:lstStyle/>
                    <a:p>
                      <a:pPr algn="ctr"/>
                      <a:r>
                        <a:rPr kumimoji="1"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kumimoji="1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вариант</a:t>
                      </a:r>
                    </a:p>
                    <a:p>
                      <a:pPr algn="ctr"/>
                      <a:r>
                        <a:rPr kumimoji="1" lang="ru-RU" sz="20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Отметьте случаи написания –НН-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kumimoji="1"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вариант</a:t>
                      </a:r>
                    </a:p>
                    <a:p>
                      <a:pPr algn="ctr"/>
                      <a:r>
                        <a:rPr kumimoji="1" lang="ru-RU" sz="2000" b="1" i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Отметьте случаи  написания –Н-</a:t>
                      </a:r>
                      <a:endParaRPr kumimoji="1" lang="ru-RU" sz="2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4848968">
                <a:tc>
                  <a:txBody>
                    <a:bodyPr/>
                    <a:lstStyle/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1.барабан..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2.безветрен..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3.варен..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4.сварен..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5.изжарен..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6.газирован..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7.куплен..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8.рван..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9.разорван..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10.неждан..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11.позолочен..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12.гружен..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баржа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13.гружен..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кирпичом баржа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14.варен..я свинина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15.копчен..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1.багрян..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2.неждан..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3.безлун..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4.ледян..ой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5.рискован..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endParaRPr kumimoji="1" lang="ru-RU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6.кошен..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ая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трава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7.сеян..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ые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поля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8.глажен..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ые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брюки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9.неписан..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закон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10.мощен..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ые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дороги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11.мощен..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ые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булыжником дороги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12.глажен..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ое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белье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13.посажен..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дуб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14.жарен..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ое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мясо</a:t>
                      </a:r>
                    </a:p>
                    <a:p>
                      <a:pPr lvl="0"/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15.кожан..</a:t>
                      </a:r>
                      <a:r>
                        <a:rPr kumimoji="1" lang="ru-RU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ый</a:t>
                      </a:r>
                      <a:r>
                        <a:rPr kumimoji="1"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диван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7"/>
          <p:cNvGraphicFramePr>
            <a:graphicFrameLocks/>
          </p:cNvGraphicFramePr>
          <p:nvPr/>
        </p:nvGraphicFramePr>
        <p:xfrm>
          <a:off x="1500188" y="785813"/>
          <a:ext cx="5689599" cy="5716334"/>
        </p:xfrm>
        <a:graphic>
          <a:graphicData uri="http://schemas.openxmlformats.org/drawingml/2006/table">
            <a:tbl>
              <a:tblPr/>
              <a:tblGrid>
                <a:gridCol w="2846348"/>
                <a:gridCol w="2843251"/>
              </a:tblGrid>
              <a:tr h="589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 вариант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II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 вариант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6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             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4414" y="0"/>
            <a:ext cx="65722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bel" pitchFamily="34" charset="0"/>
                <a:cs typeface="+mn-cs"/>
              </a:rPr>
              <a:t>Проверь себя!</a:t>
            </a:r>
          </a:p>
        </p:txBody>
      </p:sp>
      <p:pic>
        <p:nvPicPr>
          <p:cNvPr id="75790" name="Рисунок 5" descr="metodliv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11413">
            <a:off x="6469063" y="4479925"/>
            <a:ext cx="2195512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914400" y="764704"/>
            <a:ext cx="7772400" cy="4572000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работу!</a:t>
            </a:r>
            <a:endParaRPr lang="ru-RU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4" name="Рисунок 3" descr="7777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0041" y="2348880"/>
            <a:ext cx="368617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74</TotalTime>
  <Words>711</Words>
  <Application>Microsoft Office PowerPoint</Application>
  <PresentationFormat>Экран (4:3)</PresentationFormat>
  <Paragraphs>114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Справедливость</vt:lpstr>
      <vt:lpstr>Правописание  н   и   нн   в прилагательных  и   причастиях </vt:lpstr>
      <vt:lpstr>Дли…ная деревенская улица. Стены одних домов выкраше…ны масля…ой краской, другие побеле…ны гаше…ной известью. Повсюду сады, простирающиеся почти до самого горизонта. Удивительно хороши они, обсыпа…ные яблоневым снегом.  </vt:lpstr>
      <vt:lpstr>Правописание Н и НН </vt:lpstr>
      <vt:lpstr>Правописание Н  в отыменных прилагательных</vt:lpstr>
      <vt:lpstr>Слайд 5</vt:lpstr>
      <vt:lpstr>ЗАПОМНИТЬ!  Одна буква Н                                   Две буквы НН</vt:lpstr>
      <vt:lpstr>ЗАПОМНИТЬ!</vt:lpstr>
      <vt:lpstr>Правописание Н в отглагольных прилагательных и причастиях Одна буква Н                       Две буквы НН</vt:lpstr>
      <vt:lpstr>Задание: записать и графически объяснить написание Н и НН в словах</vt:lpstr>
      <vt:lpstr>Проверь себя!</vt:lpstr>
      <vt:lpstr>Правописание Н в отглагольных прилагательных и причастиях  Две буквы НН</vt:lpstr>
      <vt:lpstr>Слова - исключения</vt:lpstr>
      <vt:lpstr>Слова - исключения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Правописание  н   и   нн   в прилагательных  и   причастиях</dc:title>
  <dc:creator>PC</dc:creator>
  <cp:lastModifiedBy>PC</cp:lastModifiedBy>
  <cp:revision>8</cp:revision>
  <dcterms:created xsi:type="dcterms:W3CDTF">2016-03-18T19:13:51Z</dcterms:created>
  <dcterms:modified xsi:type="dcterms:W3CDTF">2016-03-18T20:28:40Z</dcterms:modified>
</cp:coreProperties>
</file>