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8"/>
  </p:notesMasterIdLst>
  <p:sldIdLst>
    <p:sldId id="256" r:id="rId2"/>
    <p:sldId id="276" r:id="rId3"/>
    <p:sldId id="278" r:id="rId4"/>
    <p:sldId id="285" r:id="rId5"/>
    <p:sldId id="277" r:id="rId6"/>
    <p:sldId id="279" r:id="rId7"/>
    <p:sldId id="259" r:id="rId8"/>
    <p:sldId id="260" r:id="rId9"/>
    <p:sldId id="280" r:id="rId10"/>
    <p:sldId id="281" r:id="rId11"/>
    <p:sldId id="282" r:id="rId12"/>
    <p:sldId id="283" r:id="rId13"/>
    <p:sldId id="284" r:id="rId14"/>
    <p:sldId id="267" r:id="rId15"/>
    <p:sldId id="273" r:id="rId16"/>
    <p:sldId id="275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727" autoAdjust="0"/>
  </p:normalViewPr>
  <p:slideViewPr>
    <p:cSldViewPr>
      <p:cViewPr varScale="1">
        <p:scale>
          <a:sx n="74" d="100"/>
          <a:sy n="74" d="100"/>
        </p:scale>
        <p:origin x="126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8D4120-257C-4763-92FE-DFC46979BD1A}" type="datetimeFigureOut">
              <a:rPr lang="ru-RU" smtClean="0"/>
              <a:pPr/>
              <a:t>17.02.2019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055C82-0743-4F6D-B957-9EF4F3D53BF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8359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055C82-0743-4F6D-B957-9EF4F3D53BF8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476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743655-846C-4B76-BEA0-A215D88DD10E}" type="datetimeFigureOut">
              <a:rPr lang="ru-RU" smtClean="0"/>
              <a:pPr/>
              <a:t>17.02.2019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4601E9-9381-446E-8FD7-7933C24B72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743655-846C-4B76-BEA0-A215D88DD10E}" type="datetimeFigureOut">
              <a:rPr lang="ru-RU" smtClean="0"/>
              <a:pPr/>
              <a:t>17.02.2019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4601E9-9381-446E-8FD7-7933C24B72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743655-846C-4B76-BEA0-A215D88DD10E}" type="datetimeFigureOut">
              <a:rPr lang="ru-RU" smtClean="0"/>
              <a:pPr/>
              <a:t>17.02.2019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4601E9-9381-446E-8FD7-7933C24B72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743655-846C-4B76-BEA0-A215D88DD10E}" type="datetimeFigureOut">
              <a:rPr lang="ru-RU" smtClean="0"/>
              <a:pPr/>
              <a:t>17.02.2019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4601E9-9381-446E-8FD7-7933C24B72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743655-846C-4B76-BEA0-A215D88DD10E}" type="datetimeFigureOut">
              <a:rPr lang="ru-RU" smtClean="0"/>
              <a:pPr/>
              <a:t>17.02.2019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4601E9-9381-446E-8FD7-7933C24B72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743655-846C-4B76-BEA0-A215D88DD10E}" type="datetimeFigureOut">
              <a:rPr lang="ru-RU" smtClean="0"/>
              <a:pPr/>
              <a:t>17.02.2019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4601E9-9381-446E-8FD7-7933C24B72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743655-846C-4B76-BEA0-A215D88DD10E}" type="datetimeFigureOut">
              <a:rPr lang="ru-RU" smtClean="0"/>
              <a:pPr/>
              <a:t>17.02.2019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4601E9-9381-446E-8FD7-7933C24B72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743655-846C-4B76-BEA0-A215D88DD10E}" type="datetimeFigureOut">
              <a:rPr lang="ru-RU" smtClean="0"/>
              <a:pPr/>
              <a:t>17.02.2019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4601E9-9381-446E-8FD7-7933C24B72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743655-846C-4B76-BEA0-A215D88DD10E}" type="datetimeFigureOut">
              <a:rPr lang="ru-RU" smtClean="0"/>
              <a:pPr/>
              <a:t>17.02.2019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4601E9-9381-446E-8FD7-7933C24B722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743655-846C-4B76-BEA0-A215D88DD10E}" type="datetimeFigureOut">
              <a:rPr lang="ru-RU" smtClean="0"/>
              <a:pPr/>
              <a:t>17.02.2019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4601E9-9381-446E-8FD7-7933C24B72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6743655-846C-4B76-BEA0-A215D88DD10E}" type="datetimeFigureOut">
              <a:rPr lang="ru-RU" smtClean="0"/>
              <a:pPr/>
              <a:t>17.02.2019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54601E9-9381-446E-8FD7-7933C24B72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6743655-846C-4B76-BEA0-A215D88DD10E}" type="datetimeFigureOut">
              <a:rPr lang="ru-RU" smtClean="0"/>
              <a:pPr/>
              <a:t>17.02.2019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F54601E9-9381-446E-8FD7-7933C24B722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3818" y="787643"/>
            <a:ext cx="7772400" cy="18288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</a:rPr>
              <a:t> </a:t>
            </a:r>
            <a:r>
              <a:rPr lang="ru-RU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</a:rPr>
              <a:t>Двадцатое февраля.</a:t>
            </a:r>
            <a:br>
              <a:rPr lang="ru-RU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</a:rPr>
            </a:br>
            <a:r>
              <a:rPr lang="ru-RU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</a:rPr>
              <a:t>Классная работа.</a:t>
            </a:r>
            <a:br>
              <a:rPr lang="ru-RU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</a:rPr>
            </a:br>
            <a:r>
              <a:rPr lang="ru-RU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</a:rPr>
              <a:t>ТЕМА УРОКА: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827" y="2634965"/>
            <a:ext cx="3934381" cy="34302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540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Лингвистическая</a:t>
            </a:r>
            <a:br>
              <a:rPr lang="ru-RU" sz="540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ru-RU" sz="5400" dirty="0" smtClean="0">
                <a:solidFill>
                  <a:srgbClr val="FF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«Капризные шипящие»</a:t>
            </a:r>
            <a:endParaRPr lang="ru-RU" sz="5400" dirty="0">
              <a:solidFill>
                <a:srgbClr val="FF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4150" y="530225"/>
            <a:ext cx="6281737" cy="4187825"/>
          </a:xfrm>
        </p:spPr>
      </p:pic>
    </p:spTree>
    <p:extLst>
      <p:ext uri="{BB962C8B-B14F-4D97-AF65-F5344CB8AC3E}">
        <p14:creationId xmlns:p14="http://schemas.microsoft.com/office/powerpoint/2010/main" val="697079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692696"/>
            <a:ext cx="7772400" cy="5112568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</a:rPr>
              <a:t>ТЕМА УРОКА:</a:t>
            </a:r>
            <a:br>
              <a:rPr lang="ru-RU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</a:rPr>
            </a:br>
            <a:r>
              <a:rPr lang="ru-RU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</a:rPr>
              <a:t>«О, Ё после шипящих»</a:t>
            </a:r>
            <a:br>
              <a:rPr lang="ru-RU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</a:rPr>
            </a:br>
            <a:r>
              <a:rPr lang="ru-RU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</a:rPr>
              <a:t>Цель урока:</a:t>
            </a:r>
            <a:br>
              <a:rPr lang="ru-RU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</a:rPr>
            </a:br>
            <a:r>
              <a:rPr lang="ru-RU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</a:rPr>
              <a:t>знать правило написания О-Ё после шипящих.</a:t>
            </a:r>
            <a:br>
              <a:rPr lang="ru-RU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</a:rPr>
            </a:b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218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Вставьте пропущенные буквы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Ж…</a:t>
            </a:r>
            <a:r>
              <a:rPr lang="ru-RU" b="1" dirty="0" err="1"/>
              <a:t>лтый</a:t>
            </a:r>
            <a:r>
              <a:rPr lang="ru-RU" b="1" dirty="0"/>
              <a:t>                                М…ре</a:t>
            </a:r>
          </a:p>
          <a:p>
            <a:r>
              <a:rPr lang="ru-RU" b="1" dirty="0"/>
              <a:t>Ч…</a:t>
            </a:r>
            <a:r>
              <a:rPr lang="ru-RU" b="1" dirty="0" err="1"/>
              <a:t>лка</a:t>
            </a:r>
            <a:r>
              <a:rPr lang="ru-RU" b="1" dirty="0"/>
              <a:t>                                    К…</a:t>
            </a:r>
            <a:r>
              <a:rPr lang="ru-RU" b="1" dirty="0" err="1"/>
              <a:t>мпас</a:t>
            </a:r>
            <a:endParaRPr lang="ru-RU" b="1" dirty="0"/>
          </a:p>
          <a:p>
            <a:r>
              <a:rPr lang="ru-RU" b="1" dirty="0"/>
              <a:t>Щ…</a:t>
            </a:r>
            <a:r>
              <a:rPr lang="ru-RU" b="1" dirty="0" err="1"/>
              <a:t>лкнуть</a:t>
            </a:r>
            <a:r>
              <a:rPr lang="ru-RU" b="1" dirty="0"/>
              <a:t>                            М…д</a:t>
            </a:r>
          </a:p>
          <a:p>
            <a:r>
              <a:rPr lang="ru-RU" b="1" dirty="0"/>
              <a:t>Ш…</a:t>
            </a:r>
            <a:r>
              <a:rPr lang="ru-RU" b="1" dirty="0" err="1"/>
              <a:t>лк</a:t>
            </a:r>
            <a:r>
              <a:rPr lang="ru-RU" b="1" dirty="0"/>
              <a:t>                                    З…</a:t>
            </a:r>
            <a:r>
              <a:rPr lang="ru-RU" b="1" dirty="0" err="1"/>
              <a:t>рна</a:t>
            </a:r>
            <a:endParaRPr lang="ru-RU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7244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3402734"/>
              </p:ext>
            </p:extLst>
          </p:nvPr>
        </p:nvGraphicFramePr>
        <p:xfrm>
          <a:off x="1195806" y="1916832"/>
          <a:ext cx="6878235" cy="27016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38758"/>
                <a:gridCol w="3439477"/>
              </a:tblGrid>
              <a:tr h="27016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aseline="0" dirty="0" smtClean="0">
                          <a:effectLst/>
                        </a:rPr>
                        <a:t>              </a:t>
                      </a:r>
                      <a:r>
                        <a:rPr lang="ru-RU" sz="2000" baseline="0" dirty="0" smtClean="0">
                          <a:effectLst/>
                        </a:rPr>
                        <a:t>Ё</a:t>
                      </a:r>
                      <a:r>
                        <a:rPr lang="ru-RU" sz="2000" dirty="0" smtClean="0">
                          <a:effectLst/>
                        </a:rPr>
                        <a:t> </a:t>
                      </a:r>
                      <a:r>
                        <a:rPr lang="ru-RU" sz="1400" dirty="0" smtClean="0">
                          <a:effectLst/>
                        </a:rPr>
                        <a:t>                                    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жёлтый – желтеть     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шёлк – шелка           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чёлка – чело            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щёлкнуть – щелчок   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           </a:t>
                      </a:r>
                      <a:r>
                        <a:rPr lang="ru-RU" sz="2000" dirty="0">
                          <a:effectLst/>
                        </a:rPr>
                        <a:t> О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       </a:t>
                      </a:r>
                      <a:r>
                        <a:rPr lang="ru-RU" sz="1400" dirty="0" smtClean="0">
                          <a:effectLst/>
                        </a:rPr>
                        <a:t>  </a:t>
                      </a:r>
                      <a:r>
                        <a:rPr lang="ru-RU" sz="1800" dirty="0">
                          <a:effectLst/>
                        </a:rPr>
                        <a:t>жонглёр - …(-)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       </a:t>
                      </a:r>
                      <a:r>
                        <a:rPr lang="ru-RU" sz="1800" dirty="0" smtClean="0">
                          <a:effectLst/>
                        </a:rPr>
                        <a:t>шокировать </a:t>
                      </a:r>
                      <a:r>
                        <a:rPr lang="ru-RU" sz="1800" dirty="0">
                          <a:effectLst/>
                        </a:rPr>
                        <a:t>- …(-)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       </a:t>
                      </a:r>
                      <a:r>
                        <a:rPr lang="ru-RU" sz="1800" dirty="0" smtClean="0">
                          <a:effectLst/>
                        </a:rPr>
                        <a:t>чопорный </a:t>
                      </a:r>
                      <a:r>
                        <a:rPr lang="ru-RU" sz="1800" dirty="0">
                          <a:effectLst/>
                        </a:rPr>
                        <a:t>- …(-)         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       </a:t>
                      </a:r>
                      <a:r>
                        <a:rPr lang="ru-RU" sz="1800" dirty="0" smtClean="0">
                          <a:effectLst/>
                        </a:rPr>
                        <a:t> </a:t>
                      </a:r>
                      <a:r>
                        <a:rPr lang="ru-RU" sz="1800" dirty="0">
                          <a:effectLst/>
                        </a:rPr>
                        <a:t>трущоба - …(-)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87624" y="1052736"/>
            <a:ext cx="6840760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2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Попробуйте сделать вывод!</a:t>
            </a:r>
            <a:endParaRPr lang="ru-RU" sz="32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4221088"/>
            <a:ext cx="1887284" cy="2180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7560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/>
              <a:t>Вывод:</a:t>
            </a:r>
            <a:endParaRPr lang="ru-RU" sz="5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 под ударением в корне слова после шипящего пишем Ё, </a:t>
            </a:r>
          </a:p>
          <a:p>
            <a:pPr>
              <a:buNone/>
            </a:pP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если к данному слову можно подобрать проверочное слово </a:t>
            </a:r>
          </a:p>
          <a:p>
            <a:pPr>
              <a:buNone/>
            </a:pP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с буквой Е;</a:t>
            </a:r>
          </a:p>
          <a:p>
            <a:pPr>
              <a:buNone/>
            </a:pPr>
            <a:r>
              <a:rPr lang="ru-RU" sz="3200" b="1" dirty="0" smtClean="0">
                <a:solidFill>
                  <a:schemeClr val="accent1">
                    <a:lumMod val="50000"/>
                  </a:schemeClr>
                </a:solidFill>
              </a:rPr>
              <a:t>пишем О, если проверочного слова нет.</a:t>
            </a:r>
            <a:endParaRPr lang="ru-RU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045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800" dirty="0" smtClean="0">
                <a:solidFill>
                  <a:schemeClr val="accent1">
                    <a:lumMod val="75000"/>
                  </a:schemeClr>
                </a:solidFill>
              </a:rPr>
              <a:t>Алгоритм(рассуждение)</a:t>
            </a:r>
            <a:endParaRPr lang="ru-RU" sz="4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ru-RU" b="1" dirty="0" smtClean="0">
                <a:latin typeface="Dotum" panose="020B0600000101010101" pitchFamily="34" charset="-127"/>
                <a:ea typeface="Dotum" panose="020B0600000101010101" pitchFamily="34" charset="-127"/>
              </a:rPr>
              <a:t>Определяем часть слова</a:t>
            </a:r>
          </a:p>
          <a:p>
            <a:pPr marL="514350" indent="-514350">
              <a:buAutoNum type="arabicPeriod"/>
            </a:pPr>
            <a:r>
              <a:rPr lang="ru-RU" b="1" dirty="0" smtClean="0">
                <a:latin typeface="Dotum" panose="020B0600000101010101" pitchFamily="34" charset="-127"/>
                <a:ea typeface="Dotum" panose="020B0600000101010101" pitchFamily="34" charset="-127"/>
              </a:rPr>
              <a:t>Если орфограмма в корне, то…</a:t>
            </a:r>
          </a:p>
          <a:p>
            <a:pPr marL="514350" indent="-514350">
              <a:buAutoNum type="arabicPeriod"/>
            </a:pPr>
            <a:r>
              <a:rPr lang="ru-RU" b="1" dirty="0" smtClean="0">
                <a:latin typeface="Dotum" panose="020B0600000101010101" pitchFamily="34" charset="-127"/>
                <a:ea typeface="Dotum" panose="020B0600000101010101" pitchFamily="34" charset="-127"/>
              </a:rPr>
              <a:t>Смотрим, можно ли подобрать родственное слово так, чтобы после шипящего стояла Е:</a:t>
            </a:r>
          </a:p>
          <a:p>
            <a:pPr>
              <a:buNone/>
            </a:pPr>
            <a:r>
              <a:rPr lang="ru-RU" b="1" dirty="0" smtClean="0">
                <a:latin typeface="Dotum" panose="020B0600000101010101" pitchFamily="34" charset="-127"/>
                <a:ea typeface="Dotum" panose="020B0600000101010101" pitchFamily="34" charset="-127"/>
              </a:rPr>
              <a:t>   </a:t>
            </a:r>
            <a:r>
              <a:rPr lang="ru-RU" b="1" dirty="0" smtClean="0">
                <a:solidFill>
                  <a:srgbClr val="FF0000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Да</a:t>
            </a:r>
            <a:r>
              <a:rPr lang="ru-RU" b="1" dirty="0" smtClean="0">
                <a:latin typeface="Dotum" panose="020B0600000101010101" pitchFamily="34" charset="-127"/>
                <a:ea typeface="Dotum" panose="020B0600000101010101" pitchFamily="34" charset="-127"/>
              </a:rPr>
              <a:t>                 </a:t>
            </a:r>
            <a:r>
              <a:rPr lang="ru-RU" b="1" dirty="0" smtClean="0">
                <a:solidFill>
                  <a:srgbClr val="FF0000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Нет</a:t>
            </a:r>
          </a:p>
          <a:p>
            <a:pPr>
              <a:buNone/>
            </a:pPr>
            <a:r>
              <a:rPr lang="ru-RU" b="1" dirty="0">
                <a:latin typeface="Dotum" panose="020B0600000101010101" pitchFamily="34" charset="-127"/>
                <a:ea typeface="Dotum" panose="020B0600000101010101" pitchFamily="34" charset="-127"/>
              </a:rPr>
              <a:t>п</a:t>
            </a:r>
            <a:r>
              <a:rPr lang="ru-RU" b="1" dirty="0" smtClean="0">
                <a:latin typeface="Dotum" panose="020B0600000101010101" pitchFamily="34" charset="-127"/>
                <a:ea typeface="Dotum" panose="020B0600000101010101" pitchFamily="34" charset="-127"/>
              </a:rPr>
              <a:t>иши Ё           пиши О</a:t>
            </a:r>
          </a:p>
          <a:p>
            <a:pPr>
              <a:buNone/>
            </a:pPr>
            <a:endParaRPr lang="ru-RU" dirty="0" smtClean="0"/>
          </a:p>
        </p:txBody>
      </p:sp>
      <p:pic>
        <p:nvPicPr>
          <p:cNvPr id="4" name="Picture 4" descr="antn071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CFEFC"/>
              </a:clrFrom>
              <a:clrTo>
                <a:srgbClr val="FCFE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357687" y="2828096"/>
            <a:ext cx="4000528" cy="25233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>
              <a:buNone/>
            </a:pPr>
            <a:r>
              <a:rPr lang="ru-RU" sz="3800" b="1" i="1" dirty="0" smtClean="0"/>
              <a:t>   </a:t>
            </a:r>
            <a:r>
              <a:rPr lang="ru-RU" sz="3800" dirty="0" smtClean="0"/>
              <a:t>    </a:t>
            </a:r>
            <a:r>
              <a:rPr lang="ru-RU" sz="3800" dirty="0">
                <a:latin typeface="Times New Roman" panose="02020603050405020304" pitchFamily="18" charset="0"/>
                <a:ea typeface="Calibri" panose="020F0502020204030204" pitchFamily="34" charset="0"/>
              </a:rPr>
              <a:t>Обжора залез в кусты крыжовника. Вдруг слышит: шорох, и шум трещотки. Он как кинется в лесную чащобу! Куртка на обжоре затрещала, шов на капюшоне лопнул, еле-еле успел унести ноги. </a:t>
            </a:r>
            <a:endParaRPr lang="ru-RU" sz="3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Словарная работа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Словарная работа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Шоу </a:t>
            </a:r>
            <a:r>
              <a:rPr lang="ru-RU" b="1" dirty="0">
                <a:latin typeface="Dotum" panose="020B0600000101010101" pitchFamily="34" charset="-127"/>
                <a:ea typeface="Dotum" panose="020B0600000101010101" pitchFamily="34" charset="-127"/>
              </a:rPr>
              <a:t>– представление.</a:t>
            </a:r>
          </a:p>
          <a:p>
            <a:r>
              <a:rPr lang="ru-RU" b="1" dirty="0">
                <a:solidFill>
                  <a:srgbClr val="FF0000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Анчоус</a:t>
            </a:r>
            <a:r>
              <a:rPr lang="ru-RU" b="1" dirty="0">
                <a:latin typeface="Dotum" panose="020B0600000101010101" pitchFamily="34" charset="-127"/>
                <a:ea typeface="Dotum" panose="020B0600000101010101" pitchFamily="34" charset="-127"/>
              </a:rPr>
              <a:t> – мелкая морская рыбка.</a:t>
            </a:r>
          </a:p>
          <a:p>
            <a:r>
              <a:rPr lang="ru-RU" b="1" dirty="0">
                <a:solidFill>
                  <a:srgbClr val="FF0000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Жокей</a:t>
            </a:r>
            <a:r>
              <a:rPr lang="ru-RU" b="1" dirty="0">
                <a:latin typeface="Dotum" panose="020B0600000101010101" pitchFamily="34" charset="-127"/>
                <a:ea typeface="Dotum" panose="020B0600000101010101" pitchFamily="34" charset="-127"/>
              </a:rPr>
              <a:t> – профессиональный  наездник на скачках, бегах.</a:t>
            </a:r>
          </a:p>
          <a:p>
            <a:r>
              <a:rPr lang="ru-RU" b="1" dirty="0">
                <a:solidFill>
                  <a:srgbClr val="FF0000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Жонглёр</a:t>
            </a:r>
            <a:r>
              <a:rPr lang="ru-RU" b="1" dirty="0">
                <a:latin typeface="Dotum" panose="020B0600000101010101" pitchFamily="34" charset="-127"/>
                <a:ea typeface="Dotum" panose="020B0600000101010101" pitchFamily="34" charset="-127"/>
              </a:rPr>
              <a:t> – актер цирка, который искусно подбрасывает несколько предметов.</a:t>
            </a:r>
          </a:p>
          <a:p>
            <a:r>
              <a:rPr lang="ru-RU" b="1" dirty="0">
                <a:solidFill>
                  <a:srgbClr val="FF0000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Шомпол</a:t>
            </a:r>
            <a:r>
              <a:rPr lang="ru-RU" b="1" dirty="0">
                <a:latin typeface="Dotum" panose="020B0600000101010101" pitchFamily="34" charset="-127"/>
                <a:ea typeface="Dotum" panose="020B0600000101010101" pitchFamily="34" charset="-127"/>
              </a:rPr>
              <a:t> – стержень для чистки и смазки канала ствола в ручном огнестрельном оружии.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9295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2996952"/>
            <a:ext cx="8183880" cy="3038088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FF0000"/>
                </a:solidFill>
                <a:effectLst/>
              </a:rPr>
              <a:t>Ожёг-ожог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r>
              <a:rPr lang="ru-RU" dirty="0">
                <a:effectLst/>
              </a:rPr>
              <a:t>На солнце спину я </a:t>
            </a:r>
            <a:r>
              <a:rPr lang="ru-RU" dirty="0" err="1">
                <a:effectLst/>
              </a:rPr>
              <a:t>ожЁг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r>
              <a:rPr lang="ru-RU" dirty="0">
                <a:effectLst/>
              </a:rPr>
              <a:t>И третий день лечу </a:t>
            </a:r>
            <a:r>
              <a:rPr lang="ru-RU" dirty="0" err="1">
                <a:effectLst/>
              </a:rPr>
              <a:t>ожОг</a:t>
            </a:r>
            <a:r>
              <a:rPr lang="ru-RU" dirty="0">
                <a:effectLst/>
              </a:rPr>
              <a:t>.</a:t>
            </a:r>
            <a:br>
              <a:rPr lang="ru-RU" dirty="0">
                <a:effectLst/>
              </a:rPr>
            </a:br>
            <a:r>
              <a:rPr lang="ru-RU" dirty="0">
                <a:effectLst/>
              </a:rPr>
              <a:t>Горела с Ё моя спина,</a:t>
            </a:r>
            <a:br>
              <a:rPr lang="ru-RU" dirty="0">
                <a:effectLst/>
              </a:rPr>
            </a:br>
            <a:r>
              <a:rPr lang="ru-RU" dirty="0">
                <a:effectLst/>
              </a:rPr>
              <a:t>А с О  ой-ой   -  болит она.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404664"/>
            <a:ext cx="3202573" cy="2914541"/>
          </a:xfrm>
        </p:spPr>
      </p:pic>
    </p:spTree>
    <p:extLst>
      <p:ext uri="{BB962C8B-B14F-4D97-AF65-F5344CB8AC3E}">
        <p14:creationId xmlns:p14="http://schemas.microsoft.com/office/powerpoint/2010/main" val="26602727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Давайте разберёмся!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3800" b="1" dirty="0">
                <a:latin typeface="Dotum" panose="020B0600000101010101" pitchFamily="34" charset="-127"/>
                <a:ea typeface="Dotum" panose="020B0600000101010101" pitchFamily="34" charset="-127"/>
              </a:rPr>
              <a:t>Преступник ночью дом </a:t>
            </a:r>
            <a:r>
              <a:rPr lang="ru-RU" sz="3800" b="1" dirty="0" err="1" smtClean="0">
                <a:latin typeface="Dotum" panose="020B0600000101010101" pitchFamily="34" charset="-127"/>
                <a:ea typeface="Dotum" panose="020B0600000101010101" pitchFamily="34" charset="-127"/>
              </a:rPr>
              <a:t>подж</a:t>
            </a:r>
            <a:r>
              <a:rPr lang="ru-RU" sz="3800" b="1" dirty="0" smtClean="0">
                <a:latin typeface="Dotum" panose="020B0600000101010101" pitchFamily="34" charset="-127"/>
                <a:ea typeface="Dotum" panose="020B0600000101010101" pitchFamily="34" charset="-127"/>
              </a:rPr>
              <a:t>…г</a:t>
            </a:r>
            <a:r>
              <a:rPr lang="ru-RU" sz="3800" b="1" dirty="0">
                <a:latin typeface="Dotum" panose="020B0600000101010101" pitchFamily="34" charset="-127"/>
                <a:ea typeface="Dotum" panose="020B0600000101010101" pitchFamily="34" charset="-127"/>
              </a:rPr>
              <a:t>,</a:t>
            </a:r>
          </a:p>
          <a:p>
            <a:pPr marL="0" indent="0">
              <a:buNone/>
            </a:pPr>
            <a:r>
              <a:rPr lang="ru-RU" sz="3800" b="1" dirty="0">
                <a:latin typeface="Dotum" panose="020B0600000101010101" pitchFamily="34" charset="-127"/>
                <a:ea typeface="Dotum" panose="020B0600000101010101" pitchFamily="34" charset="-127"/>
              </a:rPr>
              <a:t>Но, совершив такой </a:t>
            </a:r>
            <a:r>
              <a:rPr lang="ru-RU" sz="3800" b="1" dirty="0" err="1" smtClean="0">
                <a:latin typeface="Dotum" panose="020B0600000101010101" pitchFamily="34" charset="-127"/>
                <a:ea typeface="Dotum" panose="020B0600000101010101" pitchFamily="34" charset="-127"/>
              </a:rPr>
              <a:t>подж</a:t>
            </a:r>
            <a:r>
              <a:rPr lang="ru-RU" sz="3800" b="1" dirty="0" smtClean="0">
                <a:latin typeface="Dotum" panose="020B0600000101010101" pitchFamily="34" charset="-127"/>
                <a:ea typeface="Dotum" panose="020B0600000101010101" pitchFamily="34" charset="-127"/>
              </a:rPr>
              <a:t>…г</a:t>
            </a:r>
            <a:r>
              <a:rPr lang="ru-RU" sz="3800" b="1" dirty="0">
                <a:latin typeface="Dotum" panose="020B0600000101010101" pitchFamily="34" charset="-127"/>
                <a:ea typeface="Dotum" panose="020B0600000101010101" pitchFamily="34" charset="-127"/>
              </a:rPr>
              <a:t>,</a:t>
            </a:r>
          </a:p>
          <a:p>
            <a:pPr marL="0" indent="0">
              <a:buNone/>
            </a:pPr>
            <a:r>
              <a:rPr lang="ru-RU" sz="3800" b="1" dirty="0">
                <a:latin typeface="Dotum" panose="020B0600000101010101" pitchFamily="34" charset="-127"/>
                <a:ea typeface="Dotum" panose="020B0600000101010101" pitchFamily="34" charset="-127"/>
              </a:rPr>
              <a:t>Он и лицо себе </a:t>
            </a:r>
            <a:r>
              <a:rPr lang="ru-RU" sz="3800" b="1" dirty="0" err="1" smtClean="0">
                <a:latin typeface="Dotum" panose="020B0600000101010101" pitchFamily="34" charset="-127"/>
                <a:ea typeface="Dotum" panose="020B0600000101010101" pitchFamily="34" charset="-127"/>
              </a:rPr>
              <a:t>обж</a:t>
            </a:r>
            <a:r>
              <a:rPr lang="ru-RU" sz="3800" b="1" dirty="0" smtClean="0">
                <a:latin typeface="Dotum" panose="020B0600000101010101" pitchFamily="34" charset="-127"/>
                <a:ea typeface="Dotum" panose="020B0600000101010101" pitchFamily="34" charset="-127"/>
              </a:rPr>
              <a:t>…г</a:t>
            </a:r>
            <a:r>
              <a:rPr lang="ru-RU" sz="3800" b="1" dirty="0">
                <a:latin typeface="Dotum" panose="020B0600000101010101" pitchFamily="34" charset="-127"/>
                <a:ea typeface="Dotum" panose="020B0600000101010101" pitchFamily="34" charset="-127"/>
              </a:rPr>
              <a:t>.</a:t>
            </a:r>
          </a:p>
          <a:p>
            <a:pPr marL="0" indent="0">
              <a:buNone/>
            </a:pPr>
            <a:r>
              <a:rPr lang="ru-RU" sz="3800" b="1" dirty="0">
                <a:latin typeface="Dotum" panose="020B0600000101010101" pitchFamily="34" charset="-127"/>
                <a:ea typeface="Dotum" panose="020B0600000101010101" pitchFamily="34" charset="-127"/>
              </a:rPr>
              <a:t>Так, получив большой </a:t>
            </a:r>
            <a:r>
              <a:rPr lang="ru-RU" sz="3800" b="1" dirty="0" err="1" smtClean="0">
                <a:latin typeface="Dotum" panose="020B0600000101010101" pitchFamily="34" charset="-127"/>
                <a:ea typeface="Dotum" panose="020B0600000101010101" pitchFamily="34" charset="-127"/>
              </a:rPr>
              <a:t>ож</a:t>
            </a:r>
            <a:r>
              <a:rPr lang="ru-RU" sz="3800" b="1" dirty="0" smtClean="0">
                <a:latin typeface="Dotum" panose="020B0600000101010101" pitchFamily="34" charset="-127"/>
                <a:ea typeface="Dotum" panose="020B0600000101010101" pitchFamily="34" charset="-127"/>
              </a:rPr>
              <a:t>…г</a:t>
            </a:r>
            <a:r>
              <a:rPr lang="ru-RU" sz="3800" b="1" dirty="0">
                <a:latin typeface="Dotum" panose="020B0600000101010101" pitchFamily="34" charset="-127"/>
                <a:ea typeface="Dotum" panose="020B0600000101010101" pitchFamily="34" charset="-127"/>
              </a:rPr>
              <a:t>,</a:t>
            </a:r>
          </a:p>
          <a:p>
            <a:pPr marL="0" indent="0">
              <a:buNone/>
            </a:pPr>
            <a:r>
              <a:rPr lang="ru-RU" sz="3800" b="1" dirty="0">
                <a:latin typeface="Dotum" panose="020B0600000101010101" pitchFamily="34" charset="-127"/>
                <a:ea typeface="Dotum" panose="020B0600000101010101" pitchFamily="34" charset="-127"/>
              </a:rPr>
              <a:t>Он был наказан за </a:t>
            </a:r>
            <a:r>
              <a:rPr lang="ru-RU" sz="3800" b="1" dirty="0" err="1" smtClean="0">
                <a:latin typeface="Dotum" panose="020B0600000101010101" pitchFamily="34" charset="-127"/>
                <a:ea typeface="Dotum" panose="020B0600000101010101" pitchFamily="34" charset="-127"/>
              </a:rPr>
              <a:t>подж</a:t>
            </a:r>
            <a:r>
              <a:rPr lang="ru-RU" sz="3800" b="1" dirty="0" smtClean="0">
                <a:latin typeface="Dotum" panose="020B0600000101010101" pitchFamily="34" charset="-127"/>
                <a:ea typeface="Dotum" panose="020B0600000101010101" pitchFamily="34" charset="-127"/>
              </a:rPr>
              <a:t>…г</a:t>
            </a:r>
            <a:r>
              <a:rPr lang="ru-RU" sz="3800" b="1" dirty="0">
                <a:latin typeface="Dotum" panose="020B0600000101010101" pitchFamily="34" charset="-127"/>
                <a:ea typeface="Dotum" panose="020B0600000101010101" pitchFamily="34" charset="-127"/>
              </a:rPr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36674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Распределительный диктант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3800" b="1" dirty="0">
                <a:latin typeface="Dotum" panose="020B0600000101010101" pitchFamily="34" charset="-127"/>
                <a:ea typeface="Dotum" panose="020B0600000101010101" pitchFamily="34" charset="-127"/>
              </a:rPr>
              <a:t>Ш…</a:t>
            </a:r>
            <a:r>
              <a:rPr lang="ru-RU" sz="3800" b="1" dirty="0" err="1">
                <a:latin typeface="Dotum" panose="020B0600000101010101" pitchFamily="34" charset="-127"/>
                <a:ea typeface="Dotum" panose="020B0600000101010101" pitchFamily="34" charset="-127"/>
              </a:rPr>
              <a:t>колад</a:t>
            </a:r>
            <a:r>
              <a:rPr lang="ru-RU" sz="3800" b="1" dirty="0">
                <a:latin typeface="Dotum" panose="020B0600000101010101" pitchFamily="34" charset="-127"/>
                <a:ea typeface="Dotum" panose="020B0600000101010101" pitchFamily="34" charset="-127"/>
              </a:rPr>
              <a:t>, ч…</a:t>
            </a:r>
            <a:r>
              <a:rPr lang="ru-RU" sz="3800" b="1" dirty="0" err="1">
                <a:latin typeface="Dotum" panose="020B0600000101010101" pitchFamily="34" charset="-127"/>
                <a:ea typeface="Dotum" panose="020B0600000101010101" pitchFamily="34" charset="-127"/>
              </a:rPr>
              <a:t>рный</a:t>
            </a:r>
            <a:r>
              <a:rPr lang="ru-RU" sz="3800" b="1" dirty="0">
                <a:latin typeface="Dotum" panose="020B0600000101010101" pitchFamily="34" charset="-127"/>
                <a:ea typeface="Dotum" panose="020B0600000101010101" pitchFamily="34" charset="-127"/>
              </a:rPr>
              <a:t>, </a:t>
            </a:r>
            <a:r>
              <a:rPr lang="ru-RU" sz="3800" b="1" dirty="0" err="1">
                <a:latin typeface="Dotum" panose="020B0600000101010101" pitchFamily="34" charset="-127"/>
                <a:ea typeface="Dotum" panose="020B0600000101010101" pitchFamily="34" charset="-127"/>
              </a:rPr>
              <a:t>беч</a:t>
            </a:r>
            <a:r>
              <a:rPr lang="ru-RU" sz="3800" b="1" dirty="0">
                <a:latin typeface="Dotum" panose="020B0600000101010101" pitchFamily="34" charset="-127"/>
                <a:ea typeface="Dotum" panose="020B0600000101010101" pitchFamily="34" charset="-127"/>
              </a:rPr>
              <a:t>….</a:t>
            </a:r>
            <a:r>
              <a:rPr lang="ru-RU" sz="3800" b="1" dirty="0" err="1">
                <a:latin typeface="Dotum" panose="020B0600000101010101" pitchFamily="34" charset="-127"/>
                <a:ea typeface="Dotum" panose="020B0600000101010101" pitchFamily="34" charset="-127"/>
              </a:rPr>
              <a:t>ва</a:t>
            </a:r>
            <a:r>
              <a:rPr lang="ru-RU" sz="3800" b="1" dirty="0">
                <a:latin typeface="Dotum" panose="020B0600000101010101" pitchFamily="34" charset="-127"/>
                <a:ea typeface="Dotum" panose="020B0600000101010101" pitchFamily="34" charset="-127"/>
              </a:rPr>
              <a:t>, ж…</a:t>
            </a:r>
            <a:r>
              <a:rPr lang="ru-RU" sz="3800" b="1" dirty="0" err="1">
                <a:latin typeface="Dotum" panose="020B0600000101010101" pitchFamily="34" charset="-127"/>
                <a:ea typeface="Dotum" panose="020B0600000101010101" pitchFamily="34" charset="-127"/>
              </a:rPr>
              <a:t>кей</a:t>
            </a:r>
            <a:r>
              <a:rPr lang="ru-RU" sz="3800" b="1" dirty="0">
                <a:latin typeface="Dotum" panose="020B0600000101010101" pitchFamily="34" charset="-127"/>
                <a:ea typeface="Dotum" panose="020B0600000101010101" pitchFamily="34" charset="-127"/>
              </a:rPr>
              <a:t>, ш…</a:t>
            </a:r>
            <a:r>
              <a:rPr lang="ru-RU" sz="3800" b="1" dirty="0" err="1">
                <a:latin typeface="Dotum" panose="020B0600000101010101" pitchFamily="34" charset="-127"/>
                <a:ea typeface="Dotum" panose="020B0600000101010101" pitchFamily="34" charset="-127"/>
              </a:rPr>
              <a:t>рох</a:t>
            </a:r>
            <a:r>
              <a:rPr lang="ru-RU" sz="3800" b="1" dirty="0">
                <a:latin typeface="Dotum" panose="020B0600000101010101" pitchFamily="34" charset="-127"/>
                <a:ea typeface="Dotum" panose="020B0600000101010101" pitchFamily="34" charset="-127"/>
              </a:rPr>
              <a:t>, </a:t>
            </a:r>
            <a:r>
              <a:rPr lang="ru-RU" sz="3800" b="1" dirty="0" err="1">
                <a:latin typeface="Dotum" panose="020B0600000101010101" pitchFamily="34" charset="-127"/>
                <a:ea typeface="Dotum" panose="020B0600000101010101" pitchFamily="34" charset="-127"/>
              </a:rPr>
              <a:t>реш</a:t>
            </a:r>
            <a:r>
              <a:rPr lang="ru-RU" sz="3800" b="1" dirty="0">
                <a:latin typeface="Dotum" panose="020B0600000101010101" pitchFamily="34" charset="-127"/>
                <a:ea typeface="Dotum" panose="020B0600000101010101" pitchFamily="34" charset="-127"/>
              </a:rPr>
              <a:t>…</a:t>
            </a:r>
            <a:r>
              <a:rPr lang="ru-RU" sz="3800" b="1" dirty="0" err="1">
                <a:latin typeface="Dotum" panose="020B0600000101010101" pitchFamily="34" charset="-127"/>
                <a:ea typeface="Dotum" panose="020B0600000101010101" pitchFamily="34" charset="-127"/>
              </a:rPr>
              <a:t>тка</a:t>
            </a:r>
            <a:r>
              <a:rPr lang="ru-RU" sz="3800" b="1" dirty="0">
                <a:latin typeface="Dotum" panose="020B0600000101010101" pitchFamily="34" charset="-127"/>
                <a:ea typeface="Dotum" panose="020B0600000101010101" pitchFamily="34" charset="-127"/>
              </a:rPr>
              <a:t>, </a:t>
            </a:r>
            <a:r>
              <a:rPr lang="ru-RU" sz="3800" b="1" dirty="0" err="1">
                <a:latin typeface="Dotum" panose="020B0600000101010101" pitchFamily="34" charset="-127"/>
                <a:ea typeface="Dotum" panose="020B0600000101010101" pitchFamily="34" charset="-127"/>
              </a:rPr>
              <a:t>капюш</a:t>
            </a:r>
            <a:r>
              <a:rPr lang="ru-RU" sz="3800" b="1" dirty="0">
                <a:latin typeface="Dotum" panose="020B0600000101010101" pitchFamily="34" charset="-127"/>
                <a:ea typeface="Dotum" panose="020B0600000101010101" pitchFamily="34" charset="-127"/>
              </a:rPr>
              <a:t>….н, ч…</a:t>
            </a:r>
            <a:r>
              <a:rPr lang="ru-RU" sz="3800" b="1" dirty="0" err="1">
                <a:latin typeface="Dotum" panose="020B0600000101010101" pitchFamily="34" charset="-127"/>
                <a:ea typeface="Dotum" panose="020B0600000101010101" pitchFamily="34" charset="-127"/>
              </a:rPr>
              <a:t>лка</a:t>
            </a:r>
            <a:r>
              <a:rPr lang="ru-RU" sz="3800" b="1" dirty="0">
                <a:latin typeface="Dotum" panose="020B0600000101010101" pitchFamily="34" charset="-127"/>
                <a:ea typeface="Dotum" panose="020B0600000101010101" pitchFamily="34" charset="-127"/>
              </a:rPr>
              <a:t>, </a:t>
            </a:r>
            <a:r>
              <a:rPr lang="ru-RU" sz="3800" b="1" dirty="0" err="1">
                <a:latin typeface="Dotum" panose="020B0600000101010101" pitchFamily="34" charset="-127"/>
                <a:ea typeface="Dotum" panose="020B0600000101010101" pitchFamily="34" charset="-127"/>
              </a:rPr>
              <a:t>ж_рдочка</a:t>
            </a:r>
            <a:r>
              <a:rPr lang="ru-RU" sz="3800" b="1" dirty="0">
                <a:latin typeface="Dotum" panose="020B0600000101010101" pitchFamily="34" charset="-127"/>
                <a:ea typeface="Dotum" panose="020B0600000101010101" pitchFamily="34" charset="-127"/>
              </a:rPr>
              <a:t>, </a:t>
            </a:r>
            <a:r>
              <a:rPr lang="ru-RU" sz="3800" b="1" dirty="0" err="1">
                <a:latin typeface="Dotum" panose="020B0600000101010101" pitchFamily="34" charset="-127"/>
                <a:ea typeface="Dotum" panose="020B0600000101010101" pitchFamily="34" charset="-127"/>
              </a:rPr>
              <a:t>щ_тка</a:t>
            </a:r>
            <a:endParaRPr lang="ru-RU" sz="3800" b="1" dirty="0">
              <a:latin typeface="Dotum" panose="020B0600000101010101" pitchFamily="34" charset="-127"/>
              <a:ea typeface="Dotum" panose="020B0600000101010101" pitchFamily="34" charset="-127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38564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Творческое 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800" b="1" dirty="0">
                <a:latin typeface="Dotum" panose="020B0600000101010101" pitchFamily="34" charset="-127"/>
                <a:ea typeface="Dotum" panose="020B0600000101010101" pitchFamily="34" charset="-127"/>
              </a:rPr>
              <a:t>Крыжовник, пчёлы, шорох, шёпот, </a:t>
            </a:r>
            <a:r>
              <a:rPr lang="ru-RU" sz="3800" b="1" dirty="0" smtClean="0">
                <a:latin typeface="Dotum" panose="020B0600000101010101" pitchFamily="34" charset="-127"/>
                <a:ea typeface="Dotum" panose="020B0600000101010101" pitchFamily="34" charset="-127"/>
              </a:rPr>
              <a:t>шорты, шёлковый, шёл.</a:t>
            </a:r>
            <a:endParaRPr lang="ru-RU" sz="3800" b="1" dirty="0"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245020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Подведём итоги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ru-RU" b="1" dirty="0" smtClean="0"/>
          </a:p>
          <a:p>
            <a:pPr>
              <a:buNone/>
            </a:pPr>
            <a:endParaRPr lang="ru-RU" b="1" dirty="0"/>
          </a:p>
          <a:p>
            <a:r>
              <a:rPr lang="ru-RU" dirty="0"/>
              <a:t>Что нового узнали на уроке?</a:t>
            </a:r>
          </a:p>
          <a:p>
            <a:r>
              <a:rPr lang="ru-RU" dirty="0" smtClean="0"/>
              <a:t>Какие </a:t>
            </a:r>
            <a:r>
              <a:rPr lang="ru-RU" dirty="0"/>
              <a:t>трудности у вас появлялись в процессе работы? Как вы их преодолевали?</a:t>
            </a:r>
          </a:p>
          <a:p>
            <a:r>
              <a:rPr lang="ru-RU" dirty="0" smtClean="0"/>
              <a:t>Понравилось </a:t>
            </a:r>
            <a:r>
              <a:rPr lang="ru-RU" dirty="0"/>
              <a:t>ли вам на уроке? Какое настроение у вас сейчас?</a:t>
            </a:r>
          </a:p>
          <a:p>
            <a:r>
              <a:rPr lang="ru-RU" dirty="0" smtClean="0"/>
              <a:t>Дайте </a:t>
            </a:r>
            <a:r>
              <a:rPr lang="ru-RU" dirty="0"/>
              <a:t>оценку нашей </a:t>
            </a:r>
            <a:r>
              <a:rPr lang="ru-RU" dirty="0" smtClean="0"/>
              <a:t>работе.</a:t>
            </a:r>
            <a:endParaRPr lang="ru-RU" b="1" dirty="0" smtClean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718304"/>
            <a:ext cx="3863974" cy="18359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Домашнее 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ru-RU" b="1" i="1" dirty="0" smtClean="0">
                <a:solidFill>
                  <a:srgbClr val="FF0000"/>
                </a:solidFill>
              </a:rPr>
              <a:t> Выберите любое задание:</a:t>
            </a:r>
          </a:p>
          <a:p>
            <a:pPr>
              <a:buNone/>
            </a:pPr>
            <a:r>
              <a:rPr lang="ru-RU" b="1" i="1" dirty="0" smtClean="0"/>
              <a:t>1. Составить словарный диктант (20 слов) на изученную орфограмму</a:t>
            </a:r>
          </a:p>
          <a:p>
            <a:pPr>
              <a:buNone/>
            </a:pPr>
            <a:r>
              <a:rPr lang="ru-RU" b="1" i="1" dirty="0" smtClean="0"/>
              <a:t>2. Упр. 457 </a:t>
            </a:r>
          </a:p>
          <a:p>
            <a:pPr>
              <a:buNone/>
            </a:pPr>
            <a:endParaRPr lang="ru-RU" b="1" i="1" dirty="0" smtClean="0"/>
          </a:p>
          <a:p>
            <a:pPr>
              <a:buNone/>
            </a:pPr>
            <a:r>
              <a:rPr lang="ru-RU" b="1" i="1" u="sng" dirty="0" smtClean="0"/>
              <a:t>Всем  </a:t>
            </a:r>
            <a:r>
              <a:rPr lang="ru-RU" b="1" i="1" dirty="0" smtClean="0"/>
              <a:t>пар.86</a:t>
            </a:r>
            <a:endParaRPr lang="ru-RU" u="sng" dirty="0"/>
          </a:p>
        </p:txBody>
      </p:sp>
      <p:pic>
        <p:nvPicPr>
          <p:cNvPr id="4" name="Picture 4" descr="antn027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CFEFC"/>
              </a:clrFrom>
              <a:clrTo>
                <a:srgbClr val="FCFE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57752" y="2388302"/>
            <a:ext cx="3643338" cy="30409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8400" b="1" dirty="0" smtClean="0">
                <a:solidFill>
                  <a:srgbClr val="FF0000"/>
                </a:solidFill>
              </a:rPr>
              <a:t>Спасибо за урок!</a:t>
            </a:r>
            <a:endParaRPr lang="ru-RU" sz="8400" b="1" dirty="0">
              <a:solidFill>
                <a:srgbClr val="FF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3068960"/>
            <a:ext cx="1766708" cy="194456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4172266"/>
            <a:ext cx="2022640" cy="168251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3413558"/>
            <a:ext cx="2463348" cy="2846535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3236</TotalTime>
  <Words>324</Words>
  <Application>Microsoft Office PowerPoint</Application>
  <PresentationFormat>Экран (4:3)</PresentationFormat>
  <Paragraphs>68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Dotum</vt:lpstr>
      <vt:lpstr>Calibri</vt:lpstr>
      <vt:lpstr>Courier New</vt:lpstr>
      <vt:lpstr>Times New Roman</vt:lpstr>
      <vt:lpstr>Verdana</vt:lpstr>
      <vt:lpstr>Wingdings 2</vt:lpstr>
      <vt:lpstr>Аспект</vt:lpstr>
      <vt:lpstr> Двадцатое февраля. Классная работа. ТЕМА УРОКА:</vt:lpstr>
      <vt:lpstr>Лингвистическая «Капризные шипящие»</vt:lpstr>
      <vt:lpstr>ТЕМА УРОКА: «О, Ё после шипящих» Цель урока: знать правило написания О-Ё после шипящих. </vt:lpstr>
      <vt:lpstr>Вставьте пропущенные буквы</vt:lpstr>
      <vt:lpstr>Презентация PowerPoint</vt:lpstr>
      <vt:lpstr>Вывод:</vt:lpstr>
      <vt:lpstr>Алгоритм(рассуждение)</vt:lpstr>
      <vt:lpstr>Словарная работа</vt:lpstr>
      <vt:lpstr>Словарная работа</vt:lpstr>
      <vt:lpstr>Ожёг-ожог На солнце спину я ожЁг И третий день лечу ожОг. Горела с Ё моя спина, А с О  ой-ой   -  болит она.</vt:lpstr>
      <vt:lpstr>Давайте разберёмся!</vt:lpstr>
      <vt:lpstr>Распределительный диктант</vt:lpstr>
      <vt:lpstr>Творческое задание</vt:lpstr>
      <vt:lpstr>Подведём итоги</vt:lpstr>
      <vt:lpstr>Домашнее задание</vt:lpstr>
      <vt:lpstr>Презентация PowerPoint</vt:lpstr>
    </vt:vector>
  </TitlesOfParts>
  <Company>WolfishLair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ТЕМА УРОКА:</dc:title>
  <dc:creator>Grey Wolf</dc:creator>
  <cp:lastModifiedBy>Любовь Королева</cp:lastModifiedBy>
  <cp:revision>38</cp:revision>
  <dcterms:created xsi:type="dcterms:W3CDTF">2011-01-26T15:03:39Z</dcterms:created>
  <dcterms:modified xsi:type="dcterms:W3CDTF">2019-02-17T20:55:11Z</dcterms:modified>
</cp:coreProperties>
</file>