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7" r:id="rId2"/>
    <p:sldId id="256" r:id="rId3"/>
    <p:sldId id="259" r:id="rId4"/>
    <p:sldId id="258" r:id="rId5"/>
    <p:sldId id="260" r:id="rId6"/>
    <p:sldId id="262" r:id="rId7"/>
    <p:sldId id="268" r:id="rId8"/>
    <p:sldId id="273" r:id="rId9"/>
    <p:sldId id="28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000" autoAdjust="0"/>
  </p:normalViewPr>
  <p:slideViewPr>
    <p:cSldViewPr>
      <p:cViewPr>
        <p:scale>
          <a:sx n="58" d="100"/>
          <a:sy n="58" d="100"/>
        </p:scale>
        <p:origin x="-171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7F28D-A73D-4BFB-A1FC-75D91EB5C028}" type="datetimeFigureOut">
              <a:rPr lang="ru-RU" smtClean="0"/>
              <a:pPr/>
              <a:t>08.07.2019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F0EA6-1B83-460C-8B37-068529401F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645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Замечательный цветок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ромашка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! Редкий русский человек не знает этот цветок. Хотя назвали цветок "ромашкой"сравнительно недавно. Русское название произошло от латинского «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romana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— «римская» и заимствовано из польского языка. От слова «роман» образовалась уменьшительная форма «ромашка». В прошлом на Руси называли ее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белюшкой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солнечником, девичником,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невесточкой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ворожкой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b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F0EA6-1B83-460C-8B37-068529401FA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F0EA6-1B83-460C-8B37-068529401FA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F0EA6-1B83-460C-8B37-068529401FA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F0EA6-1B83-460C-8B37-068529401FA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Ромашка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— прекрасное декоративное растение, особенно культурные сорта. Однако здесь ее опережает многолетняя ромашка - нивяник наибольший, отличающаяся очень крупными, до 8—10 сантиметров в диаметре, цветками, расположенными одиночно на высоких до 1 м цветоносах, темно-зелеными листьями, тоже крупными и красивыми. Предпочитает открытые, солнечные места. Цветет с июня до морозов. 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F0EA6-1B83-460C-8B37-068529401FA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F0EA6-1B83-460C-8B37-068529401FA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F0EA6-1B83-460C-8B37-068529401FA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F0EA6-1B83-460C-8B37-068529401FA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F0EA6-1B83-460C-8B37-068529401FAB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D41B-1D0C-4764-8DA8-9D1948B27894}" type="datetime1">
              <a:rPr lang="ru-RU" smtClean="0"/>
              <a:pPr/>
              <a:t>08.07.2019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59D2-4475-4D1D-ACF0-E4C271A45EDF}" type="datetime1">
              <a:rPr lang="ru-RU" smtClean="0"/>
              <a:pPr/>
              <a:t>08.07.2019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0462B-3B7E-4E63-B75A-C32EB2982C75}" type="datetime1">
              <a:rPr lang="ru-RU" smtClean="0"/>
              <a:pPr/>
              <a:t>08.07.2019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5561F-B854-4307-B285-B83A6CE60273}" type="datetime1">
              <a:rPr lang="ru-RU" smtClean="0"/>
              <a:pPr/>
              <a:t>08.07.2019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569F5-4B4C-43C3-AB8F-4FBC279D77B2}" type="datetime1">
              <a:rPr lang="ru-RU" smtClean="0"/>
              <a:pPr/>
              <a:t>08.07.2019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EE264-54CE-4057-95FF-7F2B2D885808}" type="datetime1">
              <a:rPr lang="ru-RU" smtClean="0"/>
              <a:pPr/>
              <a:t>08.07.2019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B29A-8BEE-426D-83C8-D2AC8647A7EE}" type="datetime1">
              <a:rPr lang="ru-RU" smtClean="0"/>
              <a:pPr/>
              <a:t>08.07.2019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03A3D-4D29-48CA-AD76-3107D49A506D}" type="datetime1">
              <a:rPr lang="ru-RU" smtClean="0"/>
              <a:pPr/>
              <a:t>08.07.2019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E33A9-7D1D-4DCB-A915-8AC9451E1B64}" type="datetime1">
              <a:rPr lang="ru-RU" smtClean="0"/>
              <a:pPr/>
              <a:t>08.07.2019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1E57-6700-40DA-B112-E034AF3BBB1E}" type="datetime1">
              <a:rPr lang="ru-RU" smtClean="0"/>
              <a:pPr/>
              <a:t>08.07.2019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1D25-EC1A-4F91-BE99-66980BB5666D}" type="datetime1">
              <a:rPr lang="ru-RU" smtClean="0"/>
              <a:pPr/>
              <a:t>08.07.2019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9A8BE-61AF-4388-8231-5E70A5F2ADA2}" type="datetime1">
              <a:rPr lang="ru-RU" smtClean="0"/>
              <a:pPr/>
              <a:t>08.07.2019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>
    <p:dissolv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7772400" cy="100811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Ромашка</a:t>
            </a:r>
            <a:endParaRPr lang="ru-RU" sz="9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445224"/>
            <a:ext cx="3960440" cy="122413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Презентацию </a:t>
            </a:r>
            <a:r>
              <a:rPr lang="ru-RU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выполнили воспитатели МАДОУ № 304 </a:t>
            </a:r>
          </a:p>
          <a:p>
            <a:r>
              <a:rPr lang="ru-RU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Горьковец И.А., </a:t>
            </a:r>
            <a:r>
              <a:rPr lang="ru-RU" sz="20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Гелеверова</a:t>
            </a:r>
            <a:r>
              <a:rPr lang="ru-RU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Ю.Н.</a:t>
            </a:r>
            <a:endParaRPr lang="ru-RU" sz="20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 l="-1000" t="-2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611560" y="188640"/>
            <a:ext cx="799288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150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hellyAllegroC" pitchFamily="2" charset="0"/>
                <a:ea typeface="Times New Roman" pitchFamily="18" charset="0"/>
                <a:cs typeface="Times New Roman" pitchFamily="18" charset="0"/>
              </a:rPr>
              <a:t>В мае и ирис цветет, и пион,</a:t>
            </a:r>
            <a:br>
              <a:rPr kumimoji="0" lang="ru-RU" sz="4000" b="1" i="0" u="none" strike="noStrike" cap="none" spc="150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hellyAllegroC" pitchFamily="2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1" i="0" u="none" strike="noStrike" cap="none" spc="150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hellyAllegroC" pitchFamily="2" charset="0"/>
                <a:ea typeface="Times New Roman" pitchFamily="18" charset="0"/>
                <a:cs typeface="Times New Roman" pitchFamily="18" charset="0"/>
              </a:rPr>
              <a:t>Красуется мак в своей яркой рубашке,</a:t>
            </a:r>
            <a:br>
              <a:rPr kumimoji="0" lang="ru-RU" sz="4000" b="1" i="0" u="none" strike="noStrike" cap="none" spc="150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hellyAllegroC" pitchFamily="2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1" i="0" u="none" strike="noStrike" cap="none" spc="150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hellyAllegroC" pitchFamily="2" charset="0"/>
                <a:ea typeface="Times New Roman" pitchFamily="18" charset="0"/>
                <a:cs typeface="Times New Roman" pitchFamily="18" charset="0"/>
              </a:rPr>
              <a:t>Но только опять я иду на поклон</a:t>
            </a:r>
            <a:br>
              <a:rPr kumimoji="0" lang="ru-RU" sz="4000" b="1" i="0" u="none" strike="noStrike" cap="none" spc="150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hellyAllegroC" pitchFamily="2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1" i="0" u="none" strike="noStrike" cap="none" spc="150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hellyAllegroC" pitchFamily="2" charset="0"/>
                <a:ea typeface="Times New Roman" pitchFamily="18" charset="0"/>
                <a:cs typeface="Times New Roman" pitchFamily="18" charset="0"/>
              </a:rPr>
              <a:t>Пусть к скромной, но милой для сердца ромашке.</a:t>
            </a:r>
            <a:br>
              <a:rPr kumimoji="0" lang="ru-RU" sz="4000" b="1" i="0" u="none" strike="noStrike" cap="none" spc="150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hellyAllegroC" pitchFamily="2" charset="0"/>
                <a:ea typeface="Times New Roman" pitchFamily="18" charset="0"/>
                <a:cs typeface="Times New Roman" pitchFamily="18" charset="0"/>
              </a:rPr>
            </a:br>
            <a:endParaRPr kumimoji="0" lang="ru-RU" sz="4000" b="1" i="0" u="none" strike="noStrike" cap="none" spc="150" normalizeH="0" dirty="0" smtClean="0">
              <a:ln>
                <a:noFill/>
              </a:ln>
              <a:solidFill>
                <a:srgbClr val="FF0000"/>
              </a:solidFill>
              <a:effectLst/>
              <a:latin typeface="ShellyAllegroC" pitchFamily="2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150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ShellyAllegroC" pitchFamily="2" charset="0"/>
                <a:ea typeface="Times New Roman" pitchFamily="18" charset="0"/>
                <a:cs typeface="Times New Roman" pitchFamily="18" charset="0"/>
              </a:rPr>
              <a:t>Л. Ширяева </a:t>
            </a:r>
            <a:endParaRPr kumimoji="0" lang="ru-RU" sz="4000" b="1" i="0" u="none" strike="noStrike" cap="none" spc="150" normalizeH="0" dirty="0" smtClean="0">
              <a:ln>
                <a:noFill/>
              </a:ln>
              <a:solidFill>
                <a:srgbClr val="FF0000"/>
              </a:solidFill>
              <a:effectLst/>
              <a:latin typeface="ShellyAllegroC" pitchFamily="2" charset="0"/>
            </a:endParaRPr>
          </a:p>
        </p:txBody>
      </p:sp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9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1026" name="Picture 2" descr="C:\Users\Юличка\Desktop\фото детей 2-ая младшая\IMG-20190708-WA00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55068"/>
            <a:ext cx="2931791" cy="390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Юличка\Desktop\фото детей 2-ая младшая\IMG-20190708-WA00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630083"/>
            <a:ext cx="2434136" cy="324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Юличка\Desktop\фото детей 2-ая младшая\IMG-20190708-WA003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153" y="3209595"/>
            <a:ext cx="2088232" cy="278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 l="-2000" t="-2000" r="-4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4392488" cy="65864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egoe Script" pitchFamily="34" charset="0"/>
              </a:rPr>
              <a:t>Ромашка. </a:t>
            </a:r>
          </a:p>
          <a:p>
            <a:r>
              <a:rPr lang="ru-RU" sz="1200" b="1" dirty="0" err="1" smtClean="0">
                <a:solidFill>
                  <a:schemeClr val="bg1"/>
                </a:solidFill>
                <a:latin typeface="Segoe Script" pitchFamily="34" charset="0"/>
              </a:rPr>
              <a:t>Ромаха</a:t>
            </a: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, </a:t>
            </a:r>
            <a:r>
              <a:rPr lang="ru-RU" sz="1200" b="1" dirty="0" err="1" smtClean="0">
                <a:solidFill>
                  <a:schemeClr val="bg1"/>
                </a:solidFill>
                <a:latin typeface="Segoe Script" pitchFamily="34" charset="0"/>
              </a:rPr>
              <a:t>ромашечка</a:t>
            </a: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, просто ромашка—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Обычный весенний цветок.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Проста, неказиста ромашки рубашка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И тонок её стебелёк. </a:t>
            </a:r>
          </a:p>
          <a:p>
            <a:endParaRPr lang="ru-RU" sz="1200" dirty="0" smtClean="0">
              <a:solidFill>
                <a:schemeClr val="bg1"/>
              </a:solidFill>
              <a:latin typeface="Segoe Script" pitchFamily="34" charset="0"/>
            </a:endParaRPr>
          </a:p>
          <a:p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Растёт она в поле средь солнца и света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От зноя прикрыта травой.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Наверное, проще нет в Мире сюжета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Прекрасней нет сказки такой. </a:t>
            </a:r>
          </a:p>
          <a:p>
            <a:endParaRPr lang="ru-RU" sz="1200" dirty="0" smtClean="0">
              <a:solidFill>
                <a:schemeClr val="bg1"/>
              </a:solidFill>
              <a:latin typeface="Segoe Script" pitchFamily="34" charset="0"/>
            </a:endParaRPr>
          </a:p>
          <a:p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Живет, приобщаясь к мелодии ветра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К искусству весенних дождей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Разложена в красках могучего спектра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Чтоб было на сердце теплей. </a:t>
            </a:r>
          </a:p>
          <a:p>
            <a:endParaRPr lang="ru-RU" sz="1200" dirty="0" smtClean="0">
              <a:solidFill>
                <a:schemeClr val="bg1"/>
              </a:solidFill>
              <a:latin typeface="Segoe Script" pitchFamily="34" charset="0"/>
            </a:endParaRPr>
          </a:p>
          <a:p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И тянется к солнцу за лаской и светом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И жаждет вселенской Любви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Душа её—словно большая планета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А крылья—её лепестки. </a:t>
            </a:r>
          </a:p>
          <a:p>
            <a:endParaRPr lang="ru-RU" sz="1200" dirty="0" smtClean="0">
              <a:solidFill>
                <a:schemeClr val="bg1"/>
              </a:solidFill>
              <a:latin typeface="Segoe Script" pitchFamily="34" charset="0"/>
            </a:endParaRPr>
          </a:p>
          <a:p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Порою—летает с рассветною дымкой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Порою—тихонько грустит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Порою—бывает противною льдинкой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Порою—от счастья кричит. </a:t>
            </a:r>
          </a:p>
          <a:p>
            <a:endParaRPr lang="ru-RU" sz="1200" dirty="0" smtClean="0">
              <a:solidFill>
                <a:schemeClr val="bg1"/>
              </a:solidFill>
              <a:latin typeface="Segoe Script" pitchFamily="34" charset="0"/>
            </a:endParaRPr>
          </a:p>
          <a:p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Бывает, взорвётся огнём фейерверка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Так вспыхнет—и быстро сгорит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Бывает, взовьется до самого верха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И к ангелам ввысь полетит… </a:t>
            </a:r>
          </a:p>
          <a:p>
            <a:endParaRPr lang="ru-RU" sz="1200" dirty="0" smtClean="0">
              <a:solidFill>
                <a:schemeClr val="bg1"/>
              </a:solidFill>
              <a:latin typeface="Segoe Script" pitchFamily="34" charset="0"/>
            </a:endParaRPr>
          </a:p>
          <a:p>
            <a:r>
              <a:rPr lang="ru-RU" sz="1200" b="1" dirty="0" err="1" smtClean="0">
                <a:solidFill>
                  <a:schemeClr val="bg1"/>
                </a:solidFill>
                <a:latin typeface="Segoe Script" pitchFamily="34" charset="0"/>
              </a:rPr>
              <a:t>Ромаха</a:t>
            </a: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, </a:t>
            </a:r>
            <a:r>
              <a:rPr lang="ru-RU" sz="1200" b="1" dirty="0" err="1" smtClean="0">
                <a:solidFill>
                  <a:schemeClr val="bg1"/>
                </a:solidFill>
                <a:latin typeface="Segoe Script" pitchFamily="34" charset="0"/>
              </a:rPr>
              <a:t>ромашечка</a:t>
            </a: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, просто ромашка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Совсем не обычный цветок.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Нежна и воздушна ромашки рубашка </a:t>
            </a:r>
            <a:b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Segoe Script" pitchFamily="34" charset="0"/>
              </a:rPr>
              <a:t>Изящен её стебелёк. </a:t>
            </a:r>
            <a:endParaRPr lang="ru-RU" sz="1200" dirty="0">
              <a:solidFill>
                <a:schemeClr val="bg1"/>
              </a:solidFill>
              <a:latin typeface="Segoe Script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467544" y="2275801"/>
            <a:ext cx="849694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ston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ston" pitchFamily="66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2050" name="Picture 2" descr="C:\Users\Юличка\Desktop\фото детей 2-ая младшая\IMG-20190708-WA00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97" y="476672"/>
            <a:ext cx="2784309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Юличка\Desktop\фото детей 2-ая младшая\IMG-20190708-WA00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827" y="2564904"/>
            <a:ext cx="5001006" cy="375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67544" y="3933056"/>
            <a:ext cx="662473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normalizeH="0" baseline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ston" pitchFamily="66" charset="0"/>
                <a:ea typeface="Times New Roman" pitchFamily="18" charset="0"/>
              </a:rPr>
              <a:t>Стоит в саду кудряшка –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normalizeH="0" baseline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ston" pitchFamily="66" charset="0"/>
                <a:ea typeface="Times New Roman" pitchFamily="18" charset="0"/>
              </a:rPr>
              <a:t>Белая рубашка,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normalizeH="0" baseline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ston" pitchFamily="66" charset="0"/>
                <a:ea typeface="Times New Roman" pitchFamily="18" charset="0"/>
              </a:rPr>
              <a:t>Сердечко золотое.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normalizeH="0" baseline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ston" pitchFamily="66" charset="0"/>
                <a:ea typeface="Times New Roman" pitchFamily="18" charset="0"/>
              </a:rPr>
              <a:t>Что это такое? (Ромашка) </a:t>
            </a:r>
            <a:endParaRPr kumimoji="0" lang="ru-RU" sz="4000" b="1" i="0" u="none" strike="noStrike" normalizeH="0" baseline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riston" pitchFamily="66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45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45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5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5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5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45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45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45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5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s and Settings\БСХТ\Мои документы\Мои рисунки\ромашка\124c2fc0a9e5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79512" y="260648"/>
            <a:ext cx="3739127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923928" y="332656"/>
            <a:ext cx="5220072" cy="5793507"/>
          </a:xfrm>
        </p:spPr>
        <p:txBody>
          <a:bodyPr>
            <a:normAutofit fontScale="92500" lnSpcReduction="10000"/>
          </a:bodyPr>
          <a:lstStyle/>
          <a:p>
            <a:pPr marL="1074738" indent="-1074738">
              <a:buNone/>
            </a:pPr>
            <a:r>
              <a:rPr lang="ru-RU" b="1" dirty="0" smtClean="0">
                <a:solidFill>
                  <a:srgbClr val="FF0000"/>
                </a:solidFill>
                <a:latin typeface="Ariston" pitchFamily="66" charset="0"/>
              </a:rPr>
              <a:t>Здравствуй, утро, здравствуй, солнце!</a:t>
            </a:r>
          </a:p>
          <a:p>
            <a:pPr marL="1074738" indent="-1074738">
              <a:buNone/>
            </a:pPr>
            <a:r>
              <a:rPr lang="ru-RU" b="1" dirty="0" smtClean="0">
                <a:solidFill>
                  <a:srgbClr val="FF0000"/>
                </a:solidFill>
                <a:latin typeface="Ariston" pitchFamily="66" charset="0"/>
              </a:rPr>
              <a:t>Мир, распахивай оконце!</a:t>
            </a:r>
          </a:p>
          <a:p>
            <a:pPr marL="1074738" indent="-1074738">
              <a:buNone/>
            </a:pPr>
            <a:r>
              <a:rPr lang="ru-RU" b="1" dirty="0" smtClean="0">
                <a:solidFill>
                  <a:srgbClr val="FF0000"/>
                </a:solidFill>
                <a:latin typeface="Ariston" pitchFamily="66" charset="0"/>
              </a:rPr>
              <a:t>Улыбнись, весь белый свет!</a:t>
            </a:r>
          </a:p>
          <a:p>
            <a:pPr marL="1074738" indent="-1074738">
              <a:buNone/>
            </a:pPr>
            <a:r>
              <a:rPr lang="ru-RU" b="1" dirty="0" smtClean="0">
                <a:solidFill>
                  <a:srgbClr val="FF0000"/>
                </a:solidFill>
                <a:latin typeface="Ariston" pitchFamily="66" charset="0"/>
              </a:rPr>
              <a:t>Каждому скажу «Привет !»</a:t>
            </a:r>
          </a:p>
          <a:p>
            <a:pPr marL="1074738" indent="-1074738">
              <a:buNone/>
            </a:pPr>
            <a:endParaRPr lang="ru-RU" b="1" dirty="0" smtClean="0">
              <a:solidFill>
                <a:srgbClr val="FF0000"/>
              </a:solidFill>
              <a:latin typeface="Ariston" pitchFamily="66" charset="0"/>
            </a:endParaRPr>
          </a:p>
          <a:p>
            <a:pPr marL="1074738" indent="-1074738">
              <a:buNone/>
            </a:pPr>
            <a:r>
              <a:rPr lang="ru-RU" b="1" dirty="0" err="1" smtClean="0">
                <a:solidFill>
                  <a:srgbClr val="FF0000"/>
                </a:solidFill>
                <a:latin typeface="Ariston" pitchFamily="66" charset="0"/>
              </a:rPr>
              <a:t>Посмортите</a:t>
            </a:r>
            <a:r>
              <a:rPr lang="ru-RU" b="1" dirty="0" smtClean="0">
                <a:solidFill>
                  <a:srgbClr val="FF0000"/>
                </a:solidFill>
                <a:latin typeface="Ariston" pitchFamily="66" charset="0"/>
              </a:rPr>
              <a:t> на меня!</a:t>
            </a:r>
          </a:p>
          <a:p>
            <a:pPr marL="1074738" indent="-1074738">
              <a:buNone/>
            </a:pPr>
            <a:r>
              <a:rPr lang="ru-RU" b="1" dirty="0" smtClean="0">
                <a:solidFill>
                  <a:srgbClr val="FF0000"/>
                </a:solidFill>
                <a:latin typeface="Ariston" pitchFamily="66" charset="0"/>
              </a:rPr>
              <a:t>Лучше нет цветов, чем я !</a:t>
            </a:r>
          </a:p>
          <a:p>
            <a:pPr marL="1074738" indent="-1074738">
              <a:buNone/>
            </a:pPr>
            <a:r>
              <a:rPr lang="ru-RU" b="1" dirty="0" smtClean="0">
                <a:solidFill>
                  <a:srgbClr val="FF0000"/>
                </a:solidFill>
                <a:latin typeface="Ariston" pitchFamily="66" charset="0"/>
              </a:rPr>
              <a:t>Я на солнышко похожа</a:t>
            </a:r>
          </a:p>
          <a:p>
            <a:pPr marL="1074738" indent="-1074738">
              <a:buNone/>
            </a:pPr>
            <a:r>
              <a:rPr lang="ru-RU" b="1" dirty="0" smtClean="0">
                <a:solidFill>
                  <a:srgbClr val="FF0000"/>
                </a:solidFill>
                <a:latin typeface="Ariston" pitchFamily="66" charset="0"/>
              </a:rPr>
              <a:t>И светить стараясь тоже !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s and Settings\БСХТ\Мои документы\Мои рисунки\ромашка\image_56220411001935701446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5536" y="3429000"/>
            <a:ext cx="4176464" cy="3132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D:\Documents and Settings\БСХТ\Мои документы\Мои рисунки\ромашка\----4_~1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67544" y="332656"/>
            <a:ext cx="4032448" cy="2853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564904"/>
            <a:ext cx="7772400" cy="1470025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ston" pitchFamily="66" charset="0"/>
              </a:rPr>
              <a:t>Благодарим </a:t>
            </a: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ston" pitchFamily="66" charset="0"/>
              </a:rPr>
              <a:t>за внимание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ston" pitchFamily="66" charset="0"/>
            </a:endParaRPr>
          </a:p>
        </p:txBody>
      </p:sp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236</Words>
  <Application>Microsoft Office PowerPoint</Application>
  <PresentationFormat>Экран (4:3)</PresentationFormat>
  <Paragraphs>51</Paragraphs>
  <Slides>9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Ромашка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Благодарим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Юлия Гелеверова</dc:creator>
  <cp:lastModifiedBy>Юлия Гелеверова</cp:lastModifiedBy>
  <cp:revision>68</cp:revision>
  <dcterms:modified xsi:type="dcterms:W3CDTF">2019-07-08T20:01:02Z</dcterms:modified>
</cp:coreProperties>
</file>