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63" r:id="rId4"/>
    <p:sldId id="259" r:id="rId5"/>
    <p:sldId id="269" r:id="rId6"/>
    <p:sldId id="266" r:id="rId7"/>
    <p:sldId id="267" r:id="rId8"/>
    <p:sldId id="265" r:id="rId9"/>
    <p:sldId id="270" r:id="rId10"/>
    <p:sldId id="271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73" d="100"/>
          <a:sy n="73" d="100"/>
        </p:scale>
        <p:origin x="618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82499-ACB5-479A-B73B-9E15EA9031DC}" type="datetimeFigureOut">
              <a:rPr lang="ru-RU" smtClean="0"/>
              <a:t>29.04.2019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7946A0-5700-46A2-9442-C851B10976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18689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82499-ACB5-479A-B73B-9E15EA9031DC}" type="datetimeFigureOut">
              <a:rPr lang="ru-RU" smtClean="0"/>
              <a:t>29.04.2019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7946A0-5700-46A2-9442-C851B10976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69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82499-ACB5-479A-B73B-9E15EA9031DC}" type="datetimeFigureOut">
              <a:rPr lang="ru-RU" smtClean="0"/>
              <a:t>29.04.2019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7946A0-5700-46A2-9442-C851B10976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88880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82499-ACB5-479A-B73B-9E15EA9031DC}" type="datetimeFigureOut">
              <a:rPr lang="ru-RU" smtClean="0"/>
              <a:t>29.04.2019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7946A0-5700-46A2-9442-C851B10976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4086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82499-ACB5-479A-B73B-9E15EA9031DC}" type="datetimeFigureOut">
              <a:rPr lang="ru-RU" smtClean="0"/>
              <a:t>29.04.2019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7946A0-5700-46A2-9442-C851B10976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48247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82499-ACB5-479A-B73B-9E15EA9031DC}" type="datetimeFigureOut">
              <a:rPr lang="ru-RU" smtClean="0"/>
              <a:t>29.04.2019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7946A0-5700-46A2-9442-C851B10976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17298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82499-ACB5-479A-B73B-9E15EA9031DC}" type="datetimeFigureOut">
              <a:rPr lang="ru-RU" smtClean="0"/>
              <a:t>29.04.2019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7946A0-5700-46A2-9442-C851B10976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80799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82499-ACB5-479A-B73B-9E15EA9031DC}" type="datetimeFigureOut">
              <a:rPr lang="ru-RU" smtClean="0"/>
              <a:t>29.04.2019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7946A0-5700-46A2-9442-C851B10976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60633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82499-ACB5-479A-B73B-9E15EA9031DC}" type="datetimeFigureOut">
              <a:rPr lang="ru-RU" smtClean="0"/>
              <a:t>29.04.2019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7946A0-5700-46A2-9442-C851B10976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19087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82499-ACB5-479A-B73B-9E15EA9031DC}" type="datetimeFigureOut">
              <a:rPr lang="ru-RU" smtClean="0"/>
              <a:t>29.04.2019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7946A0-5700-46A2-9442-C851B10976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88882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82499-ACB5-479A-B73B-9E15EA9031DC}" type="datetimeFigureOut">
              <a:rPr lang="ru-RU" smtClean="0"/>
              <a:t>29.04.2019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7946A0-5700-46A2-9442-C851B10976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70345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C82499-ACB5-479A-B73B-9E15EA9031DC}" type="datetimeFigureOut">
              <a:rPr lang="ru-RU" smtClean="0"/>
              <a:t>29.04.2019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7946A0-5700-46A2-9442-C851B10976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83738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ln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Архангельск в годы Великой Отечественной войны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92153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solidFill>
            <a:schemeClr val="accent2"/>
          </a:solidFill>
        </p:spPr>
        <p:txBody>
          <a:bodyPr/>
          <a:lstStyle/>
          <a:p>
            <a:endParaRPr lang="ru-RU" b="0" i="0" u="none" strike="noStrike" dirty="0" smtClean="0">
              <a:solidFill>
                <a:srgbClr val="000000"/>
              </a:solidFill>
              <a:effectLst/>
              <a:latin typeface="&amp;quot"/>
            </a:endParaRPr>
          </a:p>
          <a:p>
            <a:r>
              <a:rPr lang="ru-RU" sz="2050" b="0" i="0" u="none" strike="noStrike" dirty="0" smtClean="0">
                <a:solidFill>
                  <a:srgbClr val="383838"/>
                </a:solidFill>
                <a:effectLst/>
                <a:latin typeface="&amp;quot"/>
              </a:rPr>
              <a:t>«За мужество, стойкость и массовый героизм, проявленные защитниками города во время Великой Отечественной войны, Указом Президента Российской Федерации от 5 декабря 2009 года г. Архангельску присвоено почётное звание «Город воинской славы». </a:t>
            </a:r>
          </a:p>
          <a:p>
            <a:endParaRPr lang="ru-RU" dirty="0"/>
          </a:p>
        </p:txBody>
      </p:sp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3188" y="1147070"/>
            <a:ext cx="6172200" cy="4554335"/>
          </a:xfrm>
        </p:spPr>
      </p:pic>
    </p:spTree>
    <p:extLst>
      <p:ext uri="{BB962C8B-B14F-4D97-AF65-F5344CB8AC3E}">
        <p14:creationId xmlns:p14="http://schemas.microsoft.com/office/powerpoint/2010/main" val="3322151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2"/>
          </a:solidFill>
        </p:spPr>
        <p:txBody>
          <a:bodyPr/>
          <a:lstStyle/>
          <a:p>
            <a:endParaRPr lang="ru-RU" dirty="0"/>
          </a:p>
        </p:txBody>
      </p:sp>
      <p:pic>
        <p:nvPicPr>
          <p:cNvPr id="5" name="Объект 4" descr="Советские &lt;strong&gt;плакаты&lt;/strong&gt; — Википедия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4601" y="618140"/>
            <a:ext cx="3385502" cy="5621719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solidFill>
            <a:schemeClr val="accent2"/>
          </a:solidFill>
        </p:spPr>
        <p:txBody>
          <a:bodyPr>
            <a:normAutofit/>
          </a:bodyPr>
          <a:lstStyle/>
          <a:p>
            <a:r>
              <a:rPr lang="ru-RU" sz="2000" b="0" i="0" u="none" strike="noStrike" dirty="0" smtClean="0">
                <a:solidFill>
                  <a:srgbClr val="383838"/>
                </a:solidFill>
                <a:effectLst/>
                <a:latin typeface="Open Sans"/>
              </a:rPr>
              <a:t>Архангельская область была объявлена на военном положении 22 июня 1941 г. Каждый четвертый житель области - 270 тысяч человек - встали в ряды защитников Родины 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764505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25583" y="417377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ru-RU" dirty="0"/>
              <a:t>В годы войны в результате голода и болезней в Архангельске умер каждый пятый житель города.</a:t>
            </a:r>
          </a:p>
        </p:txBody>
      </p:sp>
      <p:pic>
        <p:nvPicPr>
          <p:cNvPr id="9" name="Объект 8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0428" y="1825625"/>
            <a:ext cx="5631143" cy="4351338"/>
          </a:xfrm>
        </p:spPr>
      </p:pic>
    </p:spTree>
    <p:extLst>
      <p:ext uri="{BB962C8B-B14F-4D97-AF65-F5344CB8AC3E}">
        <p14:creationId xmlns:p14="http://schemas.microsoft.com/office/powerpoint/2010/main" val="3006952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solidFill>
            <a:schemeClr val="accent2"/>
          </a:solidFill>
        </p:spPr>
        <p:txBody>
          <a:bodyPr>
            <a:normAutofit/>
          </a:bodyPr>
          <a:lstStyle/>
          <a:p>
            <a:r>
              <a:rPr lang="ru-RU" sz="2400" b="0" i="0" u="none" strike="noStrike" dirty="0" smtClean="0">
                <a:solidFill>
                  <a:srgbClr val="383838"/>
                </a:solidFill>
                <a:effectLst/>
                <a:latin typeface="Open Sans"/>
              </a:rPr>
              <a:t>На Архангельск было сброшено более 100 фугасных, 300 осветительных и свыше 20 тысяч зажигательных авиабомб. В результате сгорело около ста жилых домов, канатная и трикотажная фабрики. </a:t>
            </a:r>
            <a:endParaRPr lang="ru-RU" sz="2400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3188" y="1365833"/>
            <a:ext cx="6172200" cy="4116809"/>
          </a:xfrm>
        </p:spPr>
      </p:pic>
    </p:spTree>
    <p:extLst>
      <p:ext uri="{BB962C8B-B14F-4D97-AF65-F5344CB8AC3E}">
        <p14:creationId xmlns:p14="http://schemas.microsoft.com/office/powerpoint/2010/main" val="1778619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943497" y="1843950"/>
            <a:ext cx="6096000" cy="2862322"/>
          </a:xfrm>
          <a:prstGeom prst="rect">
            <a:avLst/>
          </a:prstGeom>
          <a:solidFill>
            <a:schemeClr val="accent2"/>
          </a:solidFill>
        </p:spPr>
        <p:txBody>
          <a:bodyPr>
            <a:spAutoFit/>
          </a:bodyPr>
          <a:lstStyle/>
          <a:p>
            <a:endParaRPr lang="ru-RU" sz="2000" b="1" i="0" u="none" strike="noStrike" dirty="0" smtClean="0">
              <a:solidFill>
                <a:srgbClr val="000000"/>
              </a:solidFill>
              <a:effectLst/>
              <a:latin typeface="&amp;quot"/>
            </a:endParaRPr>
          </a:p>
          <a:p>
            <a:r>
              <a:rPr lang="ru-RU" sz="2000" b="1" i="0" u="none" strike="noStrike" dirty="0" smtClean="0">
                <a:solidFill>
                  <a:srgbClr val="383838"/>
                </a:solidFill>
                <a:effectLst/>
                <a:latin typeface="&amp;quot"/>
              </a:rPr>
              <a:t>В </a:t>
            </a:r>
            <a:r>
              <a:rPr lang="ru-RU" sz="2000" b="1" i="0" u="none" strike="noStrike" dirty="0" smtClean="0">
                <a:solidFill>
                  <a:srgbClr val="383838"/>
                </a:solidFill>
                <a:effectLst/>
                <a:latin typeface="&amp;quot"/>
              </a:rPr>
              <a:t>годы Великой Отечественной войны Архангельск был госпитальной базой Карельского фронта. Для лечения раненных были оборудованы не только больницы, но и здания школ города:23, 37, 52, 41, 95, 14, гимназия № 21 и даже здание театра кукол. Сегодня об этом напоминают мемориальные доски на этих зданиях. </a:t>
            </a:r>
            <a:endParaRPr lang="ru-RU" sz="2000" b="1" i="0" u="none" strike="noStrike" dirty="0">
              <a:solidFill>
                <a:srgbClr val="383838"/>
              </a:solidFill>
              <a:effectLst/>
              <a:latin typeface="&amp;quot"/>
            </a:endParaRPr>
          </a:p>
        </p:txBody>
      </p:sp>
    </p:spTree>
    <p:extLst>
      <p:ext uri="{BB962C8B-B14F-4D97-AF65-F5344CB8AC3E}">
        <p14:creationId xmlns:p14="http://schemas.microsoft.com/office/powerpoint/2010/main" val="4273119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259874"/>
            <a:ext cx="5181600" cy="3917089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2259874"/>
            <a:ext cx="5181600" cy="3917089"/>
          </a:xfrm>
        </p:spPr>
      </p:pic>
    </p:spTree>
    <p:extLst>
      <p:ext uri="{BB962C8B-B14F-4D97-AF65-F5344CB8AC3E}">
        <p14:creationId xmlns:p14="http://schemas.microsoft.com/office/powerpoint/2010/main" val="1805983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0500" y="2528094"/>
            <a:ext cx="3937000" cy="2946400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4500" y="2528094"/>
            <a:ext cx="3937000" cy="2946400"/>
          </a:xfrm>
        </p:spPr>
      </p:pic>
    </p:spTree>
    <p:extLst>
      <p:ext uri="{BB962C8B-B14F-4D97-AF65-F5344CB8AC3E}">
        <p14:creationId xmlns:p14="http://schemas.microsoft.com/office/powerpoint/2010/main" val="2798856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9709" y="987425"/>
            <a:ext cx="2739157" cy="4873625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solidFill>
            <a:schemeClr val="accent2"/>
          </a:solidFill>
        </p:spPr>
        <p:txBody>
          <a:bodyPr/>
          <a:lstStyle/>
          <a:p>
            <a:r>
              <a:rPr lang="ru-RU" b="0" i="0" u="none" strike="noStrike" dirty="0" smtClean="0">
                <a:solidFill>
                  <a:srgbClr val="383838"/>
                </a:solidFill>
                <a:effectLst/>
                <a:latin typeface="Open Sans"/>
              </a:rPr>
              <a:t>Родина высоко оценила ратный и трудовой подвиг северян. В Указе о награж­дении города Архангельска орденом Ленина особо отмечены его заслуги в годы Великой Отечественной войны. Около 140 тысяч жителей области награждены медалью "За доблестный труд в Великой Отечественной войне 1941 – 1945 гг.", свыше 11 тысяч - медалью "За оборону Советского Заполярья"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60039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0" i="0" u="none" strike="noStrike" dirty="0" smtClean="0">
                <a:solidFill>
                  <a:srgbClr val="383838"/>
                </a:solidFill>
                <a:effectLst/>
                <a:latin typeface="Open Sans"/>
              </a:rPr>
              <a:t>«МЫ ЛЮБИМ ТЕБЯ, АРХАНГЕЛЬСК!» 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8144" y="1825625"/>
            <a:ext cx="7735712" cy="4351338"/>
          </a:xfrm>
        </p:spPr>
      </p:pic>
    </p:spTree>
    <p:extLst>
      <p:ext uri="{BB962C8B-B14F-4D97-AF65-F5344CB8AC3E}">
        <p14:creationId xmlns:p14="http://schemas.microsoft.com/office/powerpoint/2010/main" val="2983773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</TotalTime>
  <Words>237</Words>
  <Application>Microsoft Office PowerPoint</Application>
  <PresentationFormat>Широкоэкранный</PresentationFormat>
  <Paragraphs>10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&amp;quot</vt:lpstr>
      <vt:lpstr>Arial</vt:lpstr>
      <vt:lpstr>Calibri</vt:lpstr>
      <vt:lpstr>Calibri Light</vt:lpstr>
      <vt:lpstr>Open Sans</vt:lpstr>
      <vt:lpstr>Тема Office</vt:lpstr>
      <vt:lpstr>Архангельск в годы Великой Отечественной войны</vt:lpstr>
      <vt:lpstr>Презентация PowerPoint</vt:lpstr>
      <vt:lpstr>Презентация PowerPoint</vt:lpstr>
      <vt:lpstr>В годы войны в результате голода и болезней в Архангельске умер каждый пятый житель города.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«МЫ ЛЮБИМ ТЕБЯ, АРХАНГЕЛЬСК!»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Архангельск в годы Великой Отечественной войны</dc:title>
  <dc:creator>Dilara</dc:creator>
  <cp:lastModifiedBy>Dilara</cp:lastModifiedBy>
  <cp:revision>12</cp:revision>
  <dcterms:created xsi:type="dcterms:W3CDTF">2019-04-29T16:07:43Z</dcterms:created>
  <dcterms:modified xsi:type="dcterms:W3CDTF">2019-04-29T17:14:33Z</dcterms:modified>
</cp:coreProperties>
</file>