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0" r:id="rId3"/>
    <p:sldId id="279" r:id="rId4"/>
    <p:sldId id="273" r:id="rId5"/>
    <p:sldId id="271" r:id="rId6"/>
    <p:sldId id="282" r:id="rId7"/>
    <p:sldId id="283" r:id="rId8"/>
    <p:sldId id="275" r:id="rId9"/>
    <p:sldId id="276" r:id="rId10"/>
    <p:sldId id="264" r:id="rId11"/>
    <p:sldId id="265" r:id="rId12"/>
    <p:sldId id="266" r:id="rId13"/>
    <p:sldId id="267" r:id="rId14"/>
    <p:sldId id="291" r:id="rId15"/>
    <p:sldId id="292" r:id="rId16"/>
    <p:sldId id="277" r:id="rId17"/>
    <p:sldId id="29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AA637B3-9921-4252-BCBE-BE68D01B3BD3}">
          <p14:sldIdLst>
            <p14:sldId id="257"/>
            <p14:sldId id="270"/>
            <p14:sldId id="279"/>
            <p14:sldId id="273"/>
            <p14:sldId id="271"/>
            <p14:sldId id="282"/>
          </p14:sldIdLst>
        </p14:section>
        <p14:section name="Раздел без заголовка" id="{CFDA91C5-6D5F-48A2-A3DE-1FBF9645BCEB}">
          <p14:sldIdLst>
            <p14:sldId id="283"/>
            <p14:sldId id="275"/>
            <p14:sldId id="276"/>
            <p14:sldId id="264"/>
            <p14:sldId id="265"/>
            <p14:sldId id="266"/>
            <p14:sldId id="267"/>
            <p14:sldId id="291"/>
            <p14:sldId id="292"/>
            <p14:sldId id="277"/>
            <p14:sldId id="29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gif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gif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2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microsoft.com/office/2007/relationships/hdphoto" Target="../media/hdphoto2.wdp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3.jpg"/><Relationship Id="rId7" Type="http://schemas.openxmlformats.org/officeDocument/2006/relationships/image" Target="../media/image26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microsoft.com/office/2007/relationships/hdphoto" Target="../media/hdphoto3.wdp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microsoft.com/office/2007/relationships/hdphoto" Target="../media/hdphoto5.wdp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3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32.jpeg"/><Relationship Id="rId4" Type="http://schemas.microsoft.com/office/2007/relationships/hdphoto" Target="../media/hdphoto6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85" y="0"/>
            <a:ext cx="916890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268760"/>
            <a:ext cx="7920880" cy="3096344"/>
          </a:xfrm>
        </p:spPr>
        <p:txBody>
          <a:bodyPr>
            <a:normAutofit/>
          </a:bodyPr>
          <a:lstStyle/>
          <a:p>
            <a:r>
              <a:rPr lang="ru-RU" sz="5400" b="1" cap="all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О</a:t>
            </a:r>
            <a:r>
              <a:rPr lang="ru-RU" sz="4000" b="1" cap="all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ни </a:t>
            </a:r>
            <a:r>
              <a:rPr lang="ru-RU" sz="4000" b="1" cap="all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были </a:t>
            </a:r>
            <a:r>
              <a:rPr lang="en-US" sz="4000" b="1" cap="all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 </a:t>
            </a:r>
            <a:r>
              <a:rPr lang="ru-RU" sz="4000" b="1" cap="all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первыми…</a:t>
            </a:r>
            <a:endParaRPr lang="ru-RU" sz="4000" b="1" cap="all" dirty="0">
              <a:solidFill>
                <a:schemeClr val="accent1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3968" y="5877272"/>
            <a:ext cx="4320480" cy="369332"/>
          </a:xfrm>
          <a:prstGeom prst="rect">
            <a:avLst/>
          </a:prstGeom>
          <a:solidFill>
            <a:schemeClr val="bg2">
              <a:lumMod val="75000"/>
              <a:alpha val="35000"/>
            </a:schemeClr>
          </a:solidFill>
          <a:ln w="38100" cmpd="thinThick">
            <a:solidFill>
              <a:schemeClr val="accent2">
                <a:lumMod val="50000"/>
              </a:schemeClr>
            </a:solidFill>
            <a:beve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>Учитель  физики  А.В. 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>Табакаева</a:t>
            </a:r>
            <a:endParaRPr lang="ru-RU" b="1" dirty="0" smtClean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404664"/>
            <a:ext cx="784887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latin typeface="Georgia Pro Black" panose="02040A02050405020203" pitchFamily="18" charset="0"/>
              </a:rPr>
              <a:t>ГОСУДАРСТВЕННОЕ КАЗЕННОЕ ОБЩЕОБРАЗОВАТЕЛЬНОЕ УЧРЕЖДЕНИЕ</a:t>
            </a:r>
          </a:p>
          <a:p>
            <a:pPr algn="ctr"/>
            <a:r>
              <a:rPr lang="ru-RU" sz="1000" dirty="0">
                <a:latin typeface="Georgia Pro Black" panose="02040A02050405020203" pitchFamily="18" charset="0"/>
              </a:rPr>
              <a:t>КЕМЕРОВСКОЙ ОБЛАСТИ «СРЕДНЯЯ ОБЩЕОБРАЗОВАТЕЛЬНАЯ ШКОЛА ПРИ ИСПРАВИТЕЛЬНЫХ УЧРЕЖДЕНИЯХ УГОЛОВНО-ИСПОЛНИТЕЛЬНОЙ СИСТЕМЫ»</a:t>
            </a:r>
          </a:p>
        </p:txBody>
      </p:sp>
    </p:spTree>
    <p:extLst>
      <p:ext uri="{BB962C8B-B14F-4D97-AF65-F5344CB8AC3E}">
        <p14:creationId xmlns:p14="http://schemas.microsoft.com/office/powerpoint/2010/main" val="78670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60"/>
            <a:ext cx="9182123" cy="695380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Содержание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3768" y="24208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492300"/>
            <a:ext cx="7488832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Исторические факты</a:t>
            </a:r>
          </a:p>
          <a:p>
            <a:pPr algn="just">
              <a:lnSpc>
                <a:spcPct val="200000"/>
              </a:lnSpc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Великие русские физики и изобретатели</a:t>
            </a:r>
          </a:p>
          <a:p>
            <a:pPr algn="just">
              <a:lnSpc>
                <a:spcPct val="200000"/>
              </a:lnSpc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В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чем наши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были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первые</a:t>
            </a:r>
            <a:endParaRPr lang="ru-RU" sz="2400" b="1" dirty="0" smtClean="0">
              <a:solidFill>
                <a:schemeClr val="accent2">
                  <a:lumMod val="75000"/>
                </a:schemeClr>
              </a:solidFill>
              <a:latin typeface="Georgia" pitchFamily="18" charset="0"/>
            </a:endParaRPr>
          </a:p>
          <a:p>
            <a:pPr>
              <a:lnSpc>
                <a:spcPct val="200000"/>
              </a:lnSpc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Лауреаты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 Нобелевских премий по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физике</a:t>
            </a:r>
          </a:p>
          <a:p>
            <a:pPr>
              <a:lnSpc>
                <a:spcPct val="200000"/>
              </a:lnSpc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Литература</a:t>
            </a:r>
          </a:p>
          <a:p>
            <a:pPr algn="just"/>
            <a:r>
              <a:rPr lang="ru-RU" dirty="0" smtClean="0">
                <a:latin typeface="Georgia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16378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60"/>
            <a:ext cx="9182123" cy="695380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Понятие «Физика»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83768" y="24208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987824" y="1492300"/>
            <a:ext cx="554461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Georgia" pitchFamily="18" charset="0"/>
              </a:rPr>
              <a:t>Физика</a:t>
            </a:r>
            <a:r>
              <a:rPr lang="ru-RU" dirty="0">
                <a:latin typeface="Georgia" pitchFamily="18" charset="0"/>
              </a:rPr>
              <a:t> (</a:t>
            </a:r>
            <a:r>
              <a:rPr lang="ru-RU" dirty="0" err="1">
                <a:latin typeface="Georgia" pitchFamily="18" charset="0"/>
              </a:rPr>
              <a:t>φύσις</a:t>
            </a:r>
            <a:r>
              <a:rPr lang="ru-RU" dirty="0">
                <a:latin typeface="Georgia" pitchFamily="18" charset="0"/>
              </a:rPr>
              <a:t> - «природа») </a:t>
            </a:r>
            <a:r>
              <a:rPr lang="ru-RU" dirty="0" smtClean="0">
                <a:latin typeface="Georgia" pitchFamily="18" charset="0"/>
              </a:rPr>
              <a:t>— наука </a:t>
            </a:r>
            <a:r>
              <a:rPr lang="ru-RU" dirty="0">
                <a:latin typeface="Georgia" pitchFamily="18" charset="0"/>
              </a:rPr>
              <a:t>о фундаментальных закономерностях, которые определяют эволюцию и структуру всего материального. Физика лежит в основе всех </a:t>
            </a:r>
            <a:r>
              <a:rPr lang="ru-RU" dirty="0" smtClean="0">
                <a:latin typeface="Georgia" pitchFamily="18" charset="0"/>
              </a:rPr>
              <a:t>наук.</a:t>
            </a:r>
            <a:endParaRPr lang="ru-RU" dirty="0">
              <a:latin typeface="Georgia" pitchFamily="18" charset="0"/>
            </a:endParaRPr>
          </a:p>
          <a:p>
            <a:pPr algn="just"/>
            <a:endParaRPr lang="ru-RU" dirty="0" smtClean="0">
              <a:latin typeface="Georgia" pitchFamily="18" charset="0"/>
            </a:endParaRPr>
          </a:p>
          <a:p>
            <a:pPr algn="just"/>
            <a:r>
              <a:rPr lang="ru-RU" dirty="0" smtClean="0">
                <a:latin typeface="Georgia" pitchFamily="18" charset="0"/>
              </a:rPr>
              <a:t>Понятие </a:t>
            </a:r>
            <a:r>
              <a:rPr lang="ru-RU" b="1" dirty="0">
                <a:latin typeface="Georgia" pitchFamily="18" charset="0"/>
              </a:rPr>
              <a:t>«Физика» </a:t>
            </a:r>
            <a:r>
              <a:rPr lang="ru-RU" dirty="0">
                <a:latin typeface="Georgia" pitchFamily="18" charset="0"/>
              </a:rPr>
              <a:t>придумал </a:t>
            </a:r>
            <a:r>
              <a:rPr lang="ru-RU" dirty="0" smtClean="0">
                <a:latin typeface="Georgia" pitchFamily="18" charset="0"/>
              </a:rPr>
              <a:t>Аристотель 2400 </a:t>
            </a:r>
            <a:r>
              <a:rPr lang="ru-RU" dirty="0">
                <a:latin typeface="Georgia" pitchFamily="18" charset="0"/>
              </a:rPr>
              <a:t>лет назад. </a:t>
            </a:r>
            <a:endParaRPr lang="ru-RU" dirty="0" smtClean="0">
              <a:latin typeface="Georgia" pitchFamily="18" charset="0"/>
            </a:endParaRPr>
          </a:p>
          <a:p>
            <a:pPr algn="just"/>
            <a:endParaRPr lang="ru-RU" dirty="0">
              <a:latin typeface="Georgia" pitchFamily="18" charset="0"/>
            </a:endParaRPr>
          </a:p>
          <a:p>
            <a:pPr algn="just"/>
            <a:r>
              <a:rPr lang="ru-RU" dirty="0" smtClean="0">
                <a:latin typeface="Georgia" pitchFamily="18" charset="0"/>
              </a:rPr>
              <a:t>Изначально </a:t>
            </a:r>
            <a:r>
              <a:rPr lang="ru-RU" dirty="0">
                <a:latin typeface="Georgia" pitchFamily="18" charset="0"/>
              </a:rPr>
              <a:t>«философия» </a:t>
            </a:r>
            <a:r>
              <a:rPr lang="ru-RU" dirty="0" smtClean="0">
                <a:latin typeface="Georgia" pitchFamily="18" charset="0"/>
              </a:rPr>
              <a:t>и «физика» были синонимами, так как задача </a:t>
            </a:r>
            <a:r>
              <a:rPr lang="ru-RU" dirty="0">
                <a:latin typeface="Georgia" pitchFamily="18" charset="0"/>
              </a:rPr>
              <a:t>обеих - объяснить законы работы Вселенной. </a:t>
            </a:r>
            <a:r>
              <a:rPr lang="ru-RU" dirty="0" smtClean="0">
                <a:latin typeface="Georgia" pitchFamily="18" charset="0"/>
              </a:rPr>
              <a:t>	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469777" y="1484784"/>
            <a:ext cx="2402160" cy="3312368"/>
            <a:chOff x="469777" y="1484784"/>
            <a:chExt cx="2402160" cy="3237515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469777" y="4352967"/>
              <a:ext cx="240216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/>
                <a:t> </a:t>
              </a:r>
              <a:r>
                <a:rPr lang="ru-RU" b="1" dirty="0" smtClean="0">
                  <a:solidFill>
                    <a:schemeClr val="accent1">
                      <a:lumMod val="75000"/>
                    </a:schemeClr>
                  </a:solidFill>
                  <a:latin typeface="Georgia" pitchFamily="18" charset="0"/>
                </a:rPr>
                <a:t>384 – 322 до </a:t>
              </a:r>
              <a:r>
                <a:rPr lang="ru-RU" b="1" dirty="0">
                  <a:solidFill>
                    <a:schemeClr val="accent1">
                      <a:lumMod val="75000"/>
                    </a:schemeClr>
                  </a:solidFill>
                  <a:latin typeface="Georgia" pitchFamily="18" charset="0"/>
                </a:rPr>
                <a:t>н. э</a:t>
              </a:r>
              <a:r>
                <a:rPr lang="ru-RU" b="1" dirty="0" smtClean="0">
                  <a:solidFill>
                    <a:schemeClr val="accent1">
                      <a:lumMod val="75000"/>
                    </a:schemeClr>
                  </a:solidFill>
                  <a:latin typeface="Georgia" pitchFamily="18" charset="0"/>
                </a:rPr>
                <a:t>.</a:t>
              </a:r>
              <a:endParaRPr lang="ru-RU" b="1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endParaRPr>
            </a:p>
          </p:txBody>
        </p:sp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777" y="1484784"/>
              <a:ext cx="2402160" cy="285412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</p:pic>
      </p:grpSp>
      <p:sp>
        <p:nvSpPr>
          <p:cNvPr id="13" name="Прямоугольник 12"/>
          <p:cNvSpPr/>
          <p:nvPr/>
        </p:nvSpPr>
        <p:spPr>
          <a:xfrm>
            <a:off x="1547665" y="5301208"/>
            <a:ext cx="72289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latin typeface="Georgia" pitchFamily="18" charset="0"/>
              </a:rPr>
              <a:t>Из-за </a:t>
            </a:r>
            <a:r>
              <a:rPr lang="ru-RU" sz="2000" b="1" dirty="0">
                <a:latin typeface="Georgia" pitchFamily="18" charset="0"/>
              </a:rPr>
              <a:t>научных открытий XVI века </a:t>
            </a:r>
            <a:endParaRPr lang="ru-RU" sz="2000" b="1" dirty="0" smtClean="0">
              <a:latin typeface="Georgia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000" b="1" dirty="0" smtClean="0">
                <a:latin typeface="Georgia" pitchFamily="18" charset="0"/>
              </a:rPr>
              <a:t>физика </a:t>
            </a:r>
            <a:r>
              <a:rPr lang="ru-RU" sz="2000" b="1" dirty="0">
                <a:latin typeface="Georgia" pitchFamily="18" charset="0"/>
              </a:rPr>
              <a:t>стала отдельной наукой.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68862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2123" cy="695380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Развитие науки в России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3768" y="24208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6" t="6650" r="2067" b="4321"/>
          <a:stretch/>
        </p:blipFill>
        <p:spPr>
          <a:xfrm>
            <a:off x="4572000" y="3879480"/>
            <a:ext cx="3786299" cy="23275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9" t="2486" r="6486" b="7763"/>
          <a:stretch/>
        </p:blipFill>
        <p:spPr>
          <a:xfrm>
            <a:off x="368299" y="1685776"/>
            <a:ext cx="2730741" cy="33274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869704" y="1038846"/>
            <a:ext cx="5904656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dirty="0" smtClean="0">
                <a:latin typeface="Georgia" pitchFamily="18" charset="0"/>
              </a:rPr>
              <a:t>Академия </a:t>
            </a:r>
            <a:r>
              <a:rPr lang="ru-RU" b="1" dirty="0">
                <a:latin typeface="Georgia" pitchFamily="18" charset="0"/>
              </a:rPr>
              <a:t>Наук и Художеств в Санкт-Петербурге </a:t>
            </a:r>
            <a:r>
              <a:rPr lang="ru-RU" dirty="0" smtClean="0">
                <a:latin typeface="Georgia" pitchFamily="18" charset="0"/>
              </a:rPr>
              <a:t>открылась  </a:t>
            </a:r>
            <a:r>
              <a:rPr lang="ru-RU" dirty="0">
                <a:latin typeface="Georgia" pitchFamily="18" charset="0"/>
              </a:rPr>
              <a:t>по указу Петра I </a:t>
            </a:r>
            <a:r>
              <a:rPr lang="ru-RU" dirty="0" smtClean="0">
                <a:latin typeface="Georgia" pitchFamily="18" charset="0"/>
              </a:rPr>
              <a:t>в </a:t>
            </a:r>
            <a:r>
              <a:rPr lang="ru-RU" dirty="0">
                <a:latin typeface="Georgia" pitchFamily="18" charset="0"/>
              </a:rPr>
              <a:t>1725 </a:t>
            </a:r>
            <a:r>
              <a:rPr lang="ru-RU" dirty="0" smtClean="0">
                <a:latin typeface="Georgia" pitchFamily="18" charset="0"/>
              </a:rPr>
              <a:t>году, что способствовало обучению молодых русских людей естественным наукам.</a:t>
            </a:r>
            <a:r>
              <a:rPr lang="ru-RU" dirty="0">
                <a:latin typeface="Georgia" pitchFamily="18" charset="0"/>
              </a:rPr>
              <a:t> </a:t>
            </a:r>
            <a:endParaRPr lang="ru-RU" dirty="0" smtClean="0">
              <a:latin typeface="Georgia" pitchFamily="18" charset="0"/>
            </a:endParaRPr>
          </a:p>
          <a:p>
            <a:pPr algn="just">
              <a:lnSpc>
                <a:spcPct val="150000"/>
              </a:lnSpc>
            </a:pPr>
            <a:endParaRPr lang="ru-RU" sz="1400" dirty="0">
              <a:latin typeface="Georgi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dirty="0" smtClean="0">
                <a:latin typeface="Georgia" pitchFamily="18" charset="0"/>
              </a:rPr>
              <a:t>Русские </a:t>
            </a:r>
            <a:r>
              <a:rPr lang="ru-RU" dirty="0">
                <a:latin typeface="Georgia" pitchFamily="18" charset="0"/>
              </a:rPr>
              <a:t>ученые обучающиеся у иностранцев продвигали науку вперед!</a:t>
            </a:r>
          </a:p>
          <a:p>
            <a:pPr algn="just">
              <a:lnSpc>
                <a:spcPct val="150000"/>
              </a:lnSpc>
            </a:pPr>
            <a:r>
              <a:rPr lang="ru-RU" sz="1600" dirty="0" smtClean="0">
                <a:latin typeface="Georgia" pitchFamily="18" charset="0"/>
              </a:rPr>
              <a:t>	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572000" y="6207034"/>
            <a:ext cx="3786299" cy="318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Georgia" pitchFamily="18" charset="0"/>
              </a:rPr>
              <a:t>Императорская Академия </a:t>
            </a:r>
            <a:r>
              <a:rPr lang="ru-RU" sz="1400" b="1" dirty="0">
                <a:latin typeface="Georgia" pitchFamily="18" charset="0"/>
              </a:rPr>
              <a:t>Наук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68299" y="4822999"/>
            <a:ext cx="29523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Пётр 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I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 Великий</a:t>
            </a:r>
          </a:p>
          <a:p>
            <a:pPr algn="ctr"/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1672 - 1725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78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2123" cy="695380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Учебник физики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3768" y="24208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33" t="9559" r="8452" b="12977"/>
          <a:stretch/>
        </p:blipFill>
        <p:spPr>
          <a:xfrm>
            <a:off x="4211960" y="2986464"/>
            <a:ext cx="4464496" cy="331123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56" y="1090914"/>
            <a:ext cx="2606476" cy="302928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323528" y="4130641"/>
            <a:ext cx="295232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Пётр Иванович Страхов</a:t>
            </a:r>
          </a:p>
          <a:p>
            <a:pPr algn="ctr"/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1757 - 1813</a:t>
            </a:r>
          </a:p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055369" y="1507206"/>
            <a:ext cx="5477071" cy="1288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>
                <a:latin typeface="Georgia" pitchFamily="18" charset="0"/>
              </a:rPr>
              <a:t>Первый отечественный учебник под названием </a:t>
            </a:r>
            <a:endParaRPr lang="ru-RU" dirty="0" smtClean="0">
              <a:latin typeface="Georgi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latin typeface="Georgia" pitchFamily="18" charset="0"/>
              </a:rPr>
              <a:t>«</a:t>
            </a:r>
            <a:r>
              <a:rPr lang="ru-RU" b="1" dirty="0">
                <a:latin typeface="Georgia" pitchFamily="18" charset="0"/>
              </a:rPr>
              <a:t>Краткое начертание физики</a:t>
            </a:r>
            <a:r>
              <a:rPr lang="ru-RU" dirty="0">
                <a:latin typeface="Georgia" pitchFamily="18" charset="0"/>
              </a:rPr>
              <a:t>» был написан </a:t>
            </a:r>
            <a:r>
              <a:rPr lang="ru-RU" dirty="0" smtClean="0">
                <a:latin typeface="Georgia" pitchFamily="18" charset="0"/>
              </a:rPr>
              <a:t>академиком </a:t>
            </a:r>
            <a:r>
              <a:rPr lang="ru-RU" dirty="0">
                <a:latin typeface="Georgia" pitchFamily="18" charset="0"/>
              </a:rPr>
              <a:t>П.И. Страховым в 1810 году.</a:t>
            </a:r>
          </a:p>
        </p:txBody>
      </p:sp>
    </p:spTree>
    <p:extLst>
      <p:ext uri="{BB962C8B-B14F-4D97-AF65-F5344CB8AC3E}">
        <p14:creationId xmlns:p14="http://schemas.microsoft.com/office/powerpoint/2010/main" val="328018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2123" cy="695380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44824"/>
            <a:ext cx="8229600" cy="2592288"/>
          </a:xfrm>
        </p:spPr>
        <p:txBody>
          <a:bodyPr>
            <a:normAutofit/>
          </a:bodyPr>
          <a:lstStyle/>
          <a:p>
            <a:r>
              <a:rPr lang="ru-RU" sz="4000" b="1" i="1" cap="all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Великие </a:t>
            </a:r>
            <a:r>
              <a:rPr lang="ru-RU" sz="4000" b="1" i="1" cap="all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/>
            </a:r>
            <a:br>
              <a:rPr lang="ru-RU" sz="4000" b="1" i="1" cap="all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</a:br>
            <a:r>
              <a:rPr lang="ru-RU" sz="4000" b="1" i="1" cap="all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русские физики </a:t>
            </a:r>
            <a:br>
              <a:rPr lang="ru-RU" sz="4000" b="1" i="1" cap="all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</a:br>
            <a:r>
              <a:rPr lang="ru-RU" sz="4000" b="1" i="1" cap="all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и  изобретатели</a:t>
            </a:r>
            <a:endParaRPr lang="ru-RU" sz="4000" dirty="0">
              <a:solidFill>
                <a:schemeClr val="accent2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3768" y="24208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050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4153"/>
          <a:stretch/>
        </p:blipFill>
        <p:spPr>
          <a:xfrm>
            <a:off x="-287208" y="-169108"/>
            <a:ext cx="9431208" cy="707263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7" y="-171400"/>
            <a:ext cx="6237709" cy="80111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Ломоносов Михаил Васильевич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921277" y="2761339"/>
            <a:ext cx="20898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1711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– 1765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4725" y="254031"/>
            <a:ext cx="2089842" cy="250730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8" name="Прямоугольник 7"/>
          <p:cNvSpPr/>
          <p:nvPr/>
        </p:nvSpPr>
        <p:spPr>
          <a:xfrm>
            <a:off x="652429" y="476672"/>
            <a:ext cx="6251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Georgia" pitchFamily="18" charset="0"/>
              </a:rPr>
              <a:t>Физик, химик, философ, поэт, историк, географ, политический деятель.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9" name="AutoShape 13"/>
          <p:cNvSpPr>
            <a:spLocks noChangeArrowheads="1"/>
          </p:cNvSpPr>
          <p:nvPr/>
        </p:nvSpPr>
        <p:spPr bwMode="auto">
          <a:xfrm>
            <a:off x="672893" y="1123240"/>
            <a:ext cx="6251832" cy="1822765"/>
          </a:xfrm>
          <a:prstGeom prst="roundRect">
            <a:avLst>
              <a:gd name="adj" fmla="val 16667"/>
            </a:avLst>
          </a:prstGeom>
          <a:noFill/>
          <a:ln w="0">
            <a:noFill/>
            <a:round/>
            <a:headEnd/>
            <a:tailEnd/>
          </a:ln>
          <a:effectLst/>
          <a:extLst/>
        </p:spPr>
        <p:txBody>
          <a:bodyPr anchor="ctr"/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Открыл  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атмосферу </a:t>
            </a: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у  Венеры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Усовершенствовал      телескоп      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Ньютона.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Разработал  способы изготовления 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цветного стекла.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Сконструировал громоотвод.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Изобрел б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арометр</a:t>
            </a: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и различные </a:t>
            </a: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оптические    приборы.</a:t>
            </a:r>
            <a:endParaRPr lang="ru-RU" sz="1600" i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2987824" y="4714748"/>
            <a:ext cx="1824802" cy="2124413"/>
            <a:chOff x="2946048" y="4359738"/>
            <a:chExt cx="1944216" cy="2340503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10" t="8024" r="13704" b="4506"/>
            <a:stretch/>
          </p:blipFill>
          <p:spPr>
            <a:xfrm>
              <a:off x="3131839" y="4359738"/>
              <a:ext cx="1572634" cy="1908241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2946048" y="6285712"/>
              <a:ext cx="1944216" cy="4145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ru-RU" sz="1400" dirty="0" smtClean="0">
                  <a:latin typeface="Georgia" pitchFamily="18" charset="0"/>
                </a:rPr>
                <a:t>Телескоп  Ньютона</a:t>
              </a:r>
              <a:endParaRPr lang="ru-RU" sz="1400" dirty="0">
                <a:latin typeface="Georgia" pitchFamily="18" charset="0"/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6904260" y="3307688"/>
            <a:ext cx="2239739" cy="3550312"/>
            <a:chOff x="6904261" y="3205725"/>
            <a:chExt cx="2239739" cy="3550312"/>
          </a:xfrm>
        </p:grpSpPr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4261" y="3205725"/>
              <a:ext cx="2239739" cy="3018046"/>
            </a:xfrm>
            <a:prstGeom prst="rect">
              <a:avLst/>
            </a:prstGeom>
          </p:spPr>
        </p:pic>
        <p:sp>
          <p:nvSpPr>
            <p:cNvPr id="13" name="Прямоугольник 12"/>
            <p:cNvSpPr/>
            <p:nvPr/>
          </p:nvSpPr>
          <p:spPr>
            <a:xfrm>
              <a:off x="7212592" y="6232817"/>
              <a:ext cx="151410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 smtClean="0">
                  <a:latin typeface="Georgia" pitchFamily="18" charset="0"/>
                </a:rPr>
                <a:t>Устройство  </a:t>
              </a:r>
            </a:p>
            <a:p>
              <a:pPr algn="ctr"/>
              <a:r>
                <a:rPr lang="ru-RU" sz="1400" dirty="0" smtClean="0">
                  <a:latin typeface="Georgia" pitchFamily="18" charset="0"/>
                </a:rPr>
                <a:t>громоотвода</a:t>
              </a:r>
              <a:endParaRPr lang="ru-RU" sz="1400" dirty="0"/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3554627" y="3002760"/>
            <a:ext cx="2364233" cy="1659526"/>
            <a:chOff x="899591" y="3915835"/>
            <a:chExt cx="2280604" cy="1597815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9592" y="3915835"/>
              <a:ext cx="2280603" cy="129003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</p:pic>
        <p:sp>
          <p:nvSpPr>
            <p:cNvPr id="16" name="Прямоугольник 15"/>
            <p:cNvSpPr/>
            <p:nvPr/>
          </p:nvSpPr>
          <p:spPr>
            <a:xfrm>
              <a:off x="899591" y="5205873"/>
              <a:ext cx="2280603" cy="307777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 smtClean="0">
                  <a:latin typeface="Georgia" pitchFamily="18" charset="0"/>
                </a:rPr>
                <a:t>Атмосфера Венеры</a:t>
              </a:r>
              <a:endParaRPr lang="ru-RU" sz="1400" dirty="0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576355" y="3643238"/>
            <a:ext cx="2448272" cy="3243210"/>
            <a:chOff x="539552" y="3130795"/>
            <a:chExt cx="2448272" cy="3243210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539552" y="5727674"/>
              <a:ext cx="2448272" cy="646331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 smtClean="0">
                  <a:latin typeface="Georgia" pitchFamily="18" charset="0"/>
                </a:rPr>
                <a:t>Мозаика М.В. Ломоносова</a:t>
              </a:r>
            </a:p>
            <a:p>
              <a:pPr algn="ctr"/>
              <a:r>
                <a:rPr lang="ru-RU" sz="1200" dirty="0" smtClean="0">
                  <a:latin typeface="Georgia" pitchFamily="18" charset="0"/>
                </a:rPr>
                <a:t>Император</a:t>
              </a:r>
              <a:r>
                <a:rPr lang="en-US" sz="1200" dirty="0" smtClean="0">
                  <a:latin typeface="Georgia" pitchFamily="18" charset="0"/>
                </a:rPr>
                <a:t> </a:t>
              </a:r>
              <a:r>
                <a:rPr lang="ru-RU" sz="1200" dirty="0" smtClean="0">
                  <a:latin typeface="Georgia" pitchFamily="18" charset="0"/>
                </a:rPr>
                <a:t>Петр Великий</a:t>
              </a:r>
              <a:r>
                <a:rPr lang="ru-RU" sz="1200" dirty="0">
                  <a:latin typeface="Georgia" pitchFamily="18" charset="0"/>
                </a:rPr>
                <a:t> </a:t>
              </a:r>
              <a:endParaRPr lang="ru-RU" sz="1200" dirty="0" smtClean="0">
                <a:latin typeface="Georgia" pitchFamily="18" charset="0"/>
              </a:endParaRPr>
            </a:p>
            <a:p>
              <a:pPr algn="ctr"/>
              <a:r>
                <a:rPr lang="ru-RU" sz="1200" dirty="0" smtClean="0">
                  <a:latin typeface="Georgia" pitchFamily="18" charset="0"/>
                </a:rPr>
                <a:t>1754 г.</a:t>
              </a:r>
              <a:endParaRPr lang="ru-RU" sz="1200" dirty="0">
                <a:latin typeface="Georgia" pitchFamily="18" charset="0"/>
              </a:endParaRPr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584" y="3130795"/>
              <a:ext cx="1951885" cy="2596879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</p:pic>
      </p:grpSp>
      <p:grpSp>
        <p:nvGrpSpPr>
          <p:cNvPr id="24" name="Группа 23"/>
          <p:cNvGrpSpPr/>
          <p:nvPr/>
        </p:nvGrpSpPr>
        <p:grpSpPr>
          <a:xfrm>
            <a:off x="4990351" y="4588292"/>
            <a:ext cx="1858516" cy="2286511"/>
            <a:chOff x="4990351" y="4588292"/>
            <a:chExt cx="1858516" cy="2286511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5155213" y="6567026"/>
              <a:ext cx="163023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 smtClean="0">
                  <a:latin typeface="Georgia" pitchFamily="18" charset="0"/>
                </a:rPr>
                <a:t>Барометр</a:t>
              </a:r>
              <a:endParaRPr lang="ru-RU" sz="1400" dirty="0"/>
            </a:p>
          </p:txBody>
        </p:sp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0351" y="4588292"/>
              <a:ext cx="1858516" cy="18585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2555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4153"/>
          <a:stretch/>
        </p:blipFill>
        <p:spPr>
          <a:xfrm>
            <a:off x="-287208" y="-169108"/>
            <a:ext cx="9431208" cy="707263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7" y="-171400"/>
            <a:ext cx="6237709" cy="80111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Василий Владимирович Петров</a:t>
            </a:r>
            <a:r>
              <a:rPr lang="vi-VN" sz="2400" dirty="0"/>
              <a:t> 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921277" y="2761339"/>
            <a:ext cx="20898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1761 – 1834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52429" y="476672"/>
            <a:ext cx="6251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Georgia" pitchFamily="18" charset="0"/>
              </a:rPr>
              <a:t>Физик-экспериментатор, электротехник-самоучка, </a:t>
            </a:r>
            <a:r>
              <a:rPr lang="ru-RU" b="1" dirty="0">
                <a:latin typeface="Georgia" pitchFamily="18" charset="0"/>
              </a:rPr>
              <a:t>академик </a:t>
            </a:r>
            <a:r>
              <a:rPr lang="ru-RU" b="1" dirty="0" smtClean="0">
                <a:latin typeface="Georgia" pitchFamily="18" charset="0"/>
              </a:rPr>
              <a:t> Петербургской Академии.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9" name="AutoShape 13"/>
          <p:cNvSpPr>
            <a:spLocks noChangeArrowheads="1"/>
          </p:cNvSpPr>
          <p:nvPr/>
        </p:nvSpPr>
        <p:spPr bwMode="auto">
          <a:xfrm>
            <a:off x="467544" y="1123003"/>
            <a:ext cx="6768752" cy="3314109"/>
          </a:xfrm>
          <a:prstGeom prst="roundRect">
            <a:avLst>
              <a:gd name="adj" fmla="val 16667"/>
            </a:avLst>
          </a:prstGeom>
          <a:noFill/>
          <a:ln w="0">
            <a:noFill/>
            <a:round/>
            <a:headEnd/>
            <a:tailEnd/>
          </a:ln>
          <a:effectLst/>
          <a:extLst/>
        </p:spPr>
        <p:txBody>
          <a:bodyPr anchor="ctr"/>
          <a:lstStyle/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1802 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году </a:t>
            </a: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открывает </a:t>
            </a:r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явления </a:t>
            </a:r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электрической дуги </a:t>
            </a: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и доказал ее  применение для  плавки и  сварки металлов.</a:t>
            </a:r>
          </a:p>
          <a:p>
            <a:pPr algn="just">
              <a:lnSpc>
                <a:spcPct val="150000"/>
              </a:lnSpc>
            </a:pPr>
            <a:endParaRPr lang="ru-RU" sz="1000" i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В 1803  году построил </a:t>
            </a:r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самую мощную </a:t>
            </a:r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батарею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, составленную из 2100 гальванических элементов</a:t>
            </a: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ru-RU" sz="1000" i="1" dirty="0" smtClean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1805 году устанавливает  </a:t>
            </a:r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зависимость силы 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постоянного </a:t>
            </a:r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тока от площади поперечного сечения </a:t>
            </a: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проводника.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152" y="515855"/>
            <a:ext cx="1846711" cy="228466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542724"/>
            <a:ext cx="2453810" cy="212663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4209616"/>
            <a:ext cx="2133525" cy="2543224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990" y="4638265"/>
            <a:ext cx="3057525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701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4153"/>
          <a:stretch/>
        </p:blipFill>
        <p:spPr>
          <a:xfrm>
            <a:off x="-287208" y="-169108"/>
            <a:ext cx="9431208" cy="707263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7" y="-171400"/>
            <a:ext cx="6237709" cy="80111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Александр Николаевич Лодыгин</a:t>
            </a:r>
            <a:r>
              <a:rPr lang="vi-VN" sz="2400" dirty="0"/>
              <a:t> 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904261" y="3303846"/>
            <a:ext cx="20898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1847 – 1923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52429" y="476672"/>
            <a:ext cx="6251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Georgia" pitchFamily="18" charset="0"/>
              </a:rPr>
              <a:t>Русский электротехник, изобретатель первой в мире лампы накаливания.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9" name="AutoShape 13"/>
          <p:cNvSpPr>
            <a:spLocks noChangeArrowheads="1"/>
          </p:cNvSpPr>
          <p:nvPr/>
        </p:nvSpPr>
        <p:spPr bwMode="auto">
          <a:xfrm>
            <a:off x="467544" y="1123003"/>
            <a:ext cx="6436717" cy="2404418"/>
          </a:xfrm>
          <a:prstGeom prst="roundRect">
            <a:avLst>
              <a:gd name="adj" fmla="val 16667"/>
            </a:avLst>
          </a:prstGeom>
          <a:noFill/>
          <a:ln w="0">
            <a:noFill/>
            <a:round/>
            <a:headEnd/>
            <a:tailEnd/>
          </a:ln>
          <a:effectLst/>
          <a:extLst/>
        </p:spPr>
        <p:txBody>
          <a:bodyPr anchor="ctr"/>
          <a:lstStyle/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В 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1871 году  создал </a:t>
            </a:r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проект автономного водолазного скафандра.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1872 году построил </a:t>
            </a:r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лампу </a:t>
            </a:r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накаливани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я в стеклянном баллоне с угольным стерженьком</a:t>
            </a: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В 1909 году  получил 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патент на </a:t>
            </a: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индукционную печь</a:t>
            </a: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7" b="4099"/>
          <a:stretch/>
        </p:blipFill>
        <p:spPr>
          <a:xfrm>
            <a:off x="6868269" y="332656"/>
            <a:ext cx="2088232" cy="2940978"/>
          </a:xfrm>
          <a:prstGeom prst="rect">
            <a:avLst/>
          </a:prstGeom>
        </p:spPr>
      </p:pic>
      <p:pic>
        <p:nvPicPr>
          <p:cNvPr id="1026" name="Picture 2" descr="Лампа накаливания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559522"/>
            <a:ext cx="2088232" cy="210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Группа 14"/>
          <p:cNvGrpSpPr/>
          <p:nvPr/>
        </p:nvGrpSpPr>
        <p:grpSpPr>
          <a:xfrm>
            <a:off x="589819" y="5764333"/>
            <a:ext cx="8532951" cy="760134"/>
            <a:chOff x="802714" y="5840314"/>
            <a:chExt cx="8532951" cy="760134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802714" y="6261894"/>
              <a:ext cx="853295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i="1" dirty="0" smtClean="0">
                  <a:latin typeface="Georgia" pitchFamily="18" charset="0"/>
                </a:rPr>
                <a:t>Изобрел электрический </a:t>
              </a:r>
              <a:r>
                <a:rPr lang="ru-RU" sz="1600" b="1" i="1" dirty="0" smtClean="0">
                  <a:latin typeface="Georgia" pitchFamily="18" charset="0"/>
                </a:rPr>
                <a:t>обогреватель</a:t>
              </a:r>
              <a:r>
                <a:rPr lang="ru-RU" sz="1600" i="1" dirty="0" smtClean="0">
                  <a:latin typeface="Georgia" pitchFamily="18" charset="0"/>
                </a:rPr>
                <a:t> для отопления.</a:t>
              </a:r>
              <a:endParaRPr lang="ru-RU" sz="1600" i="1" dirty="0">
                <a:latin typeface="Georgia" pitchFamily="18" charset="0"/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833894" y="5840314"/>
              <a:ext cx="837310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  <a:latin typeface="Georgia" pitchFamily="18" charset="0"/>
                </a:rPr>
                <a:t>Русским </a:t>
              </a:r>
              <a:r>
                <a:rPr lang="ru-RU" sz="2400" b="1" dirty="0">
                  <a:solidFill>
                    <a:schemeClr val="accent1">
                      <a:lumMod val="75000"/>
                    </a:schemeClr>
                  </a:solidFill>
                  <a:latin typeface="Georgia" pitchFamily="18" charset="0"/>
                </a:rPr>
                <a:t>ученым </a:t>
              </a:r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  <a:latin typeface="Georgia" pitchFamily="18" charset="0"/>
                </a:rPr>
                <a:t>была изобретена лампочка! </a:t>
              </a:r>
              <a:endParaRPr lang="ru-RU" sz="2400" b="1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endParaRPr>
            </a:p>
          </p:txBody>
        </p:sp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45" y="3509175"/>
            <a:ext cx="3129680" cy="208825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3688949"/>
            <a:ext cx="2232248" cy="1962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344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4153"/>
          <a:stretch/>
        </p:blipFill>
        <p:spPr>
          <a:xfrm>
            <a:off x="-95543" y="-214639"/>
            <a:ext cx="9431208" cy="7072639"/>
          </a:xfrm>
        </p:spPr>
      </p:pic>
      <p:sp>
        <p:nvSpPr>
          <p:cNvPr id="6" name="Прямоугольник 5"/>
          <p:cNvSpPr/>
          <p:nvPr/>
        </p:nvSpPr>
        <p:spPr>
          <a:xfrm>
            <a:off x="6716960" y="3127996"/>
            <a:ext cx="22941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1825 — 1890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611049" y="-106813"/>
            <a:ext cx="643856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Александр Федорович Можайский</a:t>
            </a:r>
            <a:endParaRPr lang="ru-RU" sz="3200" b="1" dirty="0">
              <a:solidFill>
                <a:schemeClr val="accent1">
                  <a:lumMod val="75000"/>
                </a:schemeClr>
              </a:solidFill>
              <a:latin typeface="Georgia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970" y="273457"/>
            <a:ext cx="2076832" cy="285453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9" name="Прямоугольник 18"/>
          <p:cNvSpPr/>
          <p:nvPr/>
        </p:nvSpPr>
        <p:spPr>
          <a:xfrm>
            <a:off x="611049" y="412523"/>
            <a:ext cx="6105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Georgia" pitchFamily="18" charset="0"/>
              </a:rPr>
              <a:t>Русский </a:t>
            </a:r>
            <a:r>
              <a:rPr lang="ru-RU" b="1" dirty="0">
                <a:latin typeface="Georgia" pitchFamily="18" charset="0"/>
              </a:rPr>
              <a:t>военный деятель </a:t>
            </a:r>
            <a:r>
              <a:rPr lang="ru-RU" b="1" dirty="0" smtClean="0">
                <a:latin typeface="Georgia" pitchFamily="18" charset="0"/>
              </a:rPr>
              <a:t>— </a:t>
            </a:r>
            <a:r>
              <a:rPr lang="ru-RU" b="1" dirty="0" err="1" smtClean="0">
                <a:latin typeface="Georgia" pitchFamily="18" charset="0"/>
              </a:rPr>
              <a:t>контрл</a:t>
            </a:r>
            <a:r>
              <a:rPr lang="ru-RU" b="1" dirty="0" smtClean="0">
                <a:latin typeface="Georgia" pitchFamily="18" charset="0"/>
              </a:rPr>
              <a:t>-адмирал,</a:t>
            </a:r>
            <a:r>
              <a:rPr lang="ru-RU" b="1" dirty="0">
                <a:latin typeface="Georgia" pitchFamily="18" charset="0"/>
              </a:rPr>
              <a:t> </a:t>
            </a:r>
            <a:r>
              <a:rPr lang="ru-RU" b="1" dirty="0" smtClean="0">
                <a:latin typeface="Georgia" pitchFamily="18" charset="0"/>
              </a:rPr>
              <a:t> </a:t>
            </a:r>
          </a:p>
          <a:p>
            <a:pPr algn="ctr"/>
            <a:r>
              <a:rPr lang="ru-RU" b="1" dirty="0" smtClean="0">
                <a:latin typeface="Georgia" pitchFamily="18" charset="0"/>
              </a:rPr>
              <a:t>изобретатель</a:t>
            </a:r>
            <a:r>
              <a:rPr lang="ru-RU" b="1" dirty="0">
                <a:latin typeface="Georgia" pitchFamily="18" charset="0"/>
              </a:rPr>
              <a:t> — пионер </a:t>
            </a:r>
            <a:r>
              <a:rPr lang="ru-RU" b="1" dirty="0" smtClean="0">
                <a:latin typeface="Georgia" pitchFamily="18" charset="0"/>
              </a:rPr>
              <a:t>авиации.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02838" y="1059645"/>
            <a:ext cx="591412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В 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1876 </a:t>
            </a: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году "два 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раза поднимался в воздух и </a:t>
            </a:r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летал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с комфортом" </a:t>
            </a:r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на воздушном змее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</a:t>
            </a:r>
            <a:endParaRPr lang="ru-RU" sz="1600" i="1" dirty="0" smtClean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algn="just"/>
            <a:endParaRPr lang="ru-RU" sz="1600" i="1" dirty="0" smtClean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В 1877 году 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построил первую летающую </a:t>
            </a:r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модель </a:t>
            </a:r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самолета</a:t>
            </a:r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«летучки».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ru-RU" sz="1600" i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В 1882 назвал «Жар-Птицей» </a:t>
            </a:r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первый</a:t>
            </a: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построенный   </a:t>
            </a:r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самолет.</a:t>
            </a:r>
            <a:endParaRPr lang="ru-RU" sz="1600" b="1" i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802714" y="5840314"/>
            <a:ext cx="8532951" cy="1006355"/>
            <a:chOff x="802714" y="5840314"/>
            <a:chExt cx="8532951" cy="1006355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802714" y="6261894"/>
              <a:ext cx="8532951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i="1" dirty="0">
                  <a:latin typeface="Georgia" pitchFamily="18" charset="0"/>
                </a:rPr>
                <a:t>И случилось это </a:t>
              </a:r>
              <a:r>
                <a:rPr lang="ru-RU" sz="1600" b="1" i="1" dirty="0">
                  <a:latin typeface="Georgia" pitchFamily="18" charset="0"/>
                </a:rPr>
                <a:t>на двадцать лет раньше</a:t>
              </a:r>
              <a:r>
                <a:rPr lang="ru-RU" sz="1600" i="1" dirty="0">
                  <a:latin typeface="Georgia" pitchFamily="18" charset="0"/>
                </a:rPr>
                <a:t>, чем известные братья Райт</a:t>
              </a:r>
              <a:r>
                <a:rPr lang="ru-RU" sz="1600" i="1" dirty="0" smtClean="0">
                  <a:latin typeface="Georgia" pitchFamily="18" charset="0"/>
                </a:rPr>
                <a:t>,  </a:t>
              </a:r>
            </a:p>
            <a:p>
              <a:pPr algn="ctr"/>
              <a:r>
                <a:rPr lang="ru-RU" sz="1600" i="1" dirty="0" smtClean="0">
                  <a:latin typeface="Georgia" pitchFamily="18" charset="0"/>
                </a:rPr>
                <a:t>построили </a:t>
              </a:r>
              <a:r>
                <a:rPr lang="ru-RU" sz="1600" i="1" dirty="0">
                  <a:latin typeface="Georgia" pitchFamily="18" charset="0"/>
                </a:rPr>
                <a:t>и запатентовали свой самолет.</a:t>
              </a: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833894" y="5840314"/>
              <a:ext cx="847058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  <a:latin typeface="Georgia" pitchFamily="18" charset="0"/>
                </a:rPr>
                <a:t>Русским </a:t>
              </a:r>
              <a:r>
                <a:rPr lang="ru-RU" sz="2400" b="1" dirty="0">
                  <a:solidFill>
                    <a:schemeClr val="accent1">
                      <a:lumMod val="75000"/>
                    </a:schemeClr>
                  </a:solidFill>
                  <a:latin typeface="Georgia" pitchFamily="18" charset="0"/>
                </a:rPr>
                <a:t>ученым был изобретен </a:t>
              </a:r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  <a:latin typeface="Georgia" pitchFamily="18" charset="0"/>
                </a:rPr>
                <a:t>первый самолет! </a:t>
              </a:r>
              <a:endParaRPr lang="ru-RU" sz="2400" b="1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endParaRPr>
            </a:p>
          </p:txBody>
        </p:sp>
      </p:grp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8982"/>
          <a:stretch/>
        </p:blipFill>
        <p:spPr>
          <a:xfrm>
            <a:off x="896202" y="3121748"/>
            <a:ext cx="2796279" cy="1597169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117" y="3127996"/>
            <a:ext cx="2835008" cy="2352647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04" t="8081" r="8920" b="1166"/>
          <a:stretch/>
        </p:blipFill>
        <p:spPr>
          <a:xfrm>
            <a:off x="6335097" y="4387505"/>
            <a:ext cx="2851105" cy="1452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540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4153"/>
          <a:stretch/>
        </p:blipFill>
        <p:spPr>
          <a:xfrm>
            <a:off x="-108520" y="-183311"/>
            <a:ext cx="9431208" cy="7072639"/>
          </a:xfrm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833894" y="-106813"/>
            <a:ext cx="6139214" cy="727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Александр Степанович  Попов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96538" y="412523"/>
            <a:ext cx="62514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Georgia" pitchFamily="18" charset="0"/>
              </a:rPr>
              <a:t>Русский физик </a:t>
            </a:r>
            <a:r>
              <a:rPr lang="ru-RU" b="1" dirty="0">
                <a:latin typeface="Georgia" pitchFamily="18" charset="0"/>
              </a:rPr>
              <a:t>и электротехник, профессор, изобретатель</a:t>
            </a:r>
            <a:r>
              <a:rPr lang="ru-RU" b="1" dirty="0" smtClean="0">
                <a:latin typeface="Georgia" pitchFamily="18" charset="0"/>
              </a:rPr>
              <a:t>, статский советник, пионер</a:t>
            </a:r>
            <a:r>
              <a:rPr lang="ru-RU" b="1" dirty="0">
                <a:latin typeface="Georgia" pitchFamily="18" charset="0"/>
              </a:rPr>
              <a:t> </a:t>
            </a:r>
            <a:r>
              <a:rPr lang="ru-RU" b="1" dirty="0" smtClean="0">
                <a:latin typeface="Georgia" pitchFamily="18" charset="0"/>
              </a:rPr>
              <a:t>радио.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965178" y="1147719"/>
            <a:ext cx="591412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ru-RU" sz="1600" i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7 </a:t>
            </a:r>
            <a:r>
              <a:rPr lang="ru-RU" sz="1600" i="1" dirty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мая </a:t>
            </a:r>
            <a:r>
              <a:rPr lang="ru-RU" sz="1600" i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1895 первым </a:t>
            </a:r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продемонстрировал</a:t>
            </a:r>
            <a:r>
              <a:rPr lang="ru-RU" sz="1600" i="1" dirty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 практичный </a:t>
            </a:r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радиоприёмни</a:t>
            </a:r>
            <a:r>
              <a:rPr lang="ru-RU" sz="1600" i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к.</a:t>
            </a:r>
          </a:p>
          <a:p>
            <a:pPr algn="just"/>
            <a:endParaRPr lang="ru-RU" sz="1600" i="1" dirty="0" smtClean="0">
              <a:solidFill>
                <a:schemeClr val="accent2">
                  <a:lumMod val="75000"/>
                </a:schemeClr>
              </a:solidFill>
              <a:latin typeface="Georgia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600" i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 24 </a:t>
            </a:r>
            <a:r>
              <a:rPr lang="ru-RU" sz="1600" i="1" dirty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марта </a:t>
            </a:r>
            <a:r>
              <a:rPr lang="ru-RU" sz="1600" i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1896 первым продемонстрировал опыт </a:t>
            </a:r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радиотелеграфии</a:t>
            </a:r>
            <a:r>
              <a:rPr lang="ru-RU" sz="1600" i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, послав радиограмму.</a:t>
            </a:r>
          </a:p>
          <a:p>
            <a:pPr algn="just"/>
            <a:endParaRPr lang="ru-RU" sz="1600" i="1" dirty="0" smtClean="0">
              <a:solidFill>
                <a:schemeClr val="accent2">
                  <a:lumMod val="75000"/>
                </a:schemeClr>
              </a:solidFill>
              <a:latin typeface="Georgia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600" i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С 1900 года </a:t>
            </a:r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использовал беспроводную радиосвязь  </a:t>
            </a:r>
            <a:r>
              <a:rPr lang="ru-RU" sz="1600" i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во </a:t>
            </a:r>
            <a:r>
              <a:rPr lang="ru-RU" sz="1600" i="1" dirty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время спасательных </a:t>
            </a:r>
            <a:r>
              <a:rPr lang="ru-RU" sz="1600" i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работ на флоте.</a:t>
            </a:r>
            <a:endParaRPr lang="ru-RU" sz="1600" i="1" dirty="0">
              <a:solidFill>
                <a:schemeClr val="accent2">
                  <a:lumMod val="75000"/>
                </a:schemeClr>
              </a:solidFill>
              <a:latin typeface="Georgia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 flipH="1">
            <a:off x="6973108" y="243122"/>
            <a:ext cx="2083193" cy="3237067"/>
            <a:chOff x="7047943" y="260261"/>
            <a:chExt cx="2083193" cy="3237067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7047943" y="3127996"/>
              <a:ext cx="208319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accent2">
                      <a:lumMod val="50000"/>
                    </a:schemeClr>
                  </a:solidFill>
                  <a:latin typeface="Georgia" pitchFamily="18" charset="0"/>
                </a:rPr>
                <a:t>1859 — 1905</a:t>
              </a:r>
              <a:endParaRPr lang="ru-RU" b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endParaRPr>
            </a:p>
          </p:txBody>
        </p:sp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493" b="5135"/>
            <a:stretch/>
          </p:blipFill>
          <p:spPr>
            <a:xfrm>
              <a:off x="7047943" y="260261"/>
              <a:ext cx="2083193" cy="289796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</p:pic>
      </p:grpSp>
      <p:grpSp>
        <p:nvGrpSpPr>
          <p:cNvPr id="2" name="Группа 1"/>
          <p:cNvGrpSpPr/>
          <p:nvPr/>
        </p:nvGrpSpPr>
        <p:grpSpPr>
          <a:xfrm>
            <a:off x="795011" y="5511078"/>
            <a:ext cx="8490634" cy="1179507"/>
            <a:chOff x="795011" y="5511078"/>
            <a:chExt cx="8490634" cy="1179507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833894" y="5511078"/>
              <a:ext cx="731707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  <a:latin typeface="Georgia" pitchFamily="18" charset="0"/>
                </a:rPr>
                <a:t>Русским </a:t>
              </a:r>
              <a:r>
                <a:rPr lang="ru-RU" sz="2400" b="1" dirty="0">
                  <a:solidFill>
                    <a:schemeClr val="accent1">
                      <a:lumMod val="75000"/>
                    </a:schemeClr>
                  </a:solidFill>
                  <a:latin typeface="Georgia" pitchFamily="18" charset="0"/>
                </a:rPr>
                <a:t>ученым был изобретен </a:t>
              </a:r>
              <a:endParaRPr lang="ru-RU" sz="24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endParaRPr>
            </a:p>
            <a:p>
              <a:pPr algn="ctr"/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  <a:latin typeface="Georgia" pitchFamily="18" charset="0"/>
                </a:rPr>
                <a:t>первый радиоприемник! </a:t>
              </a:r>
              <a:endParaRPr lang="ru-RU" sz="2400" b="1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795011" y="6352031"/>
              <a:ext cx="849063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i="1" dirty="0" smtClean="0">
                  <a:latin typeface="Georgia" pitchFamily="18" charset="0"/>
                </a:rPr>
                <a:t>Демонстрация </a:t>
              </a:r>
              <a:r>
                <a:rPr lang="ru-RU" sz="1600" b="1" i="1" dirty="0" smtClean="0">
                  <a:latin typeface="Georgia" pitchFamily="18" charset="0"/>
                </a:rPr>
                <a:t>на год раньше</a:t>
              </a:r>
              <a:r>
                <a:rPr lang="ru-RU" sz="1600" i="1" dirty="0" smtClean="0">
                  <a:latin typeface="Georgia" pitchFamily="18" charset="0"/>
                </a:rPr>
                <a:t>, чем  Маркони подал заявку на изобретение.</a:t>
              </a:r>
              <a:endParaRPr lang="ru-RU" sz="1600" i="1" dirty="0">
                <a:latin typeface="Georgia" pitchFamily="18" charset="0"/>
              </a:endParaRPr>
            </a:p>
          </p:txBody>
        </p:sp>
      </p:grp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3559509"/>
            <a:ext cx="2757929" cy="184767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8" t="1522" r="394" b="-1522"/>
          <a:stretch/>
        </p:blipFill>
        <p:spPr>
          <a:xfrm>
            <a:off x="6386016" y="3681512"/>
            <a:ext cx="2618928" cy="172567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78" y="3381780"/>
            <a:ext cx="2353445" cy="200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802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4153"/>
          <a:stretch/>
        </p:blipFill>
        <p:spPr>
          <a:xfrm>
            <a:off x="-147746" y="-154286"/>
            <a:ext cx="9431208" cy="7072639"/>
          </a:xfrm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833894" y="-106813"/>
            <a:ext cx="6330394" cy="727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Борис Львович Розинг</a:t>
            </a:r>
            <a:r>
              <a:rPr lang="ru-RU" sz="2400" dirty="0">
                <a:latin typeface="Georgia" pitchFamily="18" charset="0"/>
              </a:rPr>
              <a:t> </a:t>
            </a:r>
            <a:endParaRPr lang="ru-RU" sz="2400" dirty="0">
              <a:solidFill>
                <a:schemeClr val="accent2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96538" y="412523"/>
            <a:ext cx="62514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Georgia" pitchFamily="18" charset="0"/>
              </a:rPr>
              <a:t>Русский    физик,     учёный</a:t>
            </a:r>
            <a:r>
              <a:rPr lang="ru-RU" b="1" dirty="0">
                <a:latin typeface="Georgia" pitchFamily="18" charset="0"/>
              </a:rPr>
              <a:t>, </a:t>
            </a:r>
            <a:r>
              <a:rPr lang="ru-RU" b="1" dirty="0" smtClean="0">
                <a:latin typeface="Georgia" pitchFamily="18" charset="0"/>
              </a:rPr>
              <a:t>    педагог, пионер   </a:t>
            </a:r>
            <a:r>
              <a:rPr lang="ru-RU" b="1" dirty="0">
                <a:latin typeface="Georgia" pitchFamily="18" charset="0"/>
              </a:rPr>
              <a:t> </a:t>
            </a:r>
            <a:r>
              <a:rPr lang="ru-RU" b="1" dirty="0" smtClean="0">
                <a:latin typeface="Georgia" pitchFamily="18" charset="0"/>
              </a:rPr>
              <a:t>телевидения.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929286" y="1105045"/>
            <a:ext cx="573094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22 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мая 1911 года </a:t>
            </a: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первым 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в мире </a:t>
            </a:r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получил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на экране </a:t>
            </a: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катодного кинескопа телевизионно</a:t>
            </a:r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е </a:t>
            </a:r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изображение</a:t>
            </a: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</a:t>
            </a:r>
            <a:endParaRPr lang="ru-RU" sz="1600" i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algn="just"/>
            <a:endParaRPr lang="ru-RU" sz="1600" i="1" dirty="0" smtClean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Создал </a:t>
            </a:r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прибор</a:t>
            </a: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, облегчающий 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ориентировку </a:t>
            </a:r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незрячи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х среди темных и светлых </a:t>
            </a: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предметов.</a:t>
            </a:r>
          </a:p>
          <a:p>
            <a:pPr algn="just"/>
            <a:endParaRPr lang="ru-RU" sz="1600" i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Разработал </a:t>
            </a:r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устройство</a:t>
            </a: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для </a:t>
            </a:r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записи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и </a:t>
            </a:r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воспроизведения звука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 flipH="1">
            <a:off x="6732240" y="3280258"/>
            <a:ext cx="22672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1869 — 1933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867" t="1557" r="11955" b="34010"/>
          <a:stretch/>
        </p:blipFill>
        <p:spPr>
          <a:xfrm>
            <a:off x="6732240" y="370048"/>
            <a:ext cx="2267287" cy="291021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3" name="Прямоугольник 2"/>
          <p:cNvSpPr/>
          <p:nvPr/>
        </p:nvSpPr>
        <p:spPr>
          <a:xfrm>
            <a:off x="781691" y="6226054"/>
            <a:ext cx="80702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>
                <a:latin typeface="Georgia" pitchFamily="18" charset="0"/>
              </a:rPr>
              <a:t>Ещё в 1925 г</a:t>
            </a:r>
            <a:r>
              <a:rPr lang="ru-RU" sz="1600" i="1" dirty="0" smtClean="0">
                <a:latin typeface="Georgia" pitchFamily="18" charset="0"/>
              </a:rPr>
              <a:t>.</a:t>
            </a:r>
            <a:r>
              <a:rPr lang="en-US" sz="1600" i="1" dirty="0" smtClean="0">
                <a:latin typeface="Georgia" pitchFamily="18" charset="0"/>
              </a:rPr>
              <a:t>  </a:t>
            </a:r>
            <a:r>
              <a:rPr lang="ru-RU" sz="1600" i="1" dirty="0" smtClean="0">
                <a:latin typeface="Georgia" pitchFamily="18" charset="0"/>
              </a:rPr>
              <a:t>Розинг предвидел, </a:t>
            </a:r>
          </a:p>
          <a:p>
            <a:pPr algn="ctr"/>
            <a:r>
              <a:rPr lang="ru-RU" sz="1600" i="1" dirty="0" smtClean="0">
                <a:latin typeface="Georgia" pitchFamily="18" charset="0"/>
              </a:rPr>
              <a:t>что </a:t>
            </a:r>
            <a:r>
              <a:rPr lang="ru-RU" sz="1600" b="1" i="1" dirty="0" smtClean="0">
                <a:latin typeface="Georgia" pitchFamily="18" charset="0"/>
              </a:rPr>
              <a:t>телевидение</a:t>
            </a:r>
            <a:r>
              <a:rPr lang="ru-RU" sz="1600" i="1" dirty="0" smtClean="0">
                <a:latin typeface="Georgia" pitchFamily="18" charset="0"/>
              </a:rPr>
              <a:t>  распространится повсеместно.</a:t>
            </a:r>
            <a:endParaRPr lang="ru-RU" sz="1600" i="1" dirty="0">
              <a:latin typeface="Georgia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81691" y="5289819"/>
            <a:ext cx="85017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Русским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ученым был изобретен </a:t>
            </a:r>
            <a:endParaRPr lang="ru-RU" sz="2400" b="1" dirty="0" smtClean="0">
              <a:solidFill>
                <a:schemeClr val="accent1">
                  <a:lumMod val="75000"/>
                </a:schemeClr>
              </a:solidFill>
              <a:latin typeface="Georgia" pitchFamily="18" charset="0"/>
            </a:endParaRPr>
          </a:p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с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пособ передачи изображения на расстояние! 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Georgia" pitchFamily="18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1378776" y="3225489"/>
            <a:ext cx="2818400" cy="2057432"/>
            <a:chOff x="1378776" y="3225489"/>
            <a:chExt cx="2818400" cy="2057432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1738"/>
            <a:stretch/>
          </p:blipFill>
          <p:spPr>
            <a:xfrm>
              <a:off x="1663089" y="3225489"/>
              <a:ext cx="2249775" cy="1720028"/>
            </a:xfrm>
            <a:prstGeom prst="rect">
              <a:avLst/>
            </a:prstGeom>
          </p:spPr>
        </p:pic>
        <p:sp>
          <p:nvSpPr>
            <p:cNvPr id="11" name="Прямоугольник 10"/>
            <p:cNvSpPr/>
            <p:nvPr/>
          </p:nvSpPr>
          <p:spPr>
            <a:xfrm>
              <a:off x="1378776" y="4913589"/>
              <a:ext cx="281840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 smtClean="0">
                  <a:solidFill>
                    <a:schemeClr val="accent2">
                      <a:lumMod val="50000"/>
                    </a:schemeClr>
                  </a:solidFill>
                  <a:latin typeface="Georgia" pitchFamily="18" charset="0"/>
                </a:rPr>
                <a:t>Передающее </a:t>
              </a:r>
              <a:r>
                <a:rPr lang="ru-RU" dirty="0">
                  <a:solidFill>
                    <a:schemeClr val="accent2">
                      <a:lumMod val="50000"/>
                    </a:schemeClr>
                  </a:solidFill>
                  <a:latin typeface="Georgia" pitchFamily="18" charset="0"/>
                </a:rPr>
                <a:t>устройство</a:t>
              </a:r>
              <a:endParaRPr lang="ru-RU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4747795" y="3667304"/>
            <a:ext cx="3660112" cy="1615617"/>
            <a:chOff x="4747795" y="3667304"/>
            <a:chExt cx="3660112" cy="1615617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25000"/>
                      </a14:imgEffect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3347"/>
            <a:stretch/>
          </p:blipFill>
          <p:spPr>
            <a:xfrm>
              <a:off x="4747795" y="3667304"/>
              <a:ext cx="3660112" cy="1092605"/>
            </a:xfrm>
            <a:prstGeom prst="rect">
              <a:avLst/>
            </a:prstGeom>
          </p:spPr>
        </p:pic>
        <p:sp>
          <p:nvSpPr>
            <p:cNvPr id="12" name="Прямоугольник 11"/>
            <p:cNvSpPr/>
            <p:nvPr/>
          </p:nvSpPr>
          <p:spPr>
            <a:xfrm>
              <a:off x="5463303" y="4913589"/>
              <a:ext cx="253787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 smtClean="0">
                  <a:solidFill>
                    <a:schemeClr val="accent2">
                      <a:lumMod val="50000"/>
                    </a:schemeClr>
                  </a:solidFill>
                  <a:latin typeface="Georgia" pitchFamily="18" charset="0"/>
                </a:rPr>
                <a:t>Приемное </a:t>
              </a:r>
              <a:r>
                <a:rPr lang="ru-RU" dirty="0">
                  <a:solidFill>
                    <a:schemeClr val="accent2">
                      <a:lumMod val="50000"/>
                    </a:schemeClr>
                  </a:solidFill>
                  <a:latin typeface="Georgia" pitchFamily="18" charset="0"/>
                </a:rPr>
                <a:t>устройство</a:t>
              </a:r>
              <a:endParaRPr lang="ru-RU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2697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4153"/>
          <a:stretch/>
        </p:blipFill>
        <p:spPr>
          <a:xfrm>
            <a:off x="-155758" y="-122951"/>
            <a:ext cx="9431208" cy="7072639"/>
          </a:xfrm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833894" y="-106813"/>
            <a:ext cx="5898346" cy="727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Владимир Григорьевич Федоров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96539" y="412523"/>
            <a:ext cx="58649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Georgia" pitchFamily="18" charset="0"/>
              </a:rPr>
              <a:t>Русский    конструктор оружия, </a:t>
            </a:r>
            <a:r>
              <a:rPr lang="ru-RU" b="1" dirty="0">
                <a:latin typeface="Georgia" pitchFamily="18" charset="0"/>
              </a:rPr>
              <a:t>генерал-лейтенант инженерно-технической </a:t>
            </a:r>
            <a:r>
              <a:rPr lang="ru-RU" b="1" dirty="0" smtClean="0">
                <a:latin typeface="Georgia" pitchFamily="18" charset="0"/>
              </a:rPr>
              <a:t>службы.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929286" y="1105045"/>
            <a:ext cx="558693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В 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1911 году </a:t>
            </a: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испытал 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5-зарядную </a:t>
            </a:r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автоматическую  винтовку .</a:t>
            </a:r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 </a:t>
            </a:r>
          </a:p>
          <a:p>
            <a:pPr algn="just"/>
            <a:endParaRPr lang="ru-RU" sz="1600" i="1" dirty="0" smtClean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В 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1916 году </a:t>
            </a: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сделал свое гениальное открытие: </a:t>
            </a: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он </a:t>
            </a: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изобрел </a:t>
            </a:r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автомат.</a:t>
            </a:r>
            <a:endParaRPr lang="ru-RU" sz="1600" b="1" i="1" dirty="0" smtClean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algn="just"/>
            <a:endParaRPr lang="ru-RU" sz="1600" i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В 20-х годах </a:t>
            </a:r>
            <a:r>
              <a:rPr lang="en-US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XX</a:t>
            </a: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века советские </a:t>
            </a:r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Танки</a:t>
            </a: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МС-1 и Т-18 </a:t>
            </a:r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вооружались  спаркой  </a:t>
            </a: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автоматов Фёдорова.</a:t>
            </a:r>
            <a:endParaRPr lang="ru-RU" sz="1600" i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flipH="1">
            <a:off x="6732240" y="3280258"/>
            <a:ext cx="22672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1874 — 1966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81691" y="6226054"/>
            <a:ext cx="83623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 smtClean="0">
                <a:latin typeface="Georgia" pitchFamily="18" charset="0"/>
              </a:rPr>
              <a:t>Автомат имел </a:t>
            </a:r>
            <a:r>
              <a:rPr lang="ru-RU" sz="1600" i="1" dirty="0">
                <a:latin typeface="Georgia" pitchFamily="18" charset="0"/>
              </a:rPr>
              <a:t>боевое применение в первой мировой , </a:t>
            </a:r>
            <a:endParaRPr lang="ru-RU" sz="1600" i="1" dirty="0" smtClean="0">
              <a:latin typeface="Georgia" pitchFamily="18" charset="0"/>
            </a:endParaRPr>
          </a:p>
          <a:p>
            <a:pPr algn="ctr"/>
            <a:r>
              <a:rPr lang="ru-RU" sz="1600" i="1" dirty="0" smtClean="0">
                <a:latin typeface="Georgia" pitchFamily="18" charset="0"/>
              </a:rPr>
              <a:t>гражданской </a:t>
            </a:r>
            <a:r>
              <a:rPr lang="ru-RU" sz="1600" i="1" dirty="0">
                <a:latin typeface="Georgia" pitchFamily="18" charset="0"/>
              </a:rPr>
              <a:t>и финской войнах.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81690" y="5625889"/>
            <a:ext cx="85017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Первый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автомат в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истории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 разработан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в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России! 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Georgia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72"/>
          <a:stretch/>
        </p:blipFill>
        <p:spPr>
          <a:xfrm>
            <a:off x="6661476" y="412523"/>
            <a:ext cx="2211456" cy="291021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11"/>
          <a:stretch/>
        </p:blipFill>
        <p:spPr>
          <a:xfrm>
            <a:off x="873693" y="3464924"/>
            <a:ext cx="3481497" cy="121001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56" b="24000"/>
          <a:stretch/>
        </p:blipFill>
        <p:spPr>
          <a:xfrm>
            <a:off x="2443570" y="4221088"/>
            <a:ext cx="4217907" cy="106873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9" t="16716" r="10435" b="8853"/>
          <a:stretch/>
        </p:blipFill>
        <p:spPr>
          <a:xfrm>
            <a:off x="6426200" y="3803908"/>
            <a:ext cx="2446732" cy="161899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cxnSp>
        <p:nvCxnSpPr>
          <p:cNvPr id="7" name="Прямая со стрелкой 6"/>
          <p:cNvCxnSpPr/>
          <p:nvPr/>
        </p:nvCxnSpPr>
        <p:spPr>
          <a:xfrm>
            <a:off x="4946573" y="3167148"/>
            <a:ext cx="2073699" cy="902783"/>
          </a:xfrm>
          <a:prstGeom prst="straightConnector1">
            <a:avLst/>
          </a:prstGeom>
          <a:ln w="31750" cmpd="sng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2486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4153"/>
          <a:stretch/>
        </p:blipFill>
        <p:spPr>
          <a:xfrm>
            <a:off x="-287208" y="-169108"/>
            <a:ext cx="9431208" cy="7072639"/>
          </a:xfrm>
        </p:spPr>
      </p:pic>
      <p:sp>
        <p:nvSpPr>
          <p:cNvPr id="26" name="Заголовок 1"/>
          <p:cNvSpPr>
            <a:spLocks noGrp="1"/>
          </p:cNvSpPr>
          <p:nvPr>
            <p:ph type="title"/>
          </p:nvPr>
        </p:nvSpPr>
        <p:spPr>
          <a:xfrm>
            <a:off x="661053" y="-99392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i="1" cap="all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В чем наши </a:t>
            </a:r>
            <a:r>
              <a:rPr lang="ru-RU" sz="3600" b="1" i="1" cap="all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были первые</a:t>
            </a:r>
            <a:endParaRPr lang="ru-RU" sz="3600" b="1" i="1" cap="all" dirty="0">
              <a:solidFill>
                <a:schemeClr val="accent1">
                  <a:lumMod val="75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27" name="Таблица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953620"/>
              </p:ext>
            </p:extLst>
          </p:nvPr>
        </p:nvGraphicFramePr>
        <p:xfrm>
          <a:off x="683569" y="836716"/>
          <a:ext cx="8280922" cy="29792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8098"/>
                <a:gridCol w="5400502"/>
                <a:gridCol w="2092322"/>
              </a:tblGrid>
              <a:tr h="3310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Georgia" panose="02040502050405020303" pitchFamily="18" charset="0"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Georgia" panose="02040502050405020303" pitchFamily="18" charset="0"/>
                        </a:rPr>
                        <a:t>Событие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Georgia" panose="02040502050405020303" pitchFamily="18" charset="0"/>
                        </a:rPr>
                        <a:t>Автор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3103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b="1" u="none" strike="noStrike" dirty="0">
                          <a:effectLst/>
                          <a:latin typeface="Georgia" panose="02040502050405020303" pitchFamily="18" charset="0"/>
                        </a:rPr>
                        <a:t>1746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>
                          <a:effectLst/>
                          <a:latin typeface="Georgia" panose="02040502050405020303" pitchFamily="18" charset="0"/>
                        </a:rPr>
                        <a:t>Оптический прицел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>
                          <a:effectLst/>
                          <a:latin typeface="Georgia" panose="02040502050405020303" pitchFamily="18" charset="0"/>
                        </a:rPr>
                        <a:t>А.К. Нартов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3103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b="1" u="none" strike="noStrike" dirty="0">
                          <a:effectLst/>
                          <a:latin typeface="Georgia" panose="02040502050405020303" pitchFamily="18" charset="0"/>
                        </a:rPr>
                        <a:t>1834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>
                          <a:effectLst/>
                          <a:latin typeface="Georgia" panose="02040502050405020303" pitchFamily="18" charset="0"/>
                        </a:rPr>
                        <a:t>Электродвигатель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>
                          <a:effectLst/>
                          <a:latin typeface="Georgia" panose="02040502050405020303" pitchFamily="18" charset="0"/>
                        </a:rPr>
                        <a:t>Б.С. Якоби.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3103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b="1" u="none" strike="noStrike" dirty="0">
                          <a:effectLst/>
                          <a:latin typeface="Georgia" panose="02040502050405020303" pitchFamily="18" charset="0"/>
                        </a:rPr>
                        <a:t>1837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>
                          <a:effectLst/>
                          <a:latin typeface="Georgia" panose="02040502050405020303" pitchFamily="18" charset="0"/>
                        </a:rPr>
                        <a:t>Гусеница – первый гусеничный движитель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>
                          <a:effectLst/>
                          <a:latin typeface="Georgia" panose="02040502050405020303" pitchFamily="18" charset="0"/>
                        </a:rPr>
                        <a:t>Д.А. Загряжский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3103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b="1" u="none" strike="noStrike" dirty="0">
                          <a:effectLst/>
                          <a:latin typeface="Georgia" panose="02040502050405020303" pitchFamily="18" charset="0"/>
                        </a:rPr>
                        <a:t>1882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>
                          <a:effectLst/>
                          <a:latin typeface="Georgia" panose="02040502050405020303" pitchFamily="18" charset="0"/>
                        </a:rPr>
                        <a:t>Электросварка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>
                          <a:effectLst/>
                          <a:latin typeface="Georgia" panose="02040502050405020303" pitchFamily="18" charset="0"/>
                        </a:rPr>
                        <a:t>Н.Н. </a:t>
                      </a:r>
                      <a:r>
                        <a:rPr lang="ru-RU" sz="1600" u="none" strike="noStrike" dirty="0" err="1">
                          <a:effectLst/>
                          <a:latin typeface="Georgia" panose="02040502050405020303" pitchFamily="18" charset="0"/>
                        </a:rPr>
                        <a:t>Бенардос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3103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b="1" u="none" strike="noStrike" dirty="0">
                          <a:effectLst/>
                          <a:latin typeface="Georgia" panose="02040502050405020303" pitchFamily="18" charset="0"/>
                        </a:rPr>
                        <a:t>1899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>
                          <a:effectLst/>
                          <a:latin typeface="Georgia" panose="02040502050405020303" pitchFamily="18" charset="0"/>
                        </a:rPr>
                        <a:t>Электромобиль – двухместный электромобиль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>
                          <a:effectLst/>
                          <a:latin typeface="Georgia" panose="02040502050405020303" pitchFamily="18" charset="0"/>
                        </a:rPr>
                        <a:t>И</a:t>
                      </a:r>
                      <a:r>
                        <a:rPr lang="ru-RU" sz="1600" u="none" strike="noStrike" dirty="0" smtClean="0">
                          <a:effectLst/>
                          <a:latin typeface="Georgia" panose="02040502050405020303" pitchFamily="18" charset="0"/>
                        </a:rPr>
                        <a:t>. Романов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3103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b="1" u="none" strike="noStrike" dirty="0">
                          <a:effectLst/>
                          <a:latin typeface="Georgia" panose="02040502050405020303" pitchFamily="18" charset="0"/>
                        </a:rPr>
                        <a:t>1911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 smtClean="0">
                          <a:effectLst/>
                          <a:latin typeface="Georgia" panose="02040502050405020303" pitchFamily="18" charset="0"/>
                        </a:rPr>
                        <a:t>Вертолёт </a:t>
                      </a:r>
                      <a:r>
                        <a:rPr lang="ru-RU" sz="1600" u="none" strike="noStrike" dirty="0">
                          <a:effectLst/>
                          <a:latin typeface="Georgia" panose="02040502050405020303" pitchFamily="18" charset="0"/>
                        </a:rPr>
                        <a:t>(основной узел современного вертолёта)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>
                          <a:effectLst/>
                          <a:latin typeface="Georgia" panose="02040502050405020303" pitchFamily="18" charset="0"/>
                        </a:rPr>
                        <a:t>Б.Н. Юрьев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3103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b="1" u="none" strike="noStrike" dirty="0">
                          <a:effectLst/>
                          <a:latin typeface="Georgia" panose="02040502050405020303" pitchFamily="18" charset="0"/>
                        </a:rPr>
                        <a:t>1911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 smtClean="0">
                          <a:effectLst/>
                          <a:latin typeface="Georgia" panose="02040502050405020303" pitchFamily="18" charset="0"/>
                        </a:rPr>
                        <a:t>Ранцевый </a:t>
                      </a:r>
                      <a:r>
                        <a:rPr lang="ru-RU" sz="1600" u="none" strike="noStrike" dirty="0">
                          <a:effectLst/>
                          <a:latin typeface="Georgia" panose="02040502050405020303" pitchFamily="18" charset="0"/>
                        </a:rPr>
                        <a:t>парашют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>
                          <a:effectLst/>
                          <a:latin typeface="Georgia" panose="02040502050405020303" pitchFamily="18" charset="0"/>
                        </a:rPr>
                        <a:t>Г.Е. Котельников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3103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b="1" u="none" strike="noStrike" dirty="0">
                          <a:effectLst/>
                          <a:latin typeface="Georgia" panose="02040502050405020303" pitchFamily="18" charset="0"/>
                        </a:rPr>
                        <a:t>1914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>
                          <a:effectLst/>
                          <a:latin typeface="Georgia" panose="02040502050405020303" pitchFamily="18" charset="0"/>
                        </a:rPr>
                        <a:t>Бомбардировщик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>
                          <a:effectLst/>
                          <a:latin typeface="Georgia" panose="02040502050405020303" pitchFamily="18" charset="0"/>
                        </a:rPr>
                        <a:t>И.И. Сикорский.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97467"/>
            <a:ext cx="1728192" cy="1520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5047" y="5000936"/>
            <a:ext cx="1944216" cy="17886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12" t="1927" r="36006" b="55543"/>
          <a:stretch/>
        </p:blipFill>
        <p:spPr bwMode="auto">
          <a:xfrm>
            <a:off x="3131840" y="4021316"/>
            <a:ext cx="2016224" cy="13378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7" y="5410805"/>
            <a:ext cx="1800200" cy="13516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" t="9837" r="47112" b="21871"/>
          <a:stretch/>
        </p:blipFill>
        <p:spPr bwMode="auto">
          <a:xfrm>
            <a:off x="5388835" y="4021316"/>
            <a:ext cx="1723324" cy="17162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055689"/>
            <a:ext cx="1634679" cy="26519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807126" y="5618276"/>
            <a:ext cx="12426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ru-RU" sz="1200" b="1" dirty="0">
                <a:latin typeface="Georgia" panose="02040502050405020303" pitchFamily="18" charset="0"/>
              </a:rPr>
              <a:t>Оптический </a:t>
            </a:r>
            <a:endParaRPr lang="ru-RU" sz="1200" b="1" dirty="0" smtClean="0">
              <a:latin typeface="Georgia" panose="02040502050405020303" pitchFamily="18" charset="0"/>
            </a:endParaRPr>
          </a:p>
          <a:p>
            <a:pPr algn="ctr" fontAlgn="b"/>
            <a:r>
              <a:rPr lang="ru-RU" sz="1200" b="1" dirty="0" smtClean="0">
                <a:latin typeface="Georgia" panose="02040502050405020303" pitchFamily="18" charset="0"/>
              </a:rPr>
              <a:t>прицел</a:t>
            </a:r>
            <a:endParaRPr lang="ru-RU" sz="1200" b="1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998204" y="6569133"/>
            <a:ext cx="1697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>
                <a:latin typeface="Georgia" panose="02040502050405020303" pitchFamily="18" charset="0"/>
              </a:rPr>
              <a:t>Электродвигатель</a:t>
            </a:r>
            <a:endParaRPr lang="ru-RU" sz="1200" b="1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3659692" y="5181146"/>
            <a:ext cx="9605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>
                <a:latin typeface="Georgia" panose="02040502050405020303" pitchFamily="18" charset="0"/>
              </a:rPr>
              <a:t>Гусеница</a:t>
            </a:r>
            <a:endParaRPr lang="ru-RU" sz="1200" b="1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4184143" y="6623931"/>
            <a:ext cx="14237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b"/>
            <a:r>
              <a:rPr lang="ru-RU" sz="1200" b="1" dirty="0">
                <a:latin typeface="Georgia" panose="02040502050405020303" pitchFamily="18" charset="0"/>
              </a:rPr>
              <a:t>Электросварка</a:t>
            </a:r>
            <a:endParaRPr lang="ru-RU" sz="1200" b="1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1024" name="Прямоугольник 1023"/>
          <p:cNvSpPr/>
          <p:nvPr/>
        </p:nvSpPr>
        <p:spPr>
          <a:xfrm>
            <a:off x="5507345" y="5615557"/>
            <a:ext cx="148630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>
                <a:latin typeface="Georgia" panose="02040502050405020303" pitchFamily="18" charset="0"/>
              </a:rPr>
              <a:t>Электромобиль</a:t>
            </a:r>
            <a:endParaRPr lang="ru-RU" sz="1200" b="1" dirty="0"/>
          </a:p>
        </p:txBody>
      </p:sp>
      <p:sp>
        <p:nvSpPr>
          <p:cNvPr id="1031" name="Прямоугольник 1030"/>
          <p:cNvSpPr/>
          <p:nvPr/>
        </p:nvSpPr>
        <p:spPr>
          <a:xfrm>
            <a:off x="7215100" y="6566414"/>
            <a:ext cx="18437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b"/>
            <a:r>
              <a:rPr lang="ru-RU" sz="1200" b="1" dirty="0">
                <a:latin typeface="Georgia" panose="02040502050405020303" pitchFamily="18" charset="0"/>
              </a:rPr>
              <a:t>Ранцевый парашют</a:t>
            </a:r>
            <a:endParaRPr lang="ru-RU" sz="1200" b="1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72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4153"/>
          <a:stretch/>
        </p:blipFill>
        <p:spPr>
          <a:xfrm>
            <a:off x="-287208" y="-169108"/>
            <a:ext cx="9431208" cy="7072639"/>
          </a:xfrm>
        </p:spPr>
      </p:pic>
      <p:sp>
        <p:nvSpPr>
          <p:cNvPr id="26" name="Заголовок 1"/>
          <p:cNvSpPr>
            <a:spLocks noGrp="1"/>
          </p:cNvSpPr>
          <p:nvPr>
            <p:ph type="title"/>
          </p:nvPr>
        </p:nvSpPr>
        <p:spPr>
          <a:xfrm>
            <a:off x="661053" y="-99392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i="1" cap="all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В чем наши </a:t>
            </a:r>
            <a:r>
              <a:rPr lang="ru-RU" sz="3600" b="1" i="1" cap="all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были первые</a:t>
            </a:r>
            <a:endParaRPr lang="ru-RU" sz="3600" b="1" i="1" cap="all" dirty="0">
              <a:solidFill>
                <a:schemeClr val="accent1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7379860" y="6297168"/>
            <a:ext cx="140775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b"/>
            <a:r>
              <a:rPr lang="ru-RU" sz="1200" b="1" dirty="0" smtClean="0">
                <a:latin typeface="Georgia" panose="02040502050405020303" pitchFamily="18" charset="0"/>
              </a:rPr>
              <a:t>Юрий Гагарин</a:t>
            </a:r>
            <a:endParaRPr lang="ru-RU" sz="1200" b="1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1031" name="Прямоугольник 1030"/>
          <p:cNvSpPr/>
          <p:nvPr/>
        </p:nvSpPr>
        <p:spPr>
          <a:xfrm>
            <a:off x="3326395" y="4821065"/>
            <a:ext cx="14830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ru-RU" sz="1200" b="1" dirty="0">
                <a:latin typeface="Georgia" panose="02040502050405020303" pitchFamily="18" charset="0"/>
              </a:rPr>
              <a:t>Персональный </a:t>
            </a:r>
            <a:endParaRPr lang="ru-RU" sz="1200" b="1" dirty="0" smtClean="0">
              <a:latin typeface="Georgia" panose="02040502050405020303" pitchFamily="18" charset="0"/>
            </a:endParaRPr>
          </a:p>
          <a:p>
            <a:pPr algn="ctr" fontAlgn="b"/>
            <a:r>
              <a:rPr lang="ru-RU" sz="1200" b="1" dirty="0" smtClean="0">
                <a:latin typeface="Georgia" panose="02040502050405020303" pitchFamily="18" charset="0"/>
              </a:rPr>
              <a:t>компьютер</a:t>
            </a:r>
            <a:endParaRPr lang="ru-RU" sz="1200" b="1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094723"/>
              </p:ext>
            </p:extLst>
          </p:nvPr>
        </p:nvGraphicFramePr>
        <p:xfrm>
          <a:off x="683569" y="836716"/>
          <a:ext cx="8280921" cy="28533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8097"/>
                <a:gridCol w="5400502"/>
                <a:gridCol w="2092322"/>
              </a:tblGrid>
              <a:tr h="3310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Georgia" panose="02040502050405020303" pitchFamily="18" charset="0"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Georgia" panose="02040502050405020303" pitchFamily="18" charset="0"/>
                        </a:rPr>
                        <a:t>Событие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Georgia" panose="02040502050405020303" pitchFamily="18" charset="0"/>
                        </a:rPr>
                        <a:t>Автор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3103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b="1" u="none" strike="noStrike" dirty="0">
                          <a:effectLst/>
                          <a:latin typeface="Georgia" panose="02040502050405020303" pitchFamily="18" charset="0"/>
                        </a:rPr>
                        <a:t>1937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>
                          <a:effectLst/>
                          <a:latin typeface="Georgia" panose="02040502050405020303" pitchFamily="18" charset="0"/>
                        </a:rPr>
                        <a:t> </a:t>
                      </a:r>
                      <a:r>
                        <a:rPr lang="ru-RU" sz="1600" u="none" strike="noStrike" dirty="0" smtClean="0">
                          <a:effectLst/>
                          <a:latin typeface="Georgia" panose="02040502050405020303" pitchFamily="18" charset="0"/>
                        </a:rPr>
                        <a:t>Кабельное </a:t>
                      </a:r>
                      <a:r>
                        <a:rPr lang="ru-RU" sz="1600" u="none" strike="noStrike" dirty="0">
                          <a:effectLst/>
                          <a:latin typeface="Georgia" panose="02040502050405020303" pitchFamily="18" charset="0"/>
                        </a:rPr>
                        <a:t>телевидение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группа ученых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536157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b="1" u="none" strike="noStrike" dirty="0">
                          <a:effectLst/>
                          <a:latin typeface="Georgia" panose="02040502050405020303" pitchFamily="18" charset="0"/>
                        </a:rPr>
                        <a:t>1953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 smtClean="0">
                          <a:effectLst/>
                          <a:latin typeface="Georgia" panose="02040502050405020303" pitchFamily="18" charset="0"/>
                        </a:rPr>
                        <a:t>Лазер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Georgia" panose="02040502050405020303" pitchFamily="18" charset="0"/>
                        </a:rPr>
                        <a:t>Н.Г. Басов </a:t>
                      </a:r>
                      <a:r>
                        <a:rPr lang="ru-RU" sz="1600" u="none" strike="noStrike" dirty="0" smtClean="0">
                          <a:effectLst/>
                          <a:latin typeface="Georgia" panose="02040502050405020303" pitchFamily="18" charset="0"/>
                        </a:rPr>
                        <a:t> </a:t>
                      </a:r>
                    </a:p>
                    <a:p>
                      <a:pPr algn="l" fontAlgn="b"/>
                      <a:r>
                        <a:rPr lang="ru-RU" sz="1600" u="none" strike="noStrike" dirty="0" smtClean="0">
                          <a:effectLst/>
                          <a:latin typeface="Georgia" panose="02040502050405020303" pitchFamily="18" charset="0"/>
                        </a:rPr>
                        <a:t>А.М</a:t>
                      </a:r>
                      <a:r>
                        <a:rPr lang="ru-RU" sz="1600" u="none" strike="noStrike" dirty="0">
                          <a:effectLst/>
                          <a:latin typeface="Georgia" panose="02040502050405020303" pitchFamily="18" charset="0"/>
                        </a:rPr>
                        <a:t>. Прохоров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3103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b="1" u="none" strike="noStrike" dirty="0">
                          <a:effectLst/>
                          <a:latin typeface="Georgia" panose="02040502050405020303" pitchFamily="18" charset="0"/>
                        </a:rPr>
                        <a:t>1953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>
                          <a:effectLst/>
                          <a:latin typeface="Georgia" panose="02040502050405020303" pitchFamily="18" charset="0"/>
                        </a:rPr>
                        <a:t>Водородная бомба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Georgia" panose="02040502050405020303" pitchFamily="18" charset="0"/>
                        </a:rPr>
                        <a:t>А.Д. Сахаров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3103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b="1" u="none" strike="noStrike" dirty="0">
                          <a:effectLst/>
                          <a:latin typeface="Georgia" panose="02040502050405020303" pitchFamily="18" charset="0"/>
                        </a:rPr>
                        <a:t>1954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>
                          <a:effectLst/>
                          <a:latin typeface="Georgia" panose="02040502050405020303" pitchFamily="18" charset="0"/>
                        </a:rPr>
                        <a:t>Атомная электростанция в Обнинске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группа ученых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3103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b="1" u="none" strike="noStrike" dirty="0">
                          <a:effectLst/>
                          <a:latin typeface="Georgia" panose="02040502050405020303" pitchFamily="18" charset="0"/>
                        </a:rPr>
                        <a:t>1954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 smtClean="0">
                          <a:effectLst/>
                          <a:latin typeface="Georgia" panose="02040502050405020303" pitchFamily="18" charset="0"/>
                        </a:rPr>
                        <a:t>Искусственный </a:t>
                      </a:r>
                      <a:r>
                        <a:rPr lang="ru-RU" sz="1600" u="none" strike="noStrike" dirty="0">
                          <a:effectLst/>
                          <a:latin typeface="Georgia" panose="02040502050405020303" pitchFamily="18" charset="0"/>
                        </a:rPr>
                        <a:t>спутник Земли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С.П. Королев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3103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b="1" u="none" strike="noStrike" dirty="0">
                          <a:effectLst/>
                          <a:latin typeface="Georgia" panose="02040502050405020303" pitchFamily="18" charset="0"/>
                        </a:rPr>
                        <a:t>1961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>
                          <a:effectLst/>
                          <a:latin typeface="Georgia" panose="02040502050405020303" pitchFamily="18" charset="0"/>
                        </a:rPr>
                        <a:t>Первый в мире космонавт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smtClean="0">
                          <a:solidFill>
                            <a:schemeClr val="dk1"/>
                          </a:solidFill>
                          <a:effectLst/>
                          <a:latin typeface="Georgia" pitchFamily="18" charset="0"/>
                          <a:ea typeface="+mn-ea"/>
                          <a:cs typeface="+mn-cs"/>
                        </a:rPr>
                        <a:t>группа ученых</a:t>
                      </a:r>
                      <a:endParaRPr lang="ru-RU" sz="1600" b="0" i="0" u="none" strike="noStrike" smtClean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3103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b="1" u="none" strike="noStrike" dirty="0">
                          <a:effectLst/>
                          <a:latin typeface="Georgia" panose="02040502050405020303" pitchFamily="18" charset="0"/>
                        </a:rPr>
                        <a:t>1968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u="none" strike="noStrike" dirty="0">
                          <a:effectLst/>
                          <a:latin typeface="Georgia" panose="02040502050405020303" pitchFamily="18" charset="0"/>
                        </a:rPr>
                        <a:t>Персональный компьютер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Georgia" panose="02040502050405020303" pitchFamily="18" charset="0"/>
                        </a:rPr>
                        <a:t>А.А. Горохов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pSp>
        <p:nvGrpSpPr>
          <p:cNvPr id="2" name="Группа 1"/>
          <p:cNvGrpSpPr/>
          <p:nvPr/>
        </p:nvGrpSpPr>
        <p:grpSpPr>
          <a:xfrm>
            <a:off x="2411760" y="5207176"/>
            <a:ext cx="2646986" cy="1673902"/>
            <a:chOff x="997022" y="4150375"/>
            <a:chExt cx="2713484" cy="1911309"/>
          </a:xfrm>
        </p:grpSpPr>
        <p:sp>
          <p:nvSpPr>
            <p:cNvPr id="30" name="Прямоугольник 29"/>
            <p:cNvSpPr/>
            <p:nvPr/>
          </p:nvSpPr>
          <p:spPr>
            <a:xfrm>
              <a:off x="1063519" y="5784685"/>
              <a:ext cx="2580489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 smtClean="0">
                  <a:latin typeface="Georgia" panose="02040502050405020303" pitchFamily="18" charset="0"/>
                </a:rPr>
                <a:t>Водородная бомба</a:t>
              </a:r>
              <a:endParaRPr lang="ru-RU" sz="1200" b="1" dirty="0">
                <a:solidFill>
                  <a:srgbClr val="000000"/>
                </a:solidFill>
                <a:latin typeface="Georgia" panose="02040502050405020303" pitchFamily="18" charset="0"/>
              </a:endParaRPr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7022" y="4150375"/>
              <a:ext cx="2713484" cy="177281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Группа 2"/>
          <p:cNvGrpSpPr/>
          <p:nvPr/>
        </p:nvGrpSpPr>
        <p:grpSpPr>
          <a:xfrm>
            <a:off x="570068" y="3971349"/>
            <a:ext cx="2174534" cy="1526034"/>
            <a:chOff x="3580116" y="4029934"/>
            <a:chExt cx="2027815" cy="2001121"/>
          </a:xfrm>
        </p:grpSpPr>
        <p:sp>
          <p:nvSpPr>
            <p:cNvPr id="29" name="Прямоугольник 28"/>
            <p:cNvSpPr/>
            <p:nvPr/>
          </p:nvSpPr>
          <p:spPr>
            <a:xfrm>
              <a:off x="3707903" y="5754056"/>
              <a:ext cx="179944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 smtClean="0">
                  <a:latin typeface="Georgia" panose="02040502050405020303" pitchFamily="18" charset="0"/>
                </a:rPr>
                <a:t>Лазер</a:t>
              </a:r>
              <a:endParaRPr lang="ru-RU" sz="1200" b="1" dirty="0"/>
            </a:p>
          </p:txBody>
        </p:sp>
        <p:pic>
          <p:nvPicPr>
            <p:cNvPr id="2051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02" r="5589" b="9022"/>
            <a:stretch/>
          </p:blipFill>
          <p:spPr bwMode="auto">
            <a:xfrm>
              <a:off x="3580116" y="4029934"/>
              <a:ext cx="2027815" cy="180931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Группа 4"/>
          <p:cNvGrpSpPr/>
          <p:nvPr/>
        </p:nvGrpSpPr>
        <p:grpSpPr>
          <a:xfrm>
            <a:off x="4956584" y="3811079"/>
            <a:ext cx="2215181" cy="1720019"/>
            <a:chOff x="5607931" y="3644496"/>
            <a:chExt cx="2215181" cy="1720019"/>
          </a:xfrm>
        </p:grpSpPr>
        <p:sp>
          <p:nvSpPr>
            <p:cNvPr id="1024" name="Прямоугольник 1023"/>
            <p:cNvSpPr/>
            <p:nvPr/>
          </p:nvSpPr>
          <p:spPr>
            <a:xfrm>
              <a:off x="5617059" y="5087516"/>
              <a:ext cx="220605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 b="1" dirty="0" smtClean="0">
                  <a:latin typeface="Georgia" panose="02040502050405020303" pitchFamily="18" charset="0"/>
                </a:rPr>
                <a:t>Искусственный спутник</a:t>
              </a:r>
              <a:endParaRPr lang="ru-RU" sz="1200" b="1" dirty="0"/>
            </a:p>
          </p:txBody>
        </p:sp>
        <p:pic>
          <p:nvPicPr>
            <p:cNvPr id="2052" name="Picture 4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67" t="8778" r="6898" b="12511"/>
            <a:stretch/>
          </p:blipFill>
          <p:spPr bwMode="auto">
            <a:xfrm>
              <a:off x="5607931" y="3644496"/>
              <a:ext cx="2204429" cy="149525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" t="2500" r="2981"/>
          <a:stretch/>
        </p:blipFill>
        <p:spPr bwMode="auto">
          <a:xfrm>
            <a:off x="3081301" y="3723947"/>
            <a:ext cx="1728192" cy="13279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900" y="3845968"/>
            <a:ext cx="1861679" cy="25353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928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4153"/>
          <a:stretch/>
        </p:blipFill>
        <p:spPr>
          <a:xfrm>
            <a:off x="-117163" y="-135909"/>
            <a:ext cx="9431208" cy="7072639"/>
          </a:xfrm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839946" y="0"/>
            <a:ext cx="8418626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Лауреаты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 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Нобелевских премий по физике —  </a:t>
            </a: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граждане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России и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СССР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401783"/>
              </p:ext>
            </p:extLst>
          </p:nvPr>
        </p:nvGraphicFramePr>
        <p:xfrm>
          <a:off x="971600" y="1087377"/>
          <a:ext cx="8064896" cy="54059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297"/>
                <a:gridCol w="612782"/>
                <a:gridCol w="2165105"/>
                <a:gridCol w="4884712"/>
              </a:tblGrid>
              <a:tr h="397407">
                <a:tc>
                  <a:txBody>
                    <a:bodyPr/>
                    <a:lstStyle/>
                    <a:p>
                      <a:pPr algn="ctr">
                        <a:lnSpc>
                          <a:spcPct val="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713" marR="23713" marT="23713" marB="2371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713" marR="23713" marT="23713" marB="2371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Лауреат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713" marR="23713" marT="23713" marB="2371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Обоснование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713" marR="23713" marT="23713" marB="23713" anchor="ctr"/>
                </a:tc>
              </a:tr>
              <a:tr h="10125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713" marR="23713" marT="23713" marB="2371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1958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713" marR="23713" marT="23713" marB="2371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П. А. Черенков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И.Е. Тамм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И.М. Франк 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713" marR="23713" marT="23713" marB="23713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«за открытие и истолкование эффекта Черенкова»»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713" marR="23713" marT="23713" marB="23713" anchor="ctr"/>
                </a:tc>
              </a:tr>
              <a:tr h="4623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713" marR="23713" marT="23713" marB="2371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1962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713" marR="23713" marT="23713" marB="2371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Л.Д. Ландау 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713" marR="23713" marT="23713" marB="23713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«за пионерские теории конденсированных сред  и особенно жидкого гелия»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713" marR="23713" marT="23713" marB="23713" anchor="ctr"/>
                </a:tc>
              </a:tr>
              <a:tr h="73904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713" marR="23713" marT="23713" marB="2371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1964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713" marR="23713" marT="23713" marB="2371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Н.Г. Басов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А.М. Прохоров 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3713" marR="23713" marT="23713" marB="23713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«за фундаментальные работы в области 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квантовой электроники, 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которые привели к созданию излучателей и усилителей 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лазерно-</a:t>
                      </a:r>
                      <a:r>
                        <a:rPr lang="ru-RU" sz="18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мазерном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принципе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713" marR="23713" marT="23713" marB="23713" anchor="ctr"/>
                </a:tc>
              </a:tr>
              <a:tr h="4623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713" marR="23713" marT="23713" marB="2371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1978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713" marR="23713" marT="23713" marB="2371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П. Л.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Капица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713" marR="23713" marT="23713" marB="23713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«за его базовые исследования и открытия в 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физике низких температур»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713" marR="23713" marT="23713" marB="23713" anchor="ctr"/>
                </a:tc>
              </a:tr>
              <a:tr h="3240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713" marR="23713" marT="23713" marB="2371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713" marR="23713" marT="23713" marB="2371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Ж.И. Алфёров 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713" marR="23713" marT="23713" marB="23713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«за разработки в 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полупроводниковой технике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713" marR="23713" marT="23713" marB="23713" anchor="ctr"/>
                </a:tc>
              </a:tr>
              <a:tr h="73904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713" marR="23713" marT="23713" marB="2371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2003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713" marR="23713" marT="23713" marB="2371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А.А.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Абриковов</a:t>
                      </a:r>
                      <a:endParaRPr lang="ru-RU" sz="1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В.Л.  Гинзбург 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713" marR="23713" marT="23713" marB="23713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«за создание теории 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сверхпроводимости второго 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рода и теории 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сверхтекучести жидкого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гелия-3»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713" marR="23713" marT="23713" marB="23713" anchor="ctr"/>
                </a:tc>
              </a:tr>
              <a:tr h="4623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713" marR="23713" marT="23713" marB="2371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2010</a:t>
                      </a:r>
                      <a:endParaRPr lang="ru-RU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713" marR="23713" marT="23713" marB="2371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К.С. Новосёлов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713" marR="23713" marT="23713" marB="23713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«за новаторские эксперименты по исследованию двумерного 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материала </a:t>
                      </a:r>
                      <a:r>
                        <a:rPr lang="ru-RU" sz="18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графена</a:t>
                      </a: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713" marR="23713" marT="23713" marB="23713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253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4153"/>
          <a:stretch/>
        </p:blipFill>
        <p:spPr>
          <a:xfrm>
            <a:off x="-117163" y="-135909"/>
            <a:ext cx="9431208" cy="7072639"/>
          </a:xfrm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839946" y="0"/>
            <a:ext cx="8418626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Литература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908720"/>
            <a:ext cx="8064896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dirty="0">
                <a:latin typeface="Georgia" pitchFamily="18" charset="0"/>
              </a:rPr>
              <a:t>Большая Советская Энциклопедия [Текст]: в 30 т./гл. ред. А.М. Прохоров. –  М.: Советская энциклопедия,  </a:t>
            </a:r>
            <a:r>
              <a:rPr lang="ru-RU" dirty="0" smtClean="0">
                <a:latin typeface="Georgia" pitchFamily="18" charset="0"/>
              </a:rPr>
              <a:t>1974.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dirty="0" err="1" smtClean="0">
                <a:latin typeface="Georgia" pitchFamily="18" charset="0"/>
              </a:rPr>
              <a:t>Енохович</a:t>
            </a:r>
            <a:r>
              <a:rPr lang="ru-RU" dirty="0">
                <a:latin typeface="Georgia" pitchFamily="18" charset="0"/>
              </a:rPr>
              <a:t>, А. С. Справочник по физике и технике [</a:t>
            </a:r>
            <a:r>
              <a:rPr lang="ru-RU">
                <a:latin typeface="Georgia" pitchFamily="18" charset="0"/>
              </a:rPr>
              <a:t>Текст</a:t>
            </a:r>
            <a:r>
              <a:rPr lang="ru-RU" smtClean="0">
                <a:latin typeface="Georgia" pitchFamily="18" charset="0"/>
              </a:rPr>
              <a:t>]</a:t>
            </a:r>
            <a:r>
              <a:rPr lang="ru-RU">
                <a:latin typeface="Georgia" pitchFamily="18" charset="0"/>
              </a:rPr>
              <a:t>,</a:t>
            </a:r>
            <a:r>
              <a:rPr lang="ru-RU" smtClean="0">
                <a:latin typeface="Georgia" pitchFamily="18" charset="0"/>
              </a:rPr>
              <a:t> </a:t>
            </a:r>
            <a:r>
              <a:rPr lang="ru-RU" dirty="0">
                <a:latin typeface="Georgia" pitchFamily="18" charset="0"/>
              </a:rPr>
              <a:t>учеб. пособие для учащихся.— 3-е изд., </a:t>
            </a:r>
            <a:r>
              <a:rPr lang="ru-RU" dirty="0" err="1">
                <a:latin typeface="Georgia" pitchFamily="18" charset="0"/>
              </a:rPr>
              <a:t>перераб</a:t>
            </a:r>
            <a:r>
              <a:rPr lang="ru-RU" dirty="0">
                <a:latin typeface="Georgia" pitchFamily="18" charset="0"/>
              </a:rPr>
              <a:t>. и доп.—М.: Просвещение, </a:t>
            </a:r>
            <a:r>
              <a:rPr lang="ru-RU" dirty="0" smtClean="0">
                <a:latin typeface="Georgia" pitchFamily="18" charset="0"/>
              </a:rPr>
              <a:t>1989.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>
                <a:latin typeface="Georgia" pitchFamily="18" charset="0"/>
              </a:rPr>
              <a:t>Лауреаты </a:t>
            </a:r>
            <a:r>
              <a:rPr lang="ru-RU" dirty="0">
                <a:latin typeface="Georgia" pitchFamily="18" charset="0"/>
              </a:rPr>
              <a:t>Нобелевской премии [Текст]: энциклопедия; пер. с англ.– М.: Прогресс, </a:t>
            </a:r>
            <a:r>
              <a:rPr lang="ru-RU" dirty="0" smtClean="0">
                <a:latin typeface="Georgia" pitchFamily="18" charset="0"/>
              </a:rPr>
              <a:t>2012.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>
                <a:latin typeface="Georgia" pitchFamily="18" charset="0"/>
              </a:rPr>
              <a:t>Пэт</a:t>
            </a:r>
            <a:r>
              <a:rPr lang="ru-RU" dirty="0">
                <a:latin typeface="Georgia" pitchFamily="18" charset="0"/>
              </a:rPr>
              <a:t>, </a:t>
            </a:r>
            <a:r>
              <a:rPr lang="ru-RU" dirty="0" err="1">
                <a:latin typeface="Georgia" pitchFamily="18" charset="0"/>
              </a:rPr>
              <a:t>Уэйр</a:t>
            </a:r>
            <a:r>
              <a:rPr lang="ru-RU" dirty="0">
                <a:latin typeface="Georgia" pitchFamily="18" charset="0"/>
              </a:rPr>
              <a:t>.  Военная техника. [Текст], Большая иллюстрированная энциклопедия. –  М.: Клуб семейного досуга, </a:t>
            </a:r>
            <a:r>
              <a:rPr lang="ru-RU" dirty="0" smtClean="0">
                <a:latin typeface="Georgia" pitchFamily="18" charset="0"/>
              </a:rPr>
              <a:t>2012.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>
                <a:latin typeface="Georgia" pitchFamily="18" charset="0"/>
              </a:rPr>
              <a:t>Энциклопедия </a:t>
            </a:r>
            <a:r>
              <a:rPr lang="ru-RU" dirty="0">
                <a:latin typeface="Georgia" pitchFamily="18" charset="0"/>
              </a:rPr>
              <a:t>для детей. Физика [Текст]: в 2 частях.–  М.: </a:t>
            </a:r>
            <a:r>
              <a:rPr lang="ru-RU" dirty="0" err="1">
                <a:latin typeface="Georgia" pitchFamily="18" charset="0"/>
              </a:rPr>
              <a:t>Аванта</a:t>
            </a:r>
            <a:r>
              <a:rPr lang="ru-RU" dirty="0">
                <a:latin typeface="Georgia" pitchFamily="18" charset="0"/>
              </a:rPr>
              <a:t>+, 2000.</a:t>
            </a:r>
          </a:p>
        </p:txBody>
      </p:sp>
    </p:spTree>
    <p:extLst>
      <p:ext uri="{BB962C8B-B14F-4D97-AF65-F5344CB8AC3E}">
        <p14:creationId xmlns:p14="http://schemas.microsoft.com/office/powerpoint/2010/main" val="206029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етка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2342</TotalTime>
  <Words>894</Words>
  <Application>Microsoft Office PowerPoint</Application>
  <PresentationFormat>Экран (4:3)</PresentationFormat>
  <Paragraphs>225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Они были  первыми…</vt:lpstr>
      <vt:lpstr>Содержание</vt:lpstr>
      <vt:lpstr>Понятие «Физика»</vt:lpstr>
      <vt:lpstr>Развитие науки в России</vt:lpstr>
      <vt:lpstr>Учебник физики</vt:lpstr>
      <vt:lpstr>Великие  русские физики  и  изобретатели</vt:lpstr>
      <vt:lpstr>Ломоносов Михаил Васильевич</vt:lpstr>
      <vt:lpstr>Василий Владимирович Петров </vt:lpstr>
      <vt:lpstr>Александр Николаевич Лодыгин </vt:lpstr>
      <vt:lpstr>Презентация PowerPoint</vt:lpstr>
      <vt:lpstr>Презентация PowerPoint</vt:lpstr>
      <vt:lpstr>Презентация PowerPoint</vt:lpstr>
      <vt:lpstr>Презентация PowerPoint</vt:lpstr>
      <vt:lpstr>В чем наши были первые</vt:lpstr>
      <vt:lpstr>В чем наши были первые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 июля - 120 лет со дня рождения советского физика П. Л. Капицы (1894-1984г.)</dc:title>
  <dc:creator>school</dc:creator>
  <cp:lastModifiedBy>tabak</cp:lastModifiedBy>
  <cp:revision>137</cp:revision>
  <dcterms:modified xsi:type="dcterms:W3CDTF">2019-09-18T15:22:41Z</dcterms:modified>
</cp:coreProperties>
</file>