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256" r:id="rId2"/>
    <p:sldId id="264" r:id="rId3"/>
    <p:sldId id="260" r:id="rId4"/>
    <p:sldId id="261" r:id="rId5"/>
    <p:sldId id="268" r:id="rId6"/>
    <p:sldId id="270" r:id="rId7"/>
    <p:sldId id="262" r:id="rId8"/>
    <p:sldId id="263" r:id="rId9"/>
    <p:sldId id="265" r:id="rId10"/>
    <p:sldId id="266" r:id="rId11"/>
    <p:sldId id="267" r:id="rId12"/>
    <p:sldId id="269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1" autoAdjust="0"/>
    <p:restoredTop sz="94660"/>
  </p:normalViewPr>
  <p:slideViewPr>
    <p:cSldViewPr>
      <p:cViewPr varScale="1">
        <p:scale>
          <a:sx n="64" d="100"/>
          <a:sy n="64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ED289-0E61-457C-8783-547B316F1FB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CED18-C474-4749-94D9-8104FE54B9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847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- Какие жанры</a:t>
            </a:r>
            <a:r>
              <a:rPr lang="ru-RU" baseline="0" dirty="0" smtClean="0"/>
              <a:t> изо вы еще знаете? Дополните список.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ED18-C474-4749-94D9-8104FE54B9E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686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ED18-C474-4749-94D9-8104FE54B9E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609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microsoft.com/office/2007/relationships/hdphoto" Target="../media/hdphoto4.wdp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8.jpeg"/><Relationship Id="rId7" Type="http://schemas.microsoft.com/office/2007/relationships/hdphoto" Target="../media/hdphoto6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microsoft.com/office/2007/relationships/hdphoto" Target="../media/hdphoto5.wdp"/><Relationship Id="rId9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microsoft.com/office/2007/relationships/hdphoto" Target="../media/hdphoto7.wdp"/><Relationship Id="rId7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8.wdp"/><Relationship Id="rId11" Type="http://schemas.microsoft.com/office/2007/relationships/hdphoto" Target="../media/hdphoto10.wdp"/><Relationship Id="rId5" Type="http://schemas.openxmlformats.org/officeDocument/2006/relationships/image" Target="../media/image15.jpeg"/><Relationship Id="rId10" Type="http://schemas.openxmlformats.org/officeDocument/2006/relationships/image" Target="../media/image18.jpeg"/><Relationship Id="rId4" Type="http://schemas.openxmlformats.org/officeDocument/2006/relationships/image" Target="../media/image14.jpeg"/><Relationship Id="rId9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microsoft.com/office/2007/relationships/hdphoto" Target="../media/hdphoto7.wdp"/><Relationship Id="rId7" Type="http://schemas.openxmlformats.org/officeDocument/2006/relationships/image" Target="../media/image16.jpeg"/><Relationship Id="rId12" Type="http://schemas.microsoft.com/office/2007/relationships/hdphoto" Target="../media/hdphoto10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8.wdp"/><Relationship Id="rId11" Type="http://schemas.openxmlformats.org/officeDocument/2006/relationships/image" Target="../media/image18.jpeg"/><Relationship Id="rId5" Type="http://schemas.openxmlformats.org/officeDocument/2006/relationships/image" Target="../media/image15.jpeg"/><Relationship Id="rId10" Type="http://schemas.microsoft.com/office/2007/relationships/hdphoto" Target="../media/hdphoto11.wdp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22.jpeg"/><Relationship Id="rId4" Type="http://schemas.microsoft.com/office/2007/relationships/hdphoto" Target="../media/hdphoto1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609601"/>
            <a:ext cx="7486600" cy="3251447"/>
          </a:xfrm>
        </p:spPr>
        <p:txBody>
          <a:bodyPr/>
          <a:lstStyle/>
          <a:p>
            <a:r>
              <a:rPr lang="ru-RU" sz="6600" dirty="0" smtClean="0"/>
              <a:t>Тренинг </a:t>
            </a:r>
            <a:r>
              <a:rPr lang="ru-RU" sz="6600" dirty="0" smtClean="0"/>
              <a:t>по изо  </a:t>
            </a:r>
            <a:r>
              <a:rPr lang="ru-RU" sz="6600" dirty="0" smtClean="0">
                <a:solidFill>
                  <a:srgbClr val="C00000"/>
                </a:solidFill>
              </a:rPr>
              <a:t>«Проверь себя»                      </a:t>
            </a:r>
            <a:r>
              <a:rPr lang="ru-RU" sz="6600" dirty="0" smtClean="0"/>
              <a:t>6 </a:t>
            </a:r>
            <a:r>
              <a:rPr lang="ru-RU" sz="6600" dirty="0" smtClean="0"/>
              <a:t>класс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Составитель: Королева Г.П., педагог МБОУ СОШ № 86, г. Екатеринбург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791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712968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 smtClean="0"/>
              <a:t>1. Какие из перечисленных понятий являются видами пластического (пространственного) искусства?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060848"/>
            <a:ext cx="6336704" cy="4065315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А) театр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Б) живопись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В) орнамент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Г) графика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Д) скульптура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Е) дизайн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66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2232248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2. Распределите слова по группам. Дайте название каждой группе.</a:t>
            </a:r>
            <a:br>
              <a:rPr lang="ru-RU" sz="2800" dirty="0" smtClean="0"/>
            </a:b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Скульптура, марина, натюрморт, графика, колорит батальный, мифологический, живопись, портрет, исторический.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511149"/>
              </p:ext>
            </p:extLst>
          </p:nvPr>
        </p:nvGraphicFramePr>
        <p:xfrm>
          <a:off x="467544" y="2636912"/>
          <a:ext cx="8208912" cy="388843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104456"/>
                <a:gridCol w="4104456"/>
              </a:tblGrid>
              <a:tr h="486054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C00000"/>
                          </a:solidFill>
                        </a:rPr>
                        <a:t>1. Название</a:t>
                      </a:r>
                      <a:r>
                        <a:rPr lang="ru-RU" sz="2000" b="0" baseline="0" dirty="0" smtClean="0">
                          <a:solidFill>
                            <a:srgbClr val="C00000"/>
                          </a:solidFill>
                        </a:rPr>
                        <a:t> группы</a:t>
                      </a:r>
                      <a:endParaRPr lang="ru-RU" sz="2000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C00000"/>
                          </a:solidFill>
                        </a:rPr>
                        <a:t>2.Название</a:t>
                      </a:r>
                      <a:r>
                        <a:rPr lang="ru-RU" sz="2000" b="0" baseline="0" dirty="0" smtClean="0">
                          <a:solidFill>
                            <a:srgbClr val="C00000"/>
                          </a:solidFill>
                        </a:rPr>
                        <a:t> группы</a:t>
                      </a:r>
                      <a:endParaRPr lang="ru-RU" sz="2000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650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992888" cy="180020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2. Правильный ответ</a:t>
            </a:r>
            <a:r>
              <a:rPr lang="ru-RU" sz="2800" dirty="0"/>
              <a:t>: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Скульптура, марина, натюрморт, графика, колорит, батальный, мифологический, живопись, портрет, исторический.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105574"/>
              </p:ext>
            </p:extLst>
          </p:nvPr>
        </p:nvGraphicFramePr>
        <p:xfrm>
          <a:off x="395536" y="2132854"/>
          <a:ext cx="8352928" cy="453546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176464"/>
                <a:gridCol w="4176464"/>
              </a:tblGrid>
              <a:tr h="77485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1. </a:t>
                      </a:r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Виды</a:t>
                      </a:r>
                      <a:r>
                        <a:rPr lang="ru-RU" sz="20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2000" b="0" baseline="0" dirty="0" smtClean="0">
                          <a:solidFill>
                            <a:srgbClr val="C00000"/>
                          </a:solidFill>
                        </a:rPr>
                        <a:t>изобразительного искусства</a:t>
                      </a:r>
                      <a:endParaRPr lang="ru-RU" sz="2000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2.Жанры</a:t>
                      </a:r>
                      <a:r>
                        <a:rPr lang="ru-RU" sz="2000" b="0" baseline="0" dirty="0" smtClean="0">
                          <a:solidFill>
                            <a:srgbClr val="C00000"/>
                          </a:solidFill>
                        </a:rPr>
                        <a:t> изобразительного искусства</a:t>
                      </a:r>
                      <a:endParaRPr lang="ru-RU" sz="2000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3723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скульптура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марина</a:t>
                      </a:r>
                      <a:endParaRPr lang="ru-RU" sz="2000" dirty="0"/>
                    </a:p>
                  </a:txBody>
                  <a:tcPr/>
                </a:tc>
              </a:tr>
              <a:tr h="53723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графика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натюрморт</a:t>
                      </a:r>
                      <a:endParaRPr lang="ru-RU" sz="2000" dirty="0"/>
                    </a:p>
                  </a:txBody>
                  <a:tcPr/>
                </a:tc>
              </a:tr>
              <a:tr h="53723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живопись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батальный  жанр</a:t>
                      </a:r>
                      <a:endParaRPr lang="ru-RU" sz="2000" dirty="0"/>
                    </a:p>
                  </a:txBody>
                  <a:tcPr/>
                </a:tc>
              </a:tr>
              <a:tr h="53723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мифологический</a:t>
                      </a:r>
                      <a:endParaRPr lang="ru-RU" sz="2000" dirty="0"/>
                    </a:p>
                  </a:txBody>
                  <a:tcPr/>
                </a:tc>
              </a:tr>
              <a:tr h="53723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исторический</a:t>
                      </a:r>
                      <a:endParaRPr lang="ru-RU" sz="2000" dirty="0"/>
                    </a:p>
                  </a:txBody>
                  <a:tcPr/>
                </a:tc>
              </a:tr>
              <a:tr h="53723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портрет</a:t>
                      </a:r>
                      <a:endParaRPr lang="ru-RU" sz="2000" dirty="0"/>
                    </a:p>
                  </a:txBody>
                  <a:tcPr/>
                </a:tc>
              </a:tr>
              <a:tr h="53723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07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003232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 smtClean="0"/>
              <a:t>3. Выпишите по группам изобразительные материалы</a:t>
            </a:r>
            <a:r>
              <a:rPr lang="ru-RU" sz="2800" dirty="0"/>
              <a:t> </a:t>
            </a:r>
            <a:r>
              <a:rPr lang="ru-RU" sz="2800" dirty="0" smtClean="0"/>
              <a:t>из учебника: 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375687"/>
              </p:ext>
            </p:extLst>
          </p:nvPr>
        </p:nvGraphicFramePr>
        <p:xfrm>
          <a:off x="323527" y="1268760"/>
          <a:ext cx="8568951" cy="525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317"/>
                <a:gridCol w="2856317"/>
                <a:gridCol w="2856317"/>
              </a:tblGrid>
              <a:tr h="657073">
                <a:tc>
                  <a:txBody>
                    <a:bodyPr/>
                    <a:lstStyle/>
                    <a:p>
                      <a:r>
                        <a:rPr lang="ru-RU" dirty="0" smtClean="0"/>
                        <a:t>Живописные материалы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Графические материалы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Скульптурные материалы</a:t>
                      </a:r>
                      <a:endParaRPr lang="ru-RU" dirty="0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692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504056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800" dirty="0" smtClean="0"/>
              <a:t>3. Правильный ответ: 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379891"/>
              </p:ext>
            </p:extLst>
          </p:nvPr>
        </p:nvGraphicFramePr>
        <p:xfrm>
          <a:off x="323527" y="1268760"/>
          <a:ext cx="8568951" cy="5432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317"/>
                <a:gridCol w="2856317"/>
                <a:gridCol w="2856317"/>
              </a:tblGrid>
              <a:tr h="65707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Живописные материалы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Графические материалы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Скульптурные материалы</a:t>
                      </a:r>
                      <a:endParaRPr lang="ru-RU" sz="2000" dirty="0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гуашь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карандаши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Камень (мрамор, гранит, известняк …)</a:t>
                      </a:r>
                      <a:endParaRPr lang="ru-RU" sz="2000" dirty="0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акварель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фломастеры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Металл</a:t>
                      </a:r>
                      <a:r>
                        <a:rPr lang="ru-RU" sz="2000" baseline="0" dirty="0" smtClean="0"/>
                        <a:t> (железо, бронза, медь и …)</a:t>
                      </a:r>
                      <a:endParaRPr lang="ru-RU" sz="2000" dirty="0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акриловые краски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тушь и перо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Дерево</a:t>
                      </a:r>
                      <a:endParaRPr lang="ru-RU" sz="2000" dirty="0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темпера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уголь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Глина</a:t>
                      </a:r>
                      <a:endParaRPr lang="ru-RU" sz="2000" dirty="0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масло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сангина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Гипс</a:t>
                      </a:r>
                      <a:endParaRPr lang="ru-RU" sz="2000" dirty="0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пастель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Стекло, пластик</a:t>
                      </a:r>
                      <a:endParaRPr lang="ru-RU" sz="2000" dirty="0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восковые мелки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Пластилин, соленое</a:t>
                      </a:r>
                      <a:r>
                        <a:rPr lang="ru-RU" sz="2000" baseline="0" dirty="0" smtClean="0"/>
                        <a:t> тесто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623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404664"/>
            <a:ext cx="5256584" cy="936104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4. Картину «Тройка» написал: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076056" y="1988841"/>
            <a:ext cx="3528392" cy="309634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А)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А.Петров</a:t>
            </a: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Б)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В.Перов</a:t>
            </a: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И.Айвазовский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49" y="2492896"/>
            <a:ext cx="4314480" cy="3148405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2656"/>
            <a:ext cx="1531897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32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47248" cy="864096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800" dirty="0" smtClean="0"/>
              <a:t>5. Картину «Утро в сосновом лесу» в 1889 г. написал …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508104" y="1700808"/>
            <a:ext cx="3178696" cy="4425355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А) Б. Кустодиев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Б) И. Шишкин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В) И. Левитан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Г) К. Савицкий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88840"/>
            <a:ext cx="5040560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971658"/>
            <a:ext cx="1554237" cy="2074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933056"/>
            <a:ext cx="1512168" cy="207462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102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20"/>
                            </p:stCondLst>
                            <p:childTnLst>
                              <p:par>
                                <p:cTn id="2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6" cy="10081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 smtClean="0"/>
              <a:t>5. Назовите виды пространственно-временного искусства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52275"/>
            <a:ext cx="1656184" cy="20649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169259"/>
            <a:ext cx="2850655" cy="21379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890664"/>
            <a:ext cx="1641207" cy="23556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433" y="1664559"/>
            <a:ext cx="3210249" cy="16426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63" y="3933056"/>
            <a:ext cx="2615168" cy="19613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276" y="3885056"/>
            <a:ext cx="3467844" cy="246399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270462" y="764704"/>
            <a:ext cx="557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1.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99792" y="76470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2.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28184" y="1169259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3.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5099" y="3429000"/>
            <a:ext cx="1029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4.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09094" y="3429000"/>
            <a:ext cx="80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5.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4288" y="3429000"/>
            <a:ext cx="144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6.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0463" y="5894432"/>
            <a:ext cx="2213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танец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19872" y="6349050"/>
            <a:ext cx="323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кино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48264" y="1226369"/>
            <a:ext cx="185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балет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74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10081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 smtClean="0"/>
              <a:t>6. Найди ошибки в именах и изобразительных терминах. Напиши слова правильно.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2"/>
            <a:ext cx="8352928" cy="3528391"/>
          </a:xfrm>
        </p:spPr>
        <p:txBody>
          <a:bodyPr/>
          <a:lstStyle/>
          <a:p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Архетектура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натурморд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Монолиза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Лионардо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Давинчи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Ливитан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>
                <a:solidFill>
                  <a:srgbClr val="0070C0"/>
                </a:solidFill>
              </a:rPr>
              <a:t>Архитектура, натюрморт, </a:t>
            </a:r>
            <a:r>
              <a:rPr lang="ru-RU" dirty="0" err="1" smtClean="0">
                <a:solidFill>
                  <a:srgbClr val="0070C0"/>
                </a:solidFill>
              </a:rPr>
              <a:t>Мона</a:t>
            </a:r>
            <a:r>
              <a:rPr lang="ru-RU" dirty="0" smtClean="0">
                <a:solidFill>
                  <a:srgbClr val="0070C0"/>
                </a:solidFill>
              </a:rPr>
              <a:t> Лиза (Джоконда), Леонардо да Винчи, Левитан.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8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04" y="0"/>
            <a:ext cx="8585410" cy="1196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 smtClean="0"/>
              <a:t>7. Установи соответствие произведения живописи и  жанра, к которому оно относится.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210" y="1031648"/>
            <a:ext cx="1389144" cy="1770368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918" y="2924944"/>
            <a:ext cx="2119181" cy="11732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834" y="4437112"/>
            <a:ext cx="1420180" cy="18644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47864" y="1916832"/>
            <a:ext cx="33123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н</a:t>
            </a:r>
            <a:r>
              <a:rPr lang="ru-RU" sz="2400" dirty="0" smtClean="0"/>
              <a:t>атюрморт</a:t>
            </a:r>
          </a:p>
          <a:p>
            <a:r>
              <a:rPr lang="ru-RU" sz="2400" dirty="0" smtClean="0"/>
              <a:t>мифологический</a:t>
            </a:r>
          </a:p>
          <a:p>
            <a:r>
              <a:rPr lang="ru-RU" sz="2400" dirty="0"/>
              <a:t>п</a:t>
            </a:r>
            <a:r>
              <a:rPr lang="ru-RU" sz="2400" dirty="0" smtClean="0"/>
              <a:t>ейзаж</a:t>
            </a:r>
          </a:p>
          <a:p>
            <a:r>
              <a:rPr lang="ru-RU" sz="2400" dirty="0"/>
              <a:t>п</a:t>
            </a:r>
            <a:r>
              <a:rPr lang="ru-RU" sz="2400" dirty="0" smtClean="0"/>
              <a:t>ортрет</a:t>
            </a:r>
          </a:p>
          <a:p>
            <a:r>
              <a:rPr lang="ru-RU" sz="2400" dirty="0"/>
              <a:t>м</a:t>
            </a:r>
            <a:r>
              <a:rPr lang="ru-RU" sz="2400" dirty="0" smtClean="0"/>
              <a:t>арина</a:t>
            </a:r>
          </a:p>
          <a:p>
            <a:r>
              <a:rPr lang="ru-RU" sz="2400" dirty="0"/>
              <a:t>и</a:t>
            </a:r>
            <a:r>
              <a:rPr lang="ru-RU" sz="2400" dirty="0" smtClean="0"/>
              <a:t>сторический</a:t>
            </a:r>
          </a:p>
          <a:p>
            <a:r>
              <a:rPr lang="ru-RU" sz="2400" dirty="0"/>
              <a:t>б</a:t>
            </a:r>
            <a:r>
              <a:rPr lang="ru-RU" sz="2400" dirty="0" smtClean="0"/>
              <a:t>атальный</a:t>
            </a:r>
          </a:p>
          <a:p>
            <a:r>
              <a:rPr lang="ru-RU" sz="2400" dirty="0" smtClean="0"/>
              <a:t>бытовой</a:t>
            </a:r>
            <a:endParaRPr lang="ru-RU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04" y="5177019"/>
            <a:ext cx="2507201" cy="165475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04" y="1296801"/>
            <a:ext cx="1665847" cy="195885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09" y="3023687"/>
            <a:ext cx="1399654" cy="187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3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19256" cy="576064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800" dirty="0" smtClean="0"/>
              <a:t>7. Правильный ответ: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098" y="938552"/>
            <a:ext cx="1389144" cy="1770368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918" y="2924944"/>
            <a:ext cx="2119181" cy="11732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547" y="4437112"/>
            <a:ext cx="1420180" cy="18644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47864" y="1916832"/>
            <a:ext cx="33123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н</a:t>
            </a:r>
            <a:r>
              <a:rPr lang="ru-RU" sz="2400" dirty="0" smtClean="0"/>
              <a:t>атюрморт</a:t>
            </a:r>
          </a:p>
          <a:p>
            <a:r>
              <a:rPr lang="ru-RU" sz="2400" dirty="0" smtClean="0"/>
              <a:t>мифологический</a:t>
            </a:r>
          </a:p>
          <a:p>
            <a:r>
              <a:rPr lang="ru-RU" sz="2400" dirty="0"/>
              <a:t>п</a:t>
            </a:r>
            <a:r>
              <a:rPr lang="ru-RU" sz="2400" dirty="0" smtClean="0"/>
              <a:t>ейзаж</a:t>
            </a:r>
          </a:p>
          <a:p>
            <a:r>
              <a:rPr lang="ru-RU" sz="2400" dirty="0"/>
              <a:t>п</a:t>
            </a:r>
            <a:r>
              <a:rPr lang="ru-RU" sz="2400" dirty="0" smtClean="0"/>
              <a:t>ортрет</a:t>
            </a:r>
          </a:p>
          <a:p>
            <a:r>
              <a:rPr lang="ru-RU" sz="2400" dirty="0"/>
              <a:t>м</a:t>
            </a:r>
            <a:r>
              <a:rPr lang="ru-RU" sz="2400" dirty="0" smtClean="0"/>
              <a:t>арина</a:t>
            </a:r>
          </a:p>
          <a:p>
            <a:r>
              <a:rPr lang="ru-RU" sz="2400" dirty="0"/>
              <a:t>и</a:t>
            </a:r>
            <a:r>
              <a:rPr lang="ru-RU" sz="2400" dirty="0" smtClean="0"/>
              <a:t>сторический</a:t>
            </a:r>
          </a:p>
          <a:p>
            <a:r>
              <a:rPr lang="ru-RU" sz="2400" dirty="0"/>
              <a:t>б</a:t>
            </a:r>
            <a:r>
              <a:rPr lang="ru-RU" sz="2400" dirty="0" smtClean="0"/>
              <a:t>атальный</a:t>
            </a:r>
          </a:p>
          <a:p>
            <a:r>
              <a:rPr lang="ru-RU" sz="2400" dirty="0" smtClean="0"/>
              <a:t>бытовой</a:t>
            </a:r>
            <a:endParaRPr lang="ru-RU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04" y="5177019"/>
            <a:ext cx="2507201" cy="165475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04" y="1296801"/>
            <a:ext cx="1665847" cy="195885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09" y="3023687"/>
            <a:ext cx="1399654" cy="1879827"/>
          </a:xfrm>
          <a:prstGeom prst="rect">
            <a:avLst/>
          </a:prstGeom>
        </p:spPr>
      </p:pic>
      <p:cxnSp>
        <p:nvCxnSpPr>
          <p:cNvPr id="18" name="Прямая со стрелкой 17"/>
          <p:cNvCxnSpPr/>
          <p:nvPr/>
        </p:nvCxnSpPr>
        <p:spPr>
          <a:xfrm>
            <a:off x="1730236" y="2420888"/>
            <a:ext cx="1617628" cy="2232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267744" y="4098200"/>
            <a:ext cx="1080120" cy="32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2267744" y="3645024"/>
            <a:ext cx="1080120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H="1">
            <a:off x="5220072" y="1296801"/>
            <a:ext cx="2291026" cy="8360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5220072" y="2708920"/>
            <a:ext cx="1800200" cy="5467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4644008" y="3255660"/>
            <a:ext cx="2694539" cy="19213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97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427168" cy="10081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 smtClean="0"/>
              <a:t>8. В каком жанре изо писал картины художник Иван Иванович Шишкин?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707904" y="2132856"/>
            <a:ext cx="4464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А) Портрет</a:t>
            </a:r>
          </a:p>
          <a:p>
            <a:r>
              <a:rPr lang="ru-RU" sz="2400" dirty="0" smtClean="0"/>
              <a:t>Б) Анималистический жанр</a:t>
            </a:r>
          </a:p>
          <a:p>
            <a:r>
              <a:rPr lang="ru-RU" sz="2400" dirty="0" smtClean="0"/>
              <a:t>В) Мифологический жанр</a:t>
            </a:r>
          </a:p>
          <a:p>
            <a:r>
              <a:rPr lang="ru-RU" sz="2400" dirty="0" smtClean="0"/>
              <a:t>Г) Пейзаж</a:t>
            </a:r>
          </a:p>
          <a:p>
            <a:r>
              <a:rPr lang="ru-RU" sz="2400" dirty="0" smtClean="0"/>
              <a:t>Д) Батальный жанр</a:t>
            </a:r>
            <a:endParaRPr lang="ru-RU" sz="2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4"/>
            <a:ext cx="2676777" cy="3672408"/>
          </a:xfr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7606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40"/>
                            </p:stCondLst>
                            <p:childTnLst>
                              <p:par>
                                <p:cTn id="2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19256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 smtClean="0"/>
              <a:t>9. Назови  известных русских художников –пейзажистов: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483768" y="1628800"/>
            <a:ext cx="3024336" cy="4159831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И.И. Левитан,  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А. Саврасов,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И.И. Шишкин,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Карл Брюллов,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К. Маковский,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Ф. Васильев, 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И.Е. Репин.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74888"/>
            <a:ext cx="2088232" cy="171235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785" y="1340768"/>
            <a:ext cx="1803144" cy="23488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747260"/>
            <a:ext cx="3276364" cy="164637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393" y="4119675"/>
            <a:ext cx="3161928" cy="1778585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76273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237</TotalTime>
  <Words>378</Words>
  <Application>Microsoft Office PowerPoint</Application>
  <PresentationFormat>Экран (4:3)</PresentationFormat>
  <Paragraphs>110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Исполнительная</vt:lpstr>
      <vt:lpstr>Тренинг по изо  «Проверь себя»                      6 класс</vt:lpstr>
      <vt:lpstr>1. Какие из перечисленных понятий являются видами пластического (пространственного) искусства?</vt:lpstr>
      <vt:lpstr>          2. Распределите слова по группам. Дайте название каждой группе. Скульптура, марина, натюрморт, графика, колорит батальный, мифологический, живопись, портрет, исторический.</vt:lpstr>
      <vt:lpstr>          2. Правильный ответ: Скульптура, марина, натюрморт, графика, колорит, батальный, мифологический, живопись, портрет, исторический.</vt:lpstr>
      <vt:lpstr>3. Выпишите по группам изобразительные материалы из учебника: </vt:lpstr>
      <vt:lpstr>3. Правильный ответ: </vt:lpstr>
      <vt:lpstr>4. Картину «Тройка» написал:</vt:lpstr>
      <vt:lpstr>5. Картину «Утро в сосновом лесу» в 1889 г. написал …</vt:lpstr>
      <vt:lpstr>5. Назовите виды пространственно-временного искусства</vt:lpstr>
      <vt:lpstr>6. Найди ошибки в именах и изобразительных терминах. Напиши слова правильно.</vt:lpstr>
      <vt:lpstr>7. Установи соответствие произведения живописи и  жанра, к которому оно относится.</vt:lpstr>
      <vt:lpstr>7. Правильный ответ:</vt:lpstr>
      <vt:lpstr>8. В каком жанре изо писал картины художник Иван Иванович Шишкин?</vt:lpstr>
      <vt:lpstr>9. Назови  известных русских художников –пейзажистов: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Тренинг по изо 6 класс</dc:title>
  <dc:creator>Galya</dc:creator>
  <cp:lastModifiedBy>Пользователь Windows</cp:lastModifiedBy>
  <cp:revision>25</cp:revision>
  <dcterms:created xsi:type="dcterms:W3CDTF">2019-09-22T02:31:26Z</dcterms:created>
  <dcterms:modified xsi:type="dcterms:W3CDTF">2019-09-30T14:51:42Z</dcterms:modified>
</cp:coreProperties>
</file>