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7" r:id="rId4"/>
    <p:sldId id="269" r:id="rId5"/>
    <p:sldId id="270" r:id="rId6"/>
    <p:sldId id="271" r:id="rId7"/>
    <p:sldId id="272" r:id="rId8"/>
    <p:sldId id="273" r:id="rId9"/>
    <p:sldId id="274" r:id="rId10"/>
    <p:sldId id="276" r:id="rId11"/>
    <p:sldId id="277" r:id="rId12"/>
    <p:sldId id="278" r:id="rId13"/>
    <p:sldId id="279" r:id="rId14"/>
    <p:sldId id="280" r:id="rId15"/>
    <p:sldId id="281" r:id="rId16"/>
    <p:sldId id="282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72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9;&#1090;&#1072;&#1078;%20&#1087;&#1077;&#1076;%20&#1088;&#1072;&#1073;&#1086;&#1090;&#109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9;&#1090;&#1072;&#1078;%20&#1087;&#1077;&#1076;%20&#1088;&#1072;&#1073;&#1086;&#1090;&#1099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91;&#1088;&#1072;&#1074;&#1077;&#1085;&#1100;%20&#1082;&#1074;&#1072;&#1083;&#1080;&#1092;&#1080;&#1082;&#1072;&#1094;&#1080;&#1080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91;&#1088;&#1072;&#1074;&#1077;&#1085;&#1100;%20&#1082;&#1074;&#1072;&#1083;&#1080;&#1092;&#1080;&#1082;&#1072;&#1094;&#1080;&#1080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90;&#1072;&#1073;&#1083;&#1080;&#1094;&#1072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90;&#1072;&#1073;&#1083;&#1080;&#1094;&#1072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90;&#1072;&#1073;&#1083;&#1080;&#1094;&#1072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90;&#1072;&#1073;&#1083;&#1080;&#1094;&#1072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90;&#1072;&#1073;&#1083;&#1080;&#1094;&#1072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90;&#1072;&#1073;&#1083;&#1080;&#1094;&#1072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90;&#1072;&#1073;&#1083;&#1080;&#1094;&#1072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90;&#1072;&#1073;&#1083;&#1080;&#1094;&#1072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90;&#1072;&#1073;&#1083;&#1080;&#1094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Lit>
              <c:ptCount val="1"/>
              <c:pt idx="0">
                <c:v>высшее образование 90% сотрудников</c:v>
              </c:pt>
            </c:strLit>
          </c:cat>
          <c:val>
            <c:numRef>
              <c:f>Лист1!$N$1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68-44F2-B790-AB20EA5F4FCF}"/>
            </c:ext>
          </c:extLst>
        </c:ser>
        <c:ser>
          <c:idx val="1"/>
          <c:order val="1"/>
          <c:spPr>
            <a:solidFill>
              <a:srgbClr val="FF0000"/>
            </a:solidFill>
          </c:spPr>
          <c:invertIfNegative val="0"/>
          <c:cat>
            <c:strLit>
              <c:ptCount val="1"/>
              <c:pt idx="0">
                <c:v>высшее образование 90% сотрудников</c:v>
              </c:pt>
            </c:strLit>
          </c:cat>
          <c:val>
            <c:numRef>
              <c:f>Лист1!$N$2</c:f>
              <c:numCache>
                <c:formatCode>0%</c:formatCode>
                <c:ptCount val="1"/>
                <c:pt idx="0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68-44F2-B790-AB20EA5F4F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9974656"/>
        <c:axId val="71045504"/>
      </c:barChart>
      <c:catAx>
        <c:axId val="69974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 i="1" baseline="0"/>
            </a:pPr>
            <a:endParaRPr lang="ru-RU"/>
          </a:p>
        </c:txPr>
        <c:crossAx val="71045504"/>
        <c:crosses val="autoZero"/>
        <c:auto val="1"/>
        <c:lblAlgn val="ctr"/>
        <c:lblOffset val="100"/>
        <c:noMultiLvlLbl val="0"/>
      </c:catAx>
      <c:valAx>
        <c:axId val="7104550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69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 baseline="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5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500" b="1" baseline="0"/>
              <a:t>Стаж педагогической работы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B7E-4D77-815E-37668EDC7BAB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10%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B7E-4D77-815E-37668EDC7BAB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10%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B7E-4D77-815E-37668EDC7BAB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67%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B7E-4D77-815E-37668EDC7B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Лист1!$A$1:$A$4</c:f>
              <c:strCache>
                <c:ptCount val="4"/>
                <c:pt idx="0">
                  <c:v>2-5</c:v>
                </c:pt>
                <c:pt idx="1">
                  <c:v>5-10</c:v>
                </c:pt>
                <c:pt idx="2">
                  <c:v>10-20</c:v>
                </c:pt>
                <c:pt idx="3">
                  <c:v>20-30</c:v>
                </c:pt>
              </c:strCache>
            </c:strRef>
          </c:cat>
          <c:val>
            <c:numRef>
              <c:f>Лист1!$B$1:$B$4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B7E-4D77-815E-37668EDC7BA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1054464"/>
        <c:axId val="71056384"/>
      </c:barChart>
      <c:catAx>
        <c:axId val="710544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1" u="sng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2000" b="1" i="1" u="sng" baseline="0"/>
                  <a:t>количество отработанных лет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5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1056384"/>
        <c:crosses val="autoZero"/>
        <c:auto val="1"/>
        <c:lblAlgn val="ctr"/>
        <c:lblOffset val="100"/>
        <c:noMultiLvlLbl val="0"/>
      </c:catAx>
      <c:valAx>
        <c:axId val="7105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2000" b="1" baseline="0"/>
                  <a:t>количество</a:t>
                </a:r>
                <a:r>
                  <a:rPr lang="ru-RU" sz="2000" baseline="0"/>
                  <a:t> </a:t>
                </a:r>
                <a:r>
                  <a:rPr lang="ru-RU" sz="2000" b="1" baseline="0"/>
                  <a:t>человек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1054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6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600" baseline="0" dirty="0"/>
              <a:t>Уровень квалификации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751-47AD-9430-674609B9A70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751-47AD-9430-674609B9A70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751-47AD-9430-674609B9A70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751-47AD-9430-674609B9A70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751-47AD-9430-674609B9A70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B751-47AD-9430-674609B9A700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0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3200" dirty="0"/>
                      <a:t>высшая </a:t>
                    </a:r>
                    <a:r>
                      <a:rPr lang="ru-RU" baseline="0" dirty="0"/>
                      <a:t>; 33%</a:t>
                    </a:r>
                    <a:endParaRPr lang="ru-RU" dirty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out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727763478641385"/>
                      <c:h val="0.1376235856737314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751-47AD-9430-674609B9A700}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0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3200" baseline="0" dirty="0"/>
                      <a:t>1 категория; 13%</a:t>
                    </a:r>
                    <a:endParaRPr lang="ru-RU" sz="3200" dirty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out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366152507066319"/>
                      <c:h val="0.118248132750871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751-47AD-9430-674609B9A700}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0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3200" baseline="0" dirty="0"/>
                      <a:t>2 категория; 17%</a:t>
                    </a:r>
                    <a:endParaRPr lang="ru-RU" sz="3200" dirty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out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136495713581477"/>
                      <c:h val="0.126252868047149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751-47AD-9430-674609B9A700}"/>
                </c:ext>
              </c:extLst>
            </c:dLbl>
            <c:dLbl>
              <c:idx val="3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0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3200" baseline="0" dirty="0" smtClean="0"/>
                      <a:t>специалист</a:t>
                    </a:r>
                    <a:r>
                      <a:rPr lang="ru-RU" sz="3200" baseline="0" dirty="0"/>
                      <a:t>;</a:t>
                    </a:r>
                    <a:r>
                      <a:rPr lang="ru-RU" baseline="0" dirty="0"/>
                      <a:t> 37%</a:t>
                    </a:r>
                    <a:endParaRPr lang="ru-RU" dirty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out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131531424830333"/>
                      <c:h val="0.1038844419737827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B751-47AD-9430-674609B9A70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ru-RU" sz="800" baseline="0"/>
                      <a:t>учитель-методист</a:t>
                    </a:r>
                    <a:r>
                      <a:rPr lang="ru-RU" baseline="0"/>
                      <a:t>; 13%</a:t>
                    </a:r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751-47AD-9430-674609B9A70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ru-RU" sz="800" baseline="0"/>
                      <a:t>старший учитель</a:t>
                    </a:r>
                    <a:r>
                      <a:rPr lang="ru-RU" baseline="0"/>
                      <a:t>; 40%</a:t>
                    </a:r>
                    <a:endParaRPr lang="ru-RU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751-47AD-9430-674609B9A70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0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Лист1!$A$1:$A$4</c:f>
              <c:numCache>
                <c:formatCode>General</c:formatCode>
                <c:ptCount val="4"/>
                <c:pt idx="0">
                  <c:v>10</c:v>
                </c:pt>
                <c:pt idx="1">
                  <c:v>5</c:v>
                </c:pt>
                <c:pt idx="2">
                  <c:v>11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751-47AD-9430-674609B9A700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E-B751-47AD-9430-674609B9A70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0-B751-47AD-9430-674609B9A70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2-B751-47AD-9430-674609B9A70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4-B751-47AD-9430-674609B9A70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6-B751-47AD-9430-674609B9A70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8-B751-47AD-9430-674609B9A700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Лист1!$B$1:$B$4</c:f>
              <c:numCache>
                <c:formatCode>0.00%</c:formatCode>
                <c:ptCount val="4"/>
                <c:pt idx="0">
                  <c:v>0.33000000000000035</c:v>
                </c:pt>
                <c:pt idx="1">
                  <c:v>0.17</c:v>
                </c:pt>
                <c:pt idx="2">
                  <c:v>0.37000000000000022</c:v>
                </c:pt>
                <c:pt idx="3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B751-47AD-9430-674609B9A70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5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500" baseline="0"/>
              <a:t>Уровень квалификации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C16-4463-85AA-8CB56ADFBCB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C16-4463-85AA-8CB56ADFBCB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C16-4463-85AA-8CB56ADFBCBC}"/>
              </c:ext>
            </c:extLst>
          </c:dPt>
          <c:dLbls>
            <c:dLbl>
              <c:idx val="0"/>
              <c:layout>
                <c:manualLayout>
                  <c:x val="9.132750984251968E-2"/>
                  <c:y val="3.5208140718637204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3200" baseline="0" dirty="0">
                        <a:solidFill>
                          <a:srgbClr val="FF0000"/>
                        </a:solidFill>
                      </a:rPr>
                      <a:t>учитель-методист </a:t>
                    </a:r>
                  </a:p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3200" baseline="0" dirty="0">
                        <a:solidFill>
                          <a:srgbClr val="FF0000"/>
                        </a:solidFill>
                      </a:rPr>
                      <a:t>13%</a:t>
                    </a:r>
                  </a:p>
                </c:rich>
              </c:tx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  <c15:layout>
                    <c:manualLayout>
                      <c:w val="0.3128021653543307"/>
                      <c:h val="0.18118649192223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C16-4463-85AA-8CB56ADFBCBC}"/>
                </c:ext>
              </c:extLst>
            </c:dLbl>
            <c:dLbl>
              <c:idx val="1"/>
              <c:layout>
                <c:manualLayout>
                  <c:x val="0.1109663998495488"/>
                  <c:y val="9.2570148264021254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3200" baseline="0" dirty="0">
                        <a:solidFill>
                          <a:srgbClr val="FF0000"/>
                        </a:solidFill>
                      </a:rPr>
                      <a:t>старший учитель
40%</a:t>
                    </a:r>
                  </a:p>
                </c:rich>
              </c:tx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  <c15:layout>
                    <c:manualLayout>
                      <c:w val="0.20585375656167976"/>
                      <c:h val="0.2364807487544858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C16-4463-85AA-8CB56ADFBCBC}"/>
                </c:ext>
              </c:extLst>
            </c:dLbl>
            <c:dLbl>
              <c:idx val="2"/>
              <c:layout>
                <c:manualLayout>
                  <c:x val="-2.8124958989501316E-2"/>
                  <c:y val="-6.8013806520307146E-17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3600" baseline="0" dirty="0">
                        <a:solidFill>
                          <a:srgbClr val="FF0000"/>
                        </a:solidFill>
                      </a:rPr>
                      <a:t>без звания
47%</a:t>
                    </a:r>
                  </a:p>
                </c:rich>
              </c:tx>
              <c:spPr>
                <a:pattFill prst="pct75">
                  <a:fgClr>
                    <a:sysClr val="windowText" lastClr="000000">
                      <a:lumMod val="75000"/>
                      <a:lumOff val="25000"/>
                    </a:sysClr>
                  </a:fgClr>
                  <a:bgClr>
                    <a:sysClr val="windowText" lastClr="000000">
                      <a:lumMod val="65000"/>
                      <a:lumOff val="35000"/>
                    </a:sys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  <c15:layout>
                    <c:manualLayout>
                      <c:w val="0.23860539698162725"/>
                      <c:h val="0.238689738073224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C16-4463-85AA-8CB56ADFBCBC}"/>
                </c:ext>
              </c:extLst>
            </c:dLbl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val>
            <c:numRef>
              <c:f>Лист1!$A$24:$C$24</c:f>
              <c:numCache>
                <c:formatCode>0.00%</c:formatCode>
                <c:ptCount val="3"/>
                <c:pt idx="0">
                  <c:v>0.13</c:v>
                </c:pt>
                <c:pt idx="1">
                  <c:v>0.4</c:v>
                </c:pt>
                <c:pt idx="2">
                  <c:v>0.47000000000000008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C16-4463-85AA-8CB56ADFBC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2500" baseline="0"/>
            </a:pPr>
            <a:r>
              <a:rPr lang="ru-RU" sz="2500" baseline="0"/>
              <a:t>Качество знаний 2-4 классы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0823381452318472"/>
          <c:y val="0.16481382372657538"/>
          <c:w val="0.87232174103237092"/>
          <c:h val="0.7208876494604851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Лист1!$A$1:$E$1</c:f>
              <c:strCache>
                <c:ptCount val="5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</c:strCache>
            </c:strRef>
          </c:cat>
          <c:val>
            <c:numRef>
              <c:f>Лист1!$A$2:$E$2</c:f>
              <c:numCache>
                <c:formatCode>0%</c:formatCode>
                <c:ptCount val="5"/>
                <c:pt idx="0">
                  <c:v>0.88</c:v>
                </c:pt>
                <c:pt idx="1">
                  <c:v>0.61000000000000043</c:v>
                </c:pt>
                <c:pt idx="2">
                  <c:v>0.81</c:v>
                </c:pt>
                <c:pt idx="3">
                  <c:v>0.71000000000000041</c:v>
                </c:pt>
                <c:pt idx="4">
                  <c:v>0.77000000000000046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0B-4F20-ADE0-C93D1E850B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456256"/>
        <c:axId val="71457792"/>
      </c:barChart>
      <c:catAx>
        <c:axId val="7145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aseline="0">
                <a:solidFill>
                  <a:srgbClr val="FF0000"/>
                </a:solidFill>
              </a:defRPr>
            </a:pPr>
            <a:endParaRPr lang="ru-RU"/>
          </a:p>
        </c:txPr>
        <c:crossAx val="71457792"/>
        <c:crosses val="autoZero"/>
        <c:auto val="1"/>
        <c:lblAlgn val="ctr"/>
        <c:lblOffset val="100"/>
        <c:noMultiLvlLbl val="0"/>
      </c:catAx>
      <c:valAx>
        <c:axId val="7145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71456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500" baseline="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000" b="1" baseline="0"/>
              <a:t>Качество знаний 5-9 классы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Лист1!$A$22:$E$22</c:f>
              <c:strCache>
                <c:ptCount val="5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</c:strCache>
            </c:strRef>
          </c:cat>
          <c:val>
            <c:numRef>
              <c:f>Лист1!$A$23:$E$23</c:f>
              <c:numCache>
                <c:formatCode>0%</c:formatCode>
                <c:ptCount val="5"/>
                <c:pt idx="0">
                  <c:v>0.52</c:v>
                </c:pt>
                <c:pt idx="1">
                  <c:v>0.53</c:v>
                </c:pt>
                <c:pt idx="2">
                  <c:v>0.64000000000000046</c:v>
                </c:pt>
                <c:pt idx="3">
                  <c:v>0.7000000000000004</c:v>
                </c:pt>
                <c:pt idx="4">
                  <c:v>0.69000000000000039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AF-4EBD-8E53-3E1421956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985792"/>
        <c:axId val="71991680"/>
      </c:barChart>
      <c:catAx>
        <c:axId val="7198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1991680"/>
        <c:crosses val="autoZero"/>
        <c:auto val="1"/>
        <c:lblAlgn val="ctr"/>
        <c:lblOffset val="100"/>
        <c:noMultiLvlLbl val="0"/>
      </c:catAx>
      <c:valAx>
        <c:axId val="7199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1985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/>
              <a:t>Общий</a:t>
            </a:r>
            <a:r>
              <a:rPr lang="ru-RU" sz="1600" b="1" baseline="0"/>
              <a:t> показатель качества по школе</a:t>
            </a:r>
            <a:endParaRPr lang="ru-RU" sz="1600" b="1"/>
          </a:p>
        </c:rich>
      </c:tx>
      <c:layout>
        <c:manualLayout>
          <c:xMode val="edge"/>
          <c:yMode val="edge"/>
          <c:x val="0.19365205843293493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998848"/>
        <c:axId val="72008832"/>
      </c:barChart>
      <c:catAx>
        <c:axId val="7199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2008832"/>
        <c:crosses val="autoZero"/>
        <c:auto val="1"/>
        <c:lblAlgn val="ctr"/>
        <c:lblOffset val="100"/>
        <c:noMultiLvlLbl val="0"/>
      </c:catAx>
      <c:valAx>
        <c:axId val="7200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1998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3000" b="1" baseline="0" dirty="0">
                <a:solidFill>
                  <a:schemeClr val="tx1"/>
                </a:solidFill>
              </a:rPr>
              <a:t>Общий показатель </a:t>
            </a:r>
            <a:r>
              <a:rPr lang="ru-RU" sz="3000" b="1" baseline="0" dirty="0" smtClean="0">
                <a:solidFill>
                  <a:schemeClr val="tx1"/>
                </a:solidFill>
              </a:rPr>
              <a:t>качества знаний </a:t>
            </a:r>
            <a:r>
              <a:rPr lang="ru-RU" sz="3000" b="1" baseline="0" dirty="0">
                <a:solidFill>
                  <a:schemeClr val="tx1"/>
                </a:solidFill>
              </a:rPr>
              <a:t>по школе</a:t>
            </a:r>
          </a:p>
        </c:rich>
      </c:tx>
      <c:layout>
        <c:manualLayout>
          <c:xMode val="edge"/>
          <c:yMode val="edge"/>
          <c:x val="0.26136040026246721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Лист2!$A$1:$E$1</c:f>
              <c:strCache>
                <c:ptCount val="5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</c:strCache>
            </c:strRef>
          </c:cat>
          <c:val>
            <c:numRef>
              <c:f>Лист2!$A$2:$E$2</c:f>
              <c:numCache>
                <c:formatCode>0%</c:formatCode>
                <c:ptCount val="5"/>
                <c:pt idx="0">
                  <c:v>0.63000000000000045</c:v>
                </c:pt>
                <c:pt idx="1">
                  <c:v>0.56999999999999995</c:v>
                </c:pt>
                <c:pt idx="2">
                  <c:v>0.71000000000000041</c:v>
                </c:pt>
                <c:pt idx="3">
                  <c:v>0.71000000000000041</c:v>
                </c:pt>
                <c:pt idx="4">
                  <c:v>0.73000000000000043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99-49EA-8E97-0BA59390C0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998848"/>
        <c:axId val="72008832"/>
      </c:barChart>
      <c:catAx>
        <c:axId val="7199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2008832"/>
        <c:crosses val="autoZero"/>
        <c:auto val="1"/>
        <c:lblAlgn val="ctr"/>
        <c:lblOffset val="100"/>
        <c:noMultiLvlLbl val="0"/>
      </c:catAx>
      <c:valAx>
        <c:axId val="7200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1998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000" b="0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ru-RU" sz="3000" b="1" baseline="0">
                <a:solidFill>
                  <a:srgbClr val="C00000"/>
                </a:solidFill>
              </a:rPr>
              <a:t>Количество отличников 2-4 классы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9.5908202018722563E-2"/>
          <c:y val="0.19486098136038091"/>
          <c:w val="0.88498840769903764"/>
          <c:h val="0.7208876494604851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Лист2!$A$16:$E$16</c:f>
              <c:strCache>
                <c:ptCount val="5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</c:strCache>
            </c:strRef>
          </c:cat>
          <c:val>
            <c:numRef>
              <c:f>Лист2!$A$17:$E$17</c:f>
              <c:numCache>
                <c:formatCode>0%</c:formatCode>
                <c:ptCount val="5"/>
                <c:pt idx="0">
                  <c:v>0.22</c:v>
                </c:pt>
                <c:pt idx="1">
                  <c:v>0.22</c:v>
                </c:pt>
                <c:pt idx="2">
                  <c:v>0.19</c:v>
                </c:pt>
                <c:pt idx="3">
                  <c:v>0.2100000000000001</c:v>
                </c:pt>
                <c:pt idx="4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A7-49AD-899A-6C061B195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341632"/>
        <c:axId val="76343168"/>
      </c:barChart>
      <c:catAx>
        <c:axId val="7634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6343168"/>
        <c:crosses val="autoZero"/>
        <c:auto val="1"/>
        <c:lblAlgn val="ctr"/>
        <c:lblOffset val="100"/>
        <c:noMultiLvlLbl val="0"/>
      </c:catAx>
      <c:valAx>
        <c:axId val="7634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6341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000" b="0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ru-RU" sz="3000" b="1" baseline="0">
                <a:solidFill>
                  <a:srgbClr val="C00000"/>
                </a:solidFill>
              </a:rPr>
              <a:t>Количество отличников 5-9 классы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Лист3!$A$1:$E$1</c:f>
              <c:strCache>
                <c:ptCount val="5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</c:strCache>
            </c:strRef>
          </c:cat>
          <c:val>
            <c:numRef>
              <c:f>Лист3!$A$2:$E$2</c:f>
              <c:numCache>
                <c:formatCode>0%</c:formatCode>
                <c:ptCount val="5"/>
                <c:pt idx="0">
                  <c:v>0.19</c:v>
                </c:pt>
                <c:pt idx="1">
                  <c:v>0.17</c:v>
                </c:pt>
                <c:pt idx="2">
                  <c:v>0.28000000000000008</c:v>
                </c:pt>
                <c:pt idx="3">
                  <c:v>0.23</c:v>
                </c:pt>
                <c:pt idx="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74-4549-AB1E-12A38A2AEC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053504"/>
        <c:axId val="72055040"/>
      </c:barChart>
      <c:catAx>
        <c:axId val="7205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2055040"/>
        <c:crosses val="autoZero"/>
        <c:auto val="1"/>
        <c:lblAlgn val="ctr"/>
        <c:lblOffset val="100"/>
        <c:noMultiLvlLbl val="0"/>
      </c:catAx>
      <c:valAx>
        <c:axId val="7205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2053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000" b="0" i="0" u="none" strike="noStrike" kern="1200" spc="0" baseline="0">
                <a:solidFill>
                  <a:srgbClr val="7030A0"/>
                </a:solidFill>
                <a:latin typeface="+mn-lt"/>
                <a:ea typeface="+mn-ea"/>
                <a:cs typeface="+mn-cs"/>
              </a:defRPr>
            </a:pPr>
            <a:r>
              <a:rPr lang="ru-RU" sz="3000" b="1" baseline="0">
                <a:solidFill>
                  <a:srgbClr val="7030A0"/>
                </a:solidFill>
              </a:rPr>
              <a:t>Аттестатов с отличием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Лист3!$A$43:$E$43</c:f>
              <c:strCache>
                <c:ptCount val="5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</c:strCache>
            </c:strRef>
          </c:cat>
          <c:val>
            <c:numRef>
              <c:f>Лист3!$A$44:$E$44</c:f>
              <c:numCache>
                <c:formatCode>0.00%</c:formatCode>
                <c:ptCount val="5"/>
                <c:pt idx="0">
                  <c:v>0.2100000000000001</c:v>
                </c:pt>
                <c:pt idx="1">
                  <c:v>0.1</c:v>
                </c:pt>
                <c:pt idx="2">
                  <c:v>0.2400000000000001</c:v>
                </c:pt>
                <c:pt idx="3">
                  <c:v>0.38000000000000023</c:v>
                </c:pt>
                <c:pt idx="4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D4-4C81-8D01-AA229AC70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082944"/>
        <c:axId val="72084480"/>
      </c:barChart>
      <c:catAx>
        <c:axId val="7208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2084480"/>
        <c:crosses val="autoZero"/>
        <c:auto val="1"/>
        <c:lblAlgn val="ctr"/>
        <c:lblOffset val="100"/>
        <c:noMultiLvlLbl val="0"/>
      </c:catAx>
      <c:valAx>
        <c:axId val="7208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2082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количество отличников 2-4 классы</c:v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Ref>
              <c:f>Лист3!$A$1:$E$1</c:f>
              <c:strCache>
                <c:ptCount val="5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</c:strCache>
            </c:strRef>
          </c:cat>
          <c:val>
            <c:numRef>
              <c:f>Лист3!$A$2:$E$2</c:f>
              <c:numCache>
                <c:formatCode>0%</c:formatCode>
                <c:ptCount val="5"/>
                <c:pt idx="0">
                  <c:v>0.19</c:v>
                </c:pt>
                <c:pt idx="1">
                  <c:v>0.17</c:v>
                </c:pt>
                <c:pt idx="2">
                  <c:v>0.28000000000000008</c:v>
                </c:pt>
                <c:pt idx="3">
                  <c:v>0.23</c:v>
                </c:pt>
                <c:pt idx="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A4-43AF-ADFC-449AF640A291}"/>
            </c:ext>
          </c:extLst>
        </c:ser>
        <c:ser>
          <c:idx val="1"/>
          <c:order val="1"/>
          <c:tx>
            <c:v>количество отличников 5-9 классы</c:v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Лист3!$A$1:$E$1</c:f>
              <c:strCache>
                <c:ptCount val="5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</c:strCache>
            </c:strRef>
          </c:cat>
          <c:val>
            <c:numRef>
              <c:f>Лист3!$A$3:$E$3</c:f>
              <c:numCache>
                <c:formatCode>0%</c:formatCode>
                <c:ptCount val="5"/>
                <c:pt idx="0">
                  <c:v>0.22</c:v>
                </c:pt>
                <c:pt idx="1">
                  <c:v>0.22</c:v>
                </c:pt>
                <c:pt idx="2">
                  <c:v>0.19</c:v>
                </c:pt>
                <c:pt idx="3">
                  <c:v>0.2100000000000001</c:v>
                </c:pt>
                <c:pt idx="4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A4-43AF-ADFC-449AF640A291}"/>
            </c:ext>
          </c:extLst>
        </c:ser>
        <c:ser>
          <c:idx val="2"/>
          <c:order val="2"/>
          <c:tx>
            <c:v>аттестатов с отличием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Лист3!$A$1:$E$1</c:f>
              <c:strCache>
                <c:ptCount val="5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</c:strCache>
            </c:strRef>
          </c:cat>
          <c:val>
            <c:numRef>
              <c:f>Лист3!$A$4:$E$4</c:f>
              <c:numCache>
                <c:formatCode>0.00%</c:formatCode>
                <c:ptCount val="5"/>
                <c:pt idx="0">
                  <c:v>0.2100000000000001</c:v>
                </c:pt>
                <c:pt idx="1">
                  <c:v>0.1</c:v>
                </c:pt>
                <c:pt idx="2">
                  <c:v>0.2400000000000001</c:v>
                </c:pt>
                <c:pt idx="3">
                  <c:v>0.38000000000000023</c:v>
                </c:pt>
                <c:pt idx="4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A4-43AF-ADFC-449AF640A2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126464"/>
        <c:axId val="72128000"/>
      </c:barChart>
      <c:catAx>
        <c:axId val="7212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2000" baseline="0">
                <a:solidFill>
                  <a:srgbClr val="C00000"/>
                </a:solidFill>
              </a:defRPr>
            </a:pPr>
            <a:endParaRPr lang="ru-RU"/>
          </a:p>
        </c:txPr>
        <c:crossAx val="72128000"/>
        <c:crosses val="autoZero"/>
        <c:auto val="1"/>
        <c:lblAlgn val="ctr"/>
        <c:lblOffset val="100"/>
        <c:noMultiLvlLbl val="0"/>
      </c:catAx>
      <c:valAx>
        <c:axId val="7212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500" baseline="0"/>
            </a:pPr>
            <a:endParaRPr lang="ru-RU"/>
          </a:p>
        </c:txPr>
        <c:crossAx val="7212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2000" baseline="0"/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b="1" i="0" baseline="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муниципальный уровень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000" b="0" i="0" u="none" strike="noStrike" kern="120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39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7927083333333333E-2"/>
                      <c:h val="5.982150628901088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F38-46DB-8A65-76F8EB6442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0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Лист4!$A$1:$C$1</c:f>
              <c:strCache>
                <c:ptCount val="3"/>
                <c:pt idx="0">
                  <c:v>2018-2019</c:v>
                </c:pt>
                <c:pt idx="1">
                  <c:v>2017-2018</c:v>
                </c:pt>
                <c:pt idx="2">
                  <c:v>2016-2017</c:v>
                </c:pt>
              </c:strCache>
            </c:strRef>
          </c:cat>
          <c:val>
            <c:numRef>
              <c:f>Лист4!$A$2:$C$2</c:f>
              <c:numCache>
                <c:formatCode>General</c:formatCode>
                <c:ptCount val="3"/>
                <c:pt idx="0">
                  <c:v>38</c:v>
                </c:pt>
                <c:pt idx="1">
                  <c:v>34</c:v>
                </c:pt>
                <c:pt idx="2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38-46DB-8A65-76F8EB644229}"/>
            </c:ext>
          </c:extLst>
        </c:ser>
        <c:ser>
          <c:idx val="1"/>
          <c:order val="1"/>
          <c:tx>
            <c:v>республиканский уровень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0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Лист4!$A$1:$C$1</c:f>
              <c:strCache>
                <c:ptCount val="3"/>
                <c:pt idx="0">
                  <c:v>2018-2019</c:v>
                </c:pt>
                <c:pt idx="1">
                  <c:v>2017-2018</c:v>
                </c:pt>
                <c:pt idx="2">
                  <c:v>2016-2017</c:v>
                </c:pt>
              </c:strCache>
            </c:strRef>
          </c:cat>
          <c:val>
            <c:numRef>
              <c:f>Лист4!$A$3:$C$3</c:f>
              <c:numCache>
                <c:formatCode>General</c:formatCode>
                <c:ptCount val="3"/>
                <c:pt idx="0">
                  <c:v>8</c:v>
                </c:pt>
                <c:pt idx="1">
                  <c:v>5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38-46DB-8A65-76F8EB64422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2153344"/>
        <c:axId val="72171904"/>
      </c:barChart>
      <c:catAx>
        <c:axId val="721533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2000" baseline="0">
                    <a:solidFill>
                      <a:schemeClr val="tx1"/>
                    </a:solidFill>
                  </a:rPr>
                  <a:t>учебный год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2171904"/>
        <c:crosses val="autoZero"/>
        <c:auto val="1"/>
        <c:lblAlgn val="ctr"/>
        <c:lblOffset val="100"/>
        <c:noMultiLvlLbl val="0"/>
      </c:catAx>
      <c:valAx>
        <c:axId val="7217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rgbClr val="7030A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2000" baseline="0" dirty="0">
                    <a:solidFill>
                      <a:srgbClr val="7030A0"/>
                    </a:solidFill>
                  </a:rPr>
                  <a:t>количество призовых мест</a:t>
                </a:r>
              </a:p>
            </c:rich>
          </c:tx>
          <c:layout/>
          <c:overlay val="0"/>
          <c:spPr>
            <a:noFill/>
            <a:ln>
              <a:solidFill>
                <a:srgbClr val="FFFF00"/>
              </a:solidFill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215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5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9EC-3266-4D8A-B00D-8A467BC197FD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97A89-43DC-497F-A7D3-72C9C078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16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9EC-3266-4D8A-B00D-8A467BC197FD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97A89-43DC-497F-A7D3-72C9C078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612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9EC-3266-4D8A-B00D-8A467BC197FD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97A89-43DC-497F-A7D3-72C9C078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398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9EC-3266-4D8A-B00D-8A467BC197FD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97A89-43DC-497F-A7D3-72C9C078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631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9EC-3266-4D8A-B00D-8A467BC197FD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97A89-43DC-497F-A7D3-72C9C078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326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9EC-3266-4D8A-B00D-8A467BC197FD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97A89-43DC-497F-A7D3-72C9C078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261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9EC-3266-4D8A-B00D-8A467BC197FD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97A89-43DC-497F-A7D3-72C9C078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944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9EC-3266-4D8A-B00D-8A467BC197FD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97A89-43DC-497F-A7D3-72C9C078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200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9EC-3266-4D8A-B00D-8A467BC197FD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97A89-43DC-497F-A7D3-72C9C078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815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9EC-3266-4D8A-B00D-8A467BC197FD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97A89-43DC-497F-A7D3-72C9C078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983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9EC-3266-4D8A-B00D-8A467BC197FD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97A89-43DC-497F-A7D3-72C9C078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179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A99EC-3266-4D8A-B00D-8A467BC197FD}" type="datetimeFigureOut">
              <a:rPr lang="ru-RU" smtClean="0"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97A89-43DC-497F-A7D3-72C9C0789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04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vatars.mds.yandex.net/get-pdb/1774534/041831c8-8bea-4b19-98ac-a8ce599a73e8/s1200?webp=fal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52395" y="1052187"/>
            <a:ext cx="10201405" cy="2308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54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Итоги образовательной </a:t>
            </a:r>
            <a:r>
              <a:rPr lang="ru-RU" sz="54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деятельности</a:t>
            </a:r>
            <a:endParaRPr lang="ru-RU" sz="3600" dirty="0" smtClean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14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vatars.mds.yandex.net/get-pdb/1774534/041831c8-8bea-4b19-98ac-a8ce599a73e8/s1200?webp=fal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772465"/>
              </p:ext>
            </p:extLst>
          </p:nvPr>
        </p:nvGraphicFramePr>
        <p:xfrm>
          <a:off x="2993721" y="1152394"/>
          <a:ext cx="5562450" cy="55619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73050">
                  <a:extLst>
                    <a:ext uri="{9D8B030D-6E8A-4147-A177-3AD203B41FA5}">
                      <a16:colId xmlns:a16="http://schemas.microsoft.com/office/drawing/2014/main" val="30713248"/>
                    </a:ext>
                  </a:extLst>
                </a:gridCol>
                <a:gridCol w="2789400">
                  <a:extLst>
                    <a:ext uri="{9D8B030D-6E8A-4147-A177-3AD203B41FA5}">
                      <a16:colId xmlns:a16="http://schemas.microsoft.com/office/drawing/2014/main" val="3590336171"/>
                    </a:ext>
                  </a:extLst>
                </a:gridCol>
              </a:tblGrid>
              <a:tr h="9269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Количество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874476"/>
                  </a:ext>
                </a:extLst>
              </a:tr>
              <a:tr h="9269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2015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248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8707853"/>
                  </a:ext>
                </a:extLst>
              </a:tr>
              <a:tr h="9269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314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4150263"/>
                  </a:ext>
                </a:extLst>
              </a:tr>
              <a:tr h="9269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2017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9279578"/>
                  </a:ext>
                </a:extLst>
              </a:tr>
              <a:tr h="9269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2018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338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8124454"/>
                  </a:ext>
                </a:extLst>
              </a:tr>
              <a:tr h="9269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2019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330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02120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665962" y="373977"/>
            <a:ext cx="836631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Рост контингента учащихся</a:t>
            </a:r>
            <a:endParaRPr kumimoji="0" lang="ru-RU" alt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96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vatars.mds.yandex.net/get-pdb/1774534/041831c8-8bea-4b19-98ac-a8ce599a73e8/s1200?webp=fal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071838"/>
              </p:ext>
            </p:extLst>
          </p:nvPr>
        </p:nvGraphicFramePr>
        <p:xfrm>
          <a:off x="2342368" y="1945130"/>
          <a:ext cx="6125227" cy="45809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53611">
                  <a:extLst>
                    <a:ext uri="{9D8B030D-6E8A-4147-A177-3AD203B41FA5}">
                      <a16:colId xmlns:a16="http://schemas.microsoft.com/office/drawing/2014/main" val="4227566763"/>
                    </a:ext>
                  </a:extLst>
                </a:gridCol>
                <a:gridCol w="3071616">
                  <a:extLst>
                    <a:ext uri="{9D8B030D-6E8A-4147-A177-3AD203B41FA5}">
                      <a16:colId xmlns:a16="http://schemas.microsoft.com/office/drawing/2014/main" val="690688027"/>
                    </a:ext>
                  </a:extLst>
                </a:gridCol>
              </a:tblGrid>
              <a:tr h="7634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>
                          <a:effectLst/>
                        </a:rPr>
                        <a:t>Год</a:t>
                      </a:r>
                      <a:endParaRPr lang="ru-RU" sz="11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>
                          <a:effectLst/>
                        </a:rPr>
                        <a:t>Количество</a:t>
                      </a:r>
                      <a:endParaRPr lang="ru-RU" sz="11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9258446"/>
                  </a:ext>
                </a:extLst>
              </a:tr>
              <a:tr h="7634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>
                          <a:effectLst/>
                        </a:rPr>
                        <a:t>2015</a:t>
                      </a:r>
                      <a:endParaRPr lang="ru-RU" sz="11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>
                          <a:effectLst/>
                        </a:rPr>
                        <a:t>28</a:t>
                      </a:r>
                      <a:endParaRPr lang="ru-RU" sz="11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0085609"/>
                  </a:ext>
                </a:extLst>
              </a:tr>
              <a:tr h="7634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>
                          <a:effectLst/>
                        </a:rPr>
                        <a:t>2016</a:t>
                      </a:r>
                      <a:endParaRPr lang="ru-RU" sz="11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>
                          <a:effectLst/>
                        </a:rPr>
                        <a:t>53</a:t>
                      </a:r>
                      <a:endParaRPr lang="ru-RU" sz="11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4685875"/>
                  </a:ext>
                </a:extLst>
              </a:tr>
              <a:tr h="7634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>
                          <a:effectLst/>
                        </a:rPr>
                        <a:t>2017</a:t>
                      </a:r>
                      <a:endParaRPr lang="ru-RU" sz="11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>
                          <a:effectLst/>
                        </a:rPr>
                        <a:t>50</a:t>
                      </a:r>
                      <a:endParaRPr lang="ru-RU" sz="11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3425536"/>
                  </a:ext>
                </a:extLst>
              </a:tr>
              <a:tr h="7634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>
                          <a:effectLst/>
                        </a:rPr>
                        <a:t>2018</a:t>
                      </a:r>
                      <a:endParaRPr lang="ru-RU" sz="11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>
                          <a:effectLst/>
                        </a:rPr>
                        <a:t>50</a:t>
                      </a:r>
                      <a:endParaRPr lang="ru-RU" sz="11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0966011"/>
                  </a:ext>
                </a:extLst>
              </a:tr>
              <a:tr h="7634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>
                          <a:effectLst/>
                        </a:rPr>
                        <a:t>2019</a:t>
                      </a:r>
                      <a:endParaRPr lang="ru-RU" sz="11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>
                          <a:effectLst/>
                        </a:rPr>
                        <a:t>38</a:t>
                      </a:r>
                      <a:endParaRPr lang="ru-RU" sz="11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7206046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565753" y="645288"/>
            <a:ext cx="8179496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Рост количества первоклассников</a:t>
            </a:r>
            <a:endParaRPr kumimoji="0" lang="ru-RU" alt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54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vatars.mds.yandex.net/get-pdb/1774534/041831c8-8bea-4b19-98ac-a8ce599a73e8/s1200?webp=fal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54823332"/>
              </p:ext>
            </p:extLst>
          </p:nvPr>
        </p:nvGraphicFramePr>
        <p:xfrm>
          <a:off x="3718242" y="1717357"/>
          <a:ext cx="4755515" cy="4896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043825" y="701459"/>
            <a:ext cx="61001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smtClean="0"/>
              <a:t>Обеспечение </a:t>
            </a:r>
            <a:r>
              <a:rPr lang="ru-RU" sz="3600" dirty="0" smtClean="0"/>
              <a:t>кадрами</a:t>
            </a:r>
          </a:p>
          <a:p>
            <a:pPr algn="ctr"/>
            <a:r>
              <a:rPr lang="ru-RU" sz="3600" dirty="0" smtClean="0"/>
              <a:t>Образование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56976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vatars.mds.yandex.net/get-pdb/1774534/041831c8-8bea-4b19-98ac-a8ce599a73e8/s1200?webp=fal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816266447"/>
              </p:ext>
            </p:extLst>
          </p:nvPr>
        </p:nvGraphicFramePr>
        <p:xfrm>
          <a:off x="2918565" y="225468"/>
          <a:ext cx="5423769" cy="6275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6779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vatars.mds.yandex.net/get-pdb/1774534/041831c8-8bea-4b19-98ac-a8ce599a73e8/s1200?webp=fal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454142831"/>
              </p:ext>
            </p:extLst>
          </p:nvPr>
        </p:nvGraphicFramePr>
        <p:xfrm>
          <a:off x="0" y="0"/>
          <a:ext cx="12191999" cy="6846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6734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vatars.mds.yandex.net/get-pdb/1774534/041831c8-8bea-4b19-98ac-a8ce599a73e8/s1200?webp=fal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995375441"/>
              </p:ext>
            </p:extLst>
          </p:nvPr>
        </p:nvGraphicFramePr>
        <p:xfrm>
          <a:off x="0" y="0"/>
          <a:ext cx="12192000" cy="6846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696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vatars.mds.yandex.net/get-pdb/1774534/041831c8-8bea-4b19-98ac-a8ce599a73e8/s1200?webp=fal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78488" y="365125"/>
            <a:ext cx="9557359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Качество знаний и успешность обучающихся</a:t>
            </a:r>
            <a:endParaRPr lang="ru-RU" sz="2800" b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442642923"/>
              </p:ext>
            </p:extLst>
          </p:nvPr>
        </p:nvGraphicFramePr>
        <p:xfrm>
          <a:off x="0" y="1027906"/>
          <a:ext cx="12192000" cy="5818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8470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vatars.mds.yandex.net/get-pdb/1774534/041831c8-8bea-4b19-98ac-a8ce599a73e8/s1200?webp=fal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455771510"/>
              </p:ext>
            </p:extLst>
          </p:nvPr>
        </p:nvGraphicFramePr>
        <p:xfrm>
          <a:off x="0" y="0"/>
          <a:ext cx="12192000" cy="6846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6250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vatars.mds.yandex.net/get-pdb/1774534/041831c8-8bea-4b19-98ac-a8ce599a73e8/s1200?webp=fal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734291966"/>
              </p:ext>
            </p:extLst>
          </p:nvPr>
        </p:nvGraphicFramePr>
        <p:xfrm>
          <a:off x="3756453" y="1507524"/>
          <a:ext cx="4730321" cy="3993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158937024"/>
              </p:ext>
            </p:extLst>
          </p:nvPr>
        </p:nvGraphicFramePr>
        <p:xfrm>
          <a:off x="0" y="0"/>
          <a:ext cx="12192000" cy="6846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6839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avatars.mds.yandex.net/get-pdb/1774534/041831c8-8bea-4b19-98ac-a8ce599a73e8/s1200?webp=fal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6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65600558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2840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avatars.mds.yandex.net/get-pdb/1774534/041831c8-8bea-4b19-98ac-a8ce599a73e8/s1200?webp=fal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6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90902370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8143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avatars.mds.yandex.net/get-pdb/1774534/041831c8-8bea-4b19-98ac-a8ce599a73e8/s1200?webp=fal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6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582436379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2057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avatars.mds.yandex.net/get-pdb/1774534/041831c8-8bea-4b19-98ac-a8ce599a73e8/s1200?webp=fal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6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012492727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6075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avatars.mds.yandex.net/get-pdb/1774534/041831c8-8bea-4b19-98ac-a8ce599a73e8/s1200?webp=fal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6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250521"/>
            <a:ext cx="12192000" cy="5980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Памятка для учеников при подготовке к олимпиадам.</a:t>
            </a:r>
            <a:endParaRPr lang="ru-RU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Советы:</a:t>
            </a:r>
            <a:endParaRPr lang="ru-RU" sz="105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Нужно ставить перед собой цель, которая вам по силам. Не стоит бояться ошибок. Известно, что не ошибается тот, кто ничего не делает. Начинай готовиться к олимпиаде заранее, понемногу, по частям, сохраняя спокойствие. Если очень трудно собраться с мыслями, постарайся запомнить сначала самое легкое, а потом переходи к изучению трудного материала.</a:t>
            </a:r>
            <a:endParaRPr lang="ru-RU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Тренировка в решении заданий поможет ориентироваться в разных типах заданий, рассчитывать время. </a:t>
            </a:r>
            <a:endParaRPr lang="ru-RU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Помните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подготовка к олимпиаде требует достаточно много времени, но она не должна занимать абсолютно все время.</a:t>
            </a:r>
            <a:endParaRPr lang="ru-RU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Соблюдайте режим сна и отдыха.</a:t>
            </a:r>
            <a:endParaRPr lang="ru-RU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Рекомендации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Внимательно изучи темы предложенных заданий</a:t>
            </a:r>
            <a:endParaRPr lang="ru-RU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Приступай к решению того задания, которое кажется тебе более доступным</a:t>
            </a:r>
            <a:endParaRPr lang="ru-RU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Помни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на олимпиаде, “легких” заданий не бывает. Ищи “изюминку” </a:t>
            </a:r>
            <a:endParaRPr lang="ru-RU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задание выполнить сразу не получается, оставьте его на время и переходите к другому.</a:t>
            </a:r>
            <a:endParaRPr lang="ru-RU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37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avatars.mds.yandex.net/get-pdb/1774534/041831c8-8bea-4b19-98ac-a8ce599a73e8/s1200?webp=fals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6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66379" y="365125"/>
            <a:ext cx="8179496" cy="1813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0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Результативность </a:t>
            </a:r>
            <a:endParaRPr lang="ru-RU" sz="3000" b="1" dirty="0" smtClean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0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участия </a:t>
            </a:r>
            <a:r>
              <a:rPr lang="ru-RU" sz="30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Республиканской олимпиаде обучающихся </a:t>
            </a:r>
            <a:endParaRPr lang="ru-RU" sz="30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035537742"/>
              </p:ext>
            </p:extLst>
          </p:nvPr>
        </p:nvGraphicFramePr>
        <p:xfrm>
          <a:off x="0" y="2055814"/>
          <a:ext cx="12192000" cy="4802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0537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299</Words>
  <Application>Microsoft Office PowerPoint</Application>
  <PresentationFormat>Широкоэкранный</PresentationFormat>
  <Paragraphs>73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</dc:creator>
  <cp:lastModifiedBy>А</cp:lastModifiedBy>
  <cp:revision>11</cp:revision>
  <dcterms:created xsi:type="dcterms:W3CDTF">2019-09-19T12:51:15Z</dcterms:created>
  <dcterms:modified xsi:type="dcterms:W3CDTF">2019-09-26T12:29:30Z</dcterms:modified>
</cp:coreProperties>
</file>