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1" r:id="rId4"/>
    <p:sldId id="260" r:id="rId5"/>
    <p:sldId id="264" r:id="rId6"/>
    <p:sldId id="258" r:id="rId7"/>
    <p:sldId id="268" r:id="rId8"/>
    <p:sldId id="265" r:id="rId9"/>
    <p:sldId id="267" r:id="rId10"/>
    <p:sldId id="266" r:id="rId11"/>
    <p:sldId id="269" r:id="rId12"/>
    <p:sldId id="263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283F5"/>
    <a:srgbClr val="FF66FF"/>
    <a:srgbClr val="23D1E9"/>
    <a:srgbClr val="CC00FF"/>
    <a:srgbClr val="D7F814"/>
    <a:srgbClr val="00FFCC"/>
    <a:srgbClr val="00CCFF"/>
    <a:srgbClr val="00FF99"/>
    <a:srgbClr val="8A369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509" autoAdjust="0"/>
  </p:normalViewPr>
  <p:slideViewPr>
    <p:cSldViewPr>
      <p:cViewPr>
        <p:scale>
          <a:sx n="60" d="100"/>
          <a:sy n="60" d="100"/>
        </p:scale>
        <p:origin x="-786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>
                <a:latin typeface="+mn-lt"/>
              </a:rPr>
              <a:t>Уровень </a:t>
            </a:r>
            <a:r>
              <a:rPr lang="ru-RU" sz="1800" dirty="0" err="1">
                <a:latin typeface="+mn-lt"/>
              </a:rPr>
              <a:t>обученности</a:t>
            </a:r>
            <a:r>
              <a:rPr lang="ru-RU" sz="1800" dirty="0">
                <a:latin typeface="+mn-lt"/>
              </a:rPr>
              <a:t> в начале </a:t>
            </a:r>
            <a:r>
              <a:rPr lang="ru-RU" sz="1800" dirty="0" smtClean="0">
                <a:latin typeface="+mn-lt"/>
              </a:rPr>
              <a:t>работы</a:t>
            </a:r>
            <a:r>
              <a:rPr lang="ru-RU" dirty="0" smtClean="0"/>
              <a:t>.</a:t>
            </a:r>
            <a:endParaRPr lang="ru-RU" dirty="0"/>
          </a:p>
        </c:rich>
      </c:tx>
      <c:layout>
        <c:manualLayout>
          <c:xMode val="edge"/>
          <c:yMode val="edge"/>
          <c:x val="2.9274133859931068E-2"/>
          <c:y val="2.6381780368562483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обученности в начале эксперимента.</c:v>
                </c:pt>
              </c:strCache>
            </c:strRef>
          </c:tx>
          <c:explosion val="34"/>
          <c:cat>
            <c:strRef>
              <c:f>Лист1!$A$2:$A$5</c:f>
              <c:strCache>
                <c:ptCount val="4"/>
                <c:pt idx="0">
                  <c:v>Выполнили меньше половины заданий</c:v>
                </c:pt>
                <c:pt idx="1">
                  <c:v>Выполнили больше половины заданий.</c:v>
                </c:pt>
                <c:pt idx="2">
                  <c:v>Выполнили все задания.</c:v>
                </c:pt>
                <c:pt idx="3">
                  <c:v>Итого: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0.38000000000000012</c:v>
                </c:pt>
                <c:pt idx="1">
                  <c:v>0.4200000000000001</c:v>
                </c:pt>
                <c:pt idx="2">
                  <c:v>0.2</c:v>
                </c:pt>
              </c:numCache>
            </c:numRef>
          </c:val>
        </c:ser>
      </c:pie3DChart>
      <c:spPr>
        <a:ln>
          <a:noFill/>
        </a:ln>
      </c:spPr>
    </c:plotArea>
    <c:legend>
      <c:legendPos val="r"/>
      <c:layout>
        <c:manualLayout>
          <c:xMode val="edge"/>
          <c:yMode val="edge"/>
          <c:x val="0.67496002009166434"/>
          <c:y val="0.12254648577028399"/>
          <c:w val="0.30268330905329777"/>
          <c:h val="0.85153047216808775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spPr>
    <a:ln>
      <a:solidFill>
        <a:schemeClr val="tx1"/>
      </a:solidFill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F40FD-F4AF-411C-A000-B242C43673B8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48D6D-113C-44B8-904A-479DA62741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801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48D6D-113C-44B8-904A-479DA627415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3887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48D6D-113C-44B8-904A-479DA627415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2488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365104"/>
            <a:ext cx="2736850" cy="19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1" y="1485415"/>
            <a:ext cx="867727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Опыт использования дифференцированного подхода обучения  на уроках  окружающего 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мира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0595" y="1131859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Научно – исследовательские условия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изучение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 педагогов исследователей по «индивидуализации» (А.А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Бударного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П.П. Есипова,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А.А.Кирсанова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И.Я.Лернера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Е.С.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Рабунского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И.Э.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Унт, Ш. 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Амоношвили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др.) психологи Л.В. Выготский, П. Я Гальперин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образовательная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среда школы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учебно –познавательная мотивация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обучающихся;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обучение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 курсах повышения квалификации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участие в работе школьных и городских методических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объединений;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ыступление на родительском собрание;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ткрытые уроки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современных педагогических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дополнительного материала при подготовке 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урокам: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методические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пособия, современные цифровые образовательные ресурсы, книги по самообразованию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0565" y="54641"/>
            <a:ext cx="87489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Условия формирования личного вклада в развитие образования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5574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41"/>
            <a:ext cx="85862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Актуальность личного вклада в развитие образования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119994"/>
            <a:ext cx="80639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В настоящее время педагогика переходит на развивающее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личностно-ориентированное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обучение и на первый план теперь выдвигается развитие каждой конкретной личности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с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выявлением её индивидуальности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значит необычайно остро встаёт проблема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дифференцированного подхода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 обучению.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376" y="1291972"/>
            <a:ext cx="1044624" cy="254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2129534" y="3533559"/>
            <a:ext cx="791740" cy="218643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293125" y="3565019"/>
            <a:ext cx="0" cy="430197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320504" y="3522327"/>
            <a:ext cx="1051696" cy="314009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952284" y="2842663"/>
            <a:ext cx="2368220" cy="690896"/>
          </a:xfrm>
          <a:prstGeom prst="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952284" y="2938304"/>
            <a:ext cx="2368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«Новая школа»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81660" y="3679331"/>
            <a:ext cx="2639614" cy="2750278"/>
          </a:xfrm>
          <a:prstGeom prst="ellipse">
            <a:avLst/>
          </a:prstGeom>
          <a:solidFill>
            <a:srgbClr val="F283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Новая школа – это новые учителя, открытые ко всему новому, понимающие детскую психологию и особенности развития школьников, хорошо знающие свой предмет</a:t>
            </a:r>
          </a:p>
        </p:txBody>
      </p:sp>
      <p:sp>
        <p:nvSpPr>
          <p:cNvPr id="3072" name="Овал 3071"/>
          <p:cNvSpPr/>
          <p:nvPr/>
        </p:nvSpPr>
        <p:spPr>
          <a:xfrm>
            <a:off x="3216275" y="3992648"/>
            <a:ext cx="2630077" cy="253269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учителя – помочь обучающимся найти себя в будущем, стать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самостоятельными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творческими и уверенными в себе людьми</a:t>
            </a:r>
          </a:p>
        </p:txBody>
      </p:sp>
      <p:sp>
        <p:nvSpPr>
          <p:cNvPr id="3080" name="Овал 3079"/>
          <p:cNvSpPr/>
          <p:nvPr/>
        </p:nvSpPr>
        <p:spPr>
          <a:xfrm>
            <a:off x="6013641" y="3620637"/>
            <a:ext cx="2376264" cy="2551434"/>
          </a:xfrm>
          <a:prstGeom prst="ellipse">
            <a:avLst/>
          </a:prstGeom>
          <a:solidFill>
            <a:srgbClr val="23D1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Ключевая особенность школы будущего – это чуткие, внимательные и восприимчивые к интересам школьников учителя. </a:t>
            </a:r>
          </a:p>
        </p:txBody>
      </p:sp>
    </p:spTree>
    <p:extLst>
      <p:ext uri="{BB962C8B-B14F-4D97-AF65-F5344CB8AC3E}">
        <p14:creationId xmlns="" xmlns:p14="http://schemas.microsoft.com/office/powerpoint/2010/main" val="299571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5"/>
          <p:cNvSpPr txBox="1">
            <a:spLocks/>
          </p:cNvSpPr>
          <p:nvPr/>
        </p:nvSpPr>
        <p:spPr>
          <a:xfrm>
            <a:off x="146091" y="2278427"/>
            <a:ext cx="8928992" cy="2798066"/>
          </a:xfrm>
          <a:prstGeom prst="rect">
            <a:avLst/>
          </a:prstGeom>
          <a:solidFill>
            <a:srgbClr val="00FFCC"/>
          </a:solidFill>
          <a:ln>
            <a:solidFill>
              <a:srgbClr val="0033CC"/>
            </a:solidFill>
          </a:ln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широкое использование различных форм, методов обучения и организации учебной деятельности на основе результатов психолого-педагогической диагностики учебных возможностей, склонностей, способностей учащихся. Использование этих форм и методов, одним из которых является уровневая дифференциация, основываясь на индивидуальных особенностях обучаемых, создают благоприятные условия для развития личности в личностно-ориентированном образовательном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процессе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092" y="1324320"/>
            <a:ext cx="8928991" cy="954107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Дифференциация обучения (дифференцированный подход в обучении):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58022"/>
            <a:ext cx="2377333" cy="225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07504" y="0"/>
            <a:ext cx="9036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Теоретическое обоснование личного вклада в развитие образования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300665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314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Цель и задачи </a:t>
            </a:r>
            <a:r>
              <a:rPr lang="ru-RU" sz="3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 педагогической деятельности</a:t>
            </a:r>
            <a:endParaRPr lang="ru-RU" sz="3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6130" y="1068809"/>
            <a:ext cx="9134012" cy="1631216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Цель моей работы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комфортной среды для обучения и развития личности с учётом индивидуально-психологических особенностей, через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дефференцированное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обучения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уроках окружающего мира в начальных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классах,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научить каждого ученика самостоятельно добывать знания, формировать навыки самостоятельно выполнять практические задания.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903" y="2708348"/>
            <a:ext cx="9144000" cy="3477875"/>
          </a:xfrm>
          <a:prstGeom prst="rect">
            <a:avLst/>
          </a:prstGeom>
          <a:noFill/>
          <a:ln>
            <a:solidFill>
              <a:srgbClr val="00FFCC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зучать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индивидуальных особенностей и учебных возможностей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учащихся;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Определять  критерии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деления учащихся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группы;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совершенствовать способности и навыки учащихся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дифференцорованном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обучении;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Уметь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анализировать их работу, подмечая сдвиги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трудности;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заменить малоэффективные приёмы дифференциации руководства учением более рациональным.</a:t>
            </a:r>
          </a:p>
          <a:p>
            <a:pPr marL="285750" indent="-285750" algn="just">
              <a:buBlip>
                <a:blip r:embed="rId2"/>
              </a:buBlip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Воспитывать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позитивное и эмоционально-ценностное отношение к окружающему миру, экологической и духовно-нравственной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культуры, сохранять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укреплять здоровье, желание охранять природу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99403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2926"/>
            <a:ext cx="9217302" cy="707886"/>
          </a:xfrm>
          <a:prstGeom prst="rect">
            <a:avLst/>
          </a:prstGeom>
          <a:solidFill>
            <a:srgbClr val="FF66FF"/>
          </a:solidFill>
        </p:spPr>
        <p:txBody>
          <a:bodyPr wrap="square">
            <a:spAutoFit/>
          </a:bodyPr>
          <a:lstStyle/>
          <a:p>
            <a:r>
              <a:rPr lang="ru-RU" sz="4000" b="1" u="sng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Ведущая педагогическая идея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695071" y="2204864"/>
            <a:ext cx="3477330" cy="2974980"/>
          </a:xfrm>
          <a:prstGeom prst="rect">
            <a:avLst/>
          </a:prstGeom>
          <a:solidFill>
            <a:srgbClr val="FF66FF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разноуровневое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обучение позволяет акцентировать внимание учителя на работе с различными категориями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учащихся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36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132856"/>
            <a:ext cx="3456384" cy="3046988"/>
          </a:xfrm>
          <a:prstGeom prst="rect">
            <a:avLst/>
          </a:prstGeom>
          <a:solidFill>
            <a:srgbClr val="FFFF00"/>
          </a:solidFill>
          <a:ln>
            <a:solidFill>
              <a:srgbClr val="F283F5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разноуровневая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форма обучения предоставляет шанс каждому ученику максимально использовать свои учебные возможности;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233921" y="870812"/>
            <a:ext cx="1113944" cy="111802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148064" y="870812"/>
            <a:ext cx="1008112" cy="126204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05578"/>
            <a:ext cx="1664767" cy="234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834" y="21102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Деятельностный</a:t>
            </a:r>
            <a:r>
              <a:rPr lang="ru-RU" sz="3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 аспект личного вклада в развитие образования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196752"/>
            <a:ext cx="7772400" cy="1371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СПОСОБЫ ДИФФЕРЕНЦИАЦИИ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УЧЕБНОЙ ДЕЯТЕЛЬНОСТИ</a:t>
            </a:r>
            <a:endParaRPr lang="ru-RU" sz="2800" dirty="0" smtClean="0">
              <a:solidFill>
                <a:srgbClr val="FF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 rot="1279386">
            <a:off x="1700075" y="2086531"/>
            <a:ext cx="484188" cy="9794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20351027">
            <a:off x="6458097" y="2078499"/>
            <a:ext cx="485775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315144" y="3284984"/>
            <a:ext cx="8077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Georgia" pitchFamily="18" charset="0"/>
              <a:buNone/>
            </a:pPr>
            <a:r>
              <a:rPr lang="ru-RU" sz="2000" b="1" dirty="0" smtClean="0">
                <a:solidFill>
                  <a:srgbClr val="4B1EA6"/>
                </a:solidFill>
                <a:latin typeface="Times New Roman" pitchFamily="18" charset="0"/>
                <a:cs typeface="Times New Roman" pitchFamily="18" charset="0"/>
              </a:rPr>
              <a:t>  ПО </a:t>
            </a:r>
            <a:r>
              <a:rPr lang="ru-RU" sz="2000" b="1" dirty="0">
                <a:solidFill>
                  <a:srgbClr val="4B1EA6"/>
                </a:solidFill>
                <a:latin typeface="Times New Roman" pitchFamily="18" charset="0"/>
                <a:cs typeface="Times New Roman" pitchFamily="18" charset="0"/>
              </a:rPr>
              <a:t>СОДЕРЖАНИЮ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20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ПО СПОСОБУ</a:t>
            </a:r>
          </a:p>
          <a:p>
            <a:pPr>
              <a:buFont typeface="Georgia" pitchFamily="18" charset="0"/>
              <a:buNone/>
            </a:pPr>
            <a:r>
              <a:rPr lang="ru-RU" sz="2000" b="1" dirty="0" smtClean="0">
                <a:solidFill>
                  <a:srgbClr val="4B1EA6"/>
                </a:solidFill>
                <a:latin typeface="Times New Roman" pitchFamily="18" charset="0"/>
                <a:cs typeface="Times New Roman" pitchFamily="18" charset="0"/>
              </a:rPr>
              <a:t> УЧЕБНЫХ </a:t>
            </a:r>
            <a:r>
              <a:rPr lang="ru-RU" sz="2000" b="1" dirty="0">
                <a:solidFill>
                  <a:srgbClr val="4B1EA6"/>
                </a:solidFill>
                <a:latin typeface="Times New Roman" pitchFamily="18" charset="0"/>
                <a:cs typeface="Times New Roman" pitchFamily="18" charset="0"/>
              </a:rPr>
              <a:t>ЗАДАНИЙ   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2000" b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ОРГАНИЗАЦИИ </a:t>
            </a:r>
          </a:p>
          <a:p>
            <a:pPr>
              <a:buFont typeface="Georgia" pitchFamily="18" charset="0"/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000" b="1" dirty="0" smtClean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000" b="1" dirty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8" descr="Рисунок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2154135"/>
            <a:ext cx="3082094" cy="245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4167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9105" y="476672"/>
            <a:ext cx="6097054" cy="830997"/>
          </a:xfrm>
          <a:prstGeom prst="rect">
            <a:avLst/>
          </a:prstGeom>
          <a:solidFill>
            <a:srgbClr val="F283F5"/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классе формируется 3 группы учащихся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(по уровню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обученности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олна 3"/>
          <p:cNvSpPr/>
          <p:nvPr/>
        </p:nvSpPr>
        <p:spPr>
          <a:xfrm>
            <a:off x="467544" y="3130520"/>
            <a:ext cx="2592288" cy="1974964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группа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ученики с высокими учебными способностями</a:t>
            </a:r>
          </a:p>
        </p:txBody>
      </p:sp>
      <p:sp>
        <p:nvSpPr>
          <p:cNvPr id="5" name="Волна 4"/>
          <p:cNvSpPr/>
          <p:nvPr/>
        </p:nvSpPr>
        <p:spPr>
          <a:xfrm>
            <a:off x="3173085" y="1772816"/>
            <a:ext cx="2571406" cy="1877290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/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группа -  учащиеся со средними способностями</a:t>
            </a:r>
          </a:p>
        </p:txBody>
      </p:sp>
      <p:sp>
        <p:nvSpPr>
          <p:cNvPr id="6" name="Волна 5"/>
          <p:cNvSpPr/>
          <p:nvPr/>
        </p:nvSpPr>
        <p:spPr>
          <a:xfrm>
            <a:off x="6114408" y="3130520"/>
            <a:ext cx="2903502" cy="2003613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группа - учащиеся с низкими учебными способностями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346" y="5733256"/>
            <a:ext cx="8820472" cy="707886"/>
          </a:xfrm>
          <a:prstGeom prst="rect">
            <a:avLst/>
          </a:prstGeom>
          <a:solidFill>
            <a:srgbClr val="23D1E9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Состав групп непостоянен. Он может меняться не только на протяжении всего процесса обучения, но и на различных уроках.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98" y="4118002"/>
            <a:ext cx="2422056" cy="2875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2884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7200" y="7430"/>
            <a:ext cx="6969600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Разноуровневые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карточки -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задания</a:t>
            </a:r>
            <a:r>
              <a:rPr lang="ru-RU" dirty="0"/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83284"/>
            <a:ext cx="9144000" cy="830997"/>
          </a:xfrm>
          <a:prstGeom prst="rect">
            <a:avLst/>
          </a:prstGeom>
          <a:solidFill>
            <a:srgbClr val="F283F5"/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Базовый уровень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:* ( 3 группа)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Средний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уровень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:**( 2 группа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Творческий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уровень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:***( 1 группа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627059"/>
            <a:ext cx="4680520" cy="48013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Карточка 1*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1.	Вставь пропуски в тексте: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- Соблюдай режим дня! ____________двигайся! Делай _________________.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Одевайся так, чтобы не ________________ и не _____________________.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2.	Выбери правильные рекомендации и обведи их номера: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1.Тебе необходимо спать не менее девяти часов в сутки.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2. Если ты встаёшь в 7 часов утра, то лечь спать нужно попозже.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3.Каждый день гуляй на свежем воздухе два-три часа.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4.Смотри все интересные телевизионные передачи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1484784"/>
            <a:ext cx="4572000" cy="4247317"/>
          </a:xfrm>
          <a:prstGeom prst="rect">
            <a:avLst/>
          </a:prstGeom>
          <a:solidFill>
            <a:srgbClr val="66FFFF"/>
          </a:solidFill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Карточка 1**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	Запиши свой режим дня.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	Всё ли верно в этих советах? Исправь ошибки: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Чтобы крепче заснуть, перед сном нужно чистить зубы, мыть руки, ноги, принимать душ. Лучше всего поиграть в шумные игры, послушать громкую музыку. Комнату нужно проветрить, можно и погулять на свежем воздухе. Очень помогает сну, если посмотреть страшный фильм, много съесть и выпить много чаю.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	Запиши одну пословицу о здоровье.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1916832"/>
            <a:ext cx="4176464" cy="2031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Карточка 1***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	Запиши режим дня для ученика, занимающегося во вторую смену.</a:t>
            </a:r>
          </a:p>
          <a:p>
            <a:pPr marL="342900" indent="-342900" algn="just">
              <a:buAutoNum type="arabicPeriod" startAt="2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кроссворд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buAutoNum type="arabicPeriod" startAt="2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Нарисуй отгадку к 5 вопросу кроссворда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365104"/>
            <a:ext cx="1240832" cy="175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658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0931"/>
            <a:ext cx="8391306" cy="1384995"/>
          </a:xfrm>
          <a:prstGeom prst="rect">
            <a:avLst/>
          </a:prstGeom>
          <a:solidFill>
            <a:srgbClr val="F283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Учебный  материал  можно дифференцировать  не только по уровню обученности учащихся, но и по уровням: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14"/>
          <p:cNvSpPr>
            <a:spLocks noChangeArrowheads="1"/>
          </p:cNvSpPr>
          <p:nvPr/>
        </p:nvSpPr>
        <p:spPr bwMode="auto">
          <a:xfrm rot="10800000">
            <a:off x="130844" y="2179123"/>
            <a:ext cx="3278729" cy="1363326"/>
          </a:xfrm>
          <a:prstGeom prst="wedgeEllipseCallout">
            <a:avLst>
              <a:gd name="adj1" fmla="val -64202"/>
              <a:gd name="adj2" fmla="val 57002"/>
            </a:avLst>
          </a:prstGeom>
          <a:solidFill>
            <a:srgbClr val="32C6EE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/>
          <a:lstStyle/>
          <a:p>
            <a:pPr algn="ctr"/>
            <a:endParaRPr lang="ru-RU" dirty="0"/>
          </a:p>
          <a:p>
            <a:pPr algn="ctr"/>
            <a:r>
              <a:rPr lang="ru-RU" sz="3200" dirty="0"/>
              <a:t>творчество</a:t>
            </a:r>
          </a:p>
        </p:txBody>
      </p:sp>
      <p:sp>
        <p:nvSpPr>
          <p:cNvPr id="6" name="AutoShape 15"/>
          <p:cNvSpPr>
            <a:spLocks noChangeArrowheads="1"/>
          </p:cNvSpPr>
          <p:nvPr/>
        </p:nvSpPr>
        <p:spPr bwMode="auto">
          <a:xfrm rot="10583446">
            <a:off x="3162998" y="4098038"/>
            <a:ext cx="3000398" cy="1477955"/>
          </a:xfrm>
          <a:prstGeom prst="wedgeEllipseCallout">
            <a:avLst>
              <a:gd name="adj1" fmla="val -7930"/>
              <a:gd name="adj2" fmla="val 172092"/>
            </a:avLst>
          </a:prstGeom>
          <a:solidFill>
            <a:srgbClr val="32C6EE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/>
          <a:lstStyle/>
          <a:p>
            <a:pPr algn="ctr"/>
            <a:endParaRPr lang="ru-RU" dirty="0"/>
          </a:p>
          <a:p>
            <a:pPr algn="ctr"/>
            <a:r>
              <a:rPr lang="ru-RU" sz="3200" dirty="0"/>
              <a:t>трудности</a:t>
            </a:r>
          </a:p>
        </p:txBody>
      </p:sp>
      <p:sp>
        <p:nvSpPr>
          <p:cNvPr id="7" name="AutoShape 16"/>
          <p:cNvSpPr>
            <a:spLocks noChangeArrowheads="1"/>
          </p:cNvSpPr>
          <p:nvPr/>
        </p:nvSpPr>
        <p:spPr bwMode="auto">
          <a:xfrm rot="10800000">
            <a:off x="6409338" y="2179123"/>
            <a:ext cx="2449512" cy="1681925"/>
          </a:xfrm>
          <a:prstGeom prst="wedgeEllipseCallout">
            <a:avLst>
              <a:gd name="adj1" fmla="val 87644"/>
              <a:gd name="adj2" fmla="val 56525"/>
            </a:avLst>
          </a:prstGeom>
          <a:solidFill>
            <a:srgbClr val="32C6EE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/>
          <a:lstStyle/>
          <a:p>
            <a:pPr algn="ctr"/>
            <a:endParaRPr lang="ru-RU" dirty="0"/>
          </a:p>
          <a:p>
            <a:pPr algn="ctr"/>
            <a:r>
              <a:rPr lang="ru-RU" sz="3200" dirty="0"/>
              <a:t>объем</a:t>
            </a:r>
          </a:p>
        </p:txBody>
      </p:sp>
    </p:spTree>
    <p:extLst>
      <p:ext uri="{BB962C8B-B14F-4D97-AF65-F5344CB8AC3E}">
        <p14:creationId xmlns="" xmlns:p14="http://schemas.microsoft.com/office/powerpoint/2010/main" val="361956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3106979884"/>
              </p:ext>
            </p:extLst>
          </p:nvPr>
        </p:nvGraphicFramePr>
        <p:xfrm>
          <a:off x="395536" y="1268759"/>
          <a:ext cx="5118753" cy="288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08920"/>
            <a:ext cx="4966099" cy="30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6096" y="3166675"/>
            <a:ext cx="19442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работы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5" y="0"/>
            <a:ext cx="87484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Результативность </a:t>
            </a:r>
          </a:p>
          <a:p>
            <a:pPr algn="ctr"/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профессиональной педагогической </a:t>
            </a:r>
          </a:p>
          <a:p>
            <a:pPr algn="ctr"/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деятельности и достигнутые эффекты</a:t>
            </a:r>
          </a:p>
        </p:txBody>
      </p:sp>
    </p:spTree>
    <p:extLst>
      <p:ext uri="{BB962C8B-B14F-4D97-AF65-F5344CB8AC3E}">
        <p14:creationId xmlns="" xmlns:p14="http://schemas.microsoft.com/office/powerpoint/2010/main" val="213546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27984" y="47434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r>
              <a:rPr lang="ru-RU" dirty="0"/>
              <a:t> 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107504" y="1484656"/>
            <a:ext cx="432048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Положительные: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Blip>
                <a:blip r:embed="rId2"/>
              </a:buBlip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повышается уровень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мотивации учения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облегчается усвоение материала учащимися с низким уровнем подготовки;</a:t>
            </a:r>
          </a:p>
          <a:p>
            <a:pPr>
              <a:lnSpc>
                <a:spcPct val="90000"/>
              </a:lnSpc>
              <a:buBlip>
                <a:blip r:embed="rId2"/>
              </a:buBlip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исключается уравниловка детей;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более быстрое, глубокое усвоение «сильными» учащимися;</a:t>
            </a:r>
          </a:p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появляется возможность более эффективно работать со «слабыми» учащимися;</a:t>
            </a:r>
          </a:p>
          <a:p>
            <a:pPr>
              <a:lnSpc>
                <a:spcPct val="90000"/>
              </a:lnSpc>
            </a:pPr>
            <a:endParaRPr lang="ru-RU" sz="2400" dirty="0" smtClean="0"/>
          </a:p>
        </p:txBody>
      </p:sp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4427984" y="1484313"/>
            <a:ext cx="4464496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buFontTx/>
              <a:buNone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Отрицательные:</a:t>
            </a:r>
          </a:p>
          <a:p>
            <a:pPr algn="just">
              <a:lnSpc>
                <a:spcPct val="90000"/>
              </a:lnSpc>
              <a:buBlip>
                <a:blip r:embed="rId2"/>
              </a:buBlip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перевод в слабые группы воспринимается детьми как унижение их достоинства</a:t>
            </a:r>
          </a:p>
          <a:p>
            <a:pPr algn="just"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выбор минимального уровня усвоения материала плохо отражается на самооценке детей;</a:t>
            </a:r>
          </a:p>
          <a:p>
            <a:pPr algn="just"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затрачиваются дополнительные силы и время учителя для составления и проверки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разноуровневых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заданий.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1812" y="99318"/>
            <a:ext cx="86769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Положительные и отрицательные аспекты дифференцированного обучения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77226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Транслируемость</a:t>
            </a:r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 практических достижений профессиональной деятельности</a:t>
            </a:r>
          </a:p>
        </p:txBody>
      </p:sp>
      <p:pic>
        <p:nvPicPr>
          <p:cNvPr id="1026" name="Picture 2" descr="C:\Users\Ванек\Searches\Desktop\Рисунок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71568"/>
            <a:ext cx="2599243" cy="36528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анек\Searches\Desktop\Рисунок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53070"/>
            <a:ext cx="2779713" cy="3932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DCIM\100SSCAM\SDC173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761" y="1384995"/>
            <a:ext cx="2648478" cy="17281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DCIM\100SSCAM\SDC1738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02339">
            <a:off x="1090691" y="3545404"/>
            <a:ext cx="2887846" cy="21658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:\DCIM\100SSCAM\SDC1738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5404">
            <a:off x="5351690" y="3582754"/>
            <a:ext cx="2955373" cy="2223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Downloads\Агаповой Юлии Ивановне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182" y="2945906"/>
            <a:ext cx="2260343" cy="33569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9930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052736"/>
            <a:ext cx="734481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Tx/>
              <a:buAutoNum type="arabicPeriod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Абасов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Н. А. Дифференцированное обучение. // Директор школы. 2009, № 8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Амонашвили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Ш.А. «В школу – с шести лет», Москва, 1996 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Дгеменёва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Н.Н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Дифференциация учебной работы младших школьников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уроках»,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Москва, 2005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Иванов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«Дифференцированное обучение младших школьников», «Начальная школа» , №11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2012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/>
              <a:t>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Титова В.В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Дифференцированный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подход к учащимся на уроках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окружающего мира//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Начальная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школа. 2011 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3848" y="260648"/>
            <a:ext cx="2505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  <a:cs typeface="Times New Roman" pitchFamily="18" charset="0"/>
              </a:rPr>
              <a:t>Литература</a:t>
            </a:r>
          </a:p>
        </p:txBody>
      </p:sp>
    </p:spTree>
    <p:extLst>
      <p:ext uri="{BB962C8B-B14F-4D97-AF65-F5344CB8AC3E}">
        <p14:creationId xmlns="" xmlns:p14="http://schemas.microsoft.com/office/powerpoint/2010/main" val="318741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628800"/>
            <a:ext cx="69127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717032"/>
            <a:ext cx="1663700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5261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784</Words>
  <Application>Microsoft Office PowerPoint</Application>
  <PresentationFormat>Экран (4:3)</PresentationFormat>
  <Paragraphs>98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</cp:lastModifiedBy>
  <cp:revision>48</cp:revision>
  <dcterms:created xsi:type="dcterms:W3CDTF">2014-06-24T15:51:35Z</dcterms:created>
  <dcterms:modified xsi:type="dcterms:W3CDTF">2019-10-15T10:01:20Z</dcterms:modified>
</cp:coreProperties>
</file>