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77" r:id="rId4"/>
    <p:sldId id="276" r:id="rId5"/>
    <p:sldId id="260" r:id="rId6"/>
    <p:sldId id="257" r:id="rId7"/>
    <p:sldId id="263" r:id="rId8"/>
    <p:sldId id="264" r:id="rId9"/>
    <p:sldId id="269" r:id="rId10"/>
    <p:sldId id="270" r:id="rId11"/>
    <p:sldId id="267" r:id="rId12"/>
    <p:sldId id="273" r:id="rId13"/>
    <p:sldId id="272" r:id="rId14"/>
    <p:sldId id="261" r:id="rId15"/>
    <p:sldId id="265" r:id="rId16"/>
    <p:sldId id="266" r:id="rId17"/>
    <p:sldId id="26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54" autoAdjust="0"/>
  </p:normalViewPr>
  <p:slideViewPr>
    <p:cSldViewPr>
      <p:cViewPr>
        <p:scale>
          <a:sx n="73" d="100"/>
          <a:sy n="73" d="100"/>
        </p:scale>
        <p:origin x="-420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0035BB-FB0A-427E-8F29-0CAB5BC63E8B}" type="datetimeFigureOut">
              <a:rPr lang="ru-RU" smtClean="0"/>
              <a:pPr/>
              <a:t>06.02.2014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7E385A-D334-40A7-9E7F-443BF92BE75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E385A-D334-40A7-9E7F-443BF92BE756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Прием</a:t>
            </a:r>
            <a:r>
              <a:rPr lang="ru-RU" baseline="0" dirty="0" smtClean="0"/>
              <a:t> Кластер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E385A-D334-40A7-9E7F-443BF92BE756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Кластер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E385A-D334-40A7-9E7F-443BF92BE756}" type="slidenum">
              <a:rPr lang="ru-RU" smtClean="0"/>
              <a:pPr/>
              <a:t>10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Кластер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E385A-D334-40A7-9E7F-443BF92BE756}" type="slidenum">
              <a:rPr lang="ru-RU" smtClean="0"/>
              <a:pPr/>
              <a:t>11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Кластер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E385A-D334-40A7-9E7F-443BF92BE756}" type="slidenum">
              <a:rPr lang="ru-RU" smtClean="0"/>
              <a:pPr/>
              <a:t>12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Прием «Пометки на полях»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E385A-D334-40A7-9E7F-443BF92BE756}" type="slidenum">
              <a:rPr lang="ru-RU" smtClean="0"/>
              <a:pPr/>
              <a:t>13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Интересно</a:t>
            </a:r>
            <a:r>
              <a:rPr lang="ru-RU" baseline="0" dirty="0" smtClean="0"/>
              <a:t> и совсем не устаёшь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E385A-D334-40A7-9E7F-443BF92BE756}" type="slidenum">
              <a:rPr lang="ru-RU" smtClean="0"/>
              <a:pPr/>
              <a:t>17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3526" cy="686752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476672"/>
            <a:ext cx="84249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Применение методов технологии</a:t>
            </a:r>
            <a:b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критического мышления</a:t>
            </a:r>
            <a: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уроках </a:t>
            </a:r>
            <a: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биологии</a:t>
            </a:r>
          </a:p>
          <a:p>
            <a:pPr algn="ctr"/>
            <a:endParaRPr lang="ru-RU" sz="6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Учитель биологии                                                                                    МКОУ СОШ с. Тихменево           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Н. И. </a:t>
            </a:r>
            <a:r>
              <a:rPr lang="ru-RU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Нестеркова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153526" cy="6858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115616" y="476672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Актуальность</a:t>
            </a:r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ТРКМ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1196752"/>
            <a:ext cx="835292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Технология 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выявляет 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 развивает творческие способности учащихся;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формирует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критическое мышления школьников, основанное на универсальном умении работать с информацией (находить,    отбирать, анализировать , оценивать ее достоверность и т. д.).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способствует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умению анализировать информацию с позиции логики, умению  обосновать суждения, решать и применять полученные результаты, как в стандартных, так и в нестандартных ситуациях.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помогает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самореализаваться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личности.</a:t>
            </a:r>
            <a:endParaRPr lang="ru-RU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3526" cy="6858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23528" y="476672"/>
            <a:ext cx="8496944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Инновационность  технологии</a:t>
            </a:r>
          </a:p>
          <a:p>
            <a:pPr algn="ctr"/>
            <a:endParaRPr lang="ru-RU" sz="3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учащийся 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сам конструирует 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процесс 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обучения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>
              <a:buFont typeface="Arial" pitchFamily="34" charset="0"/>
              <a:buChar char="•"/>
            </a:pPr>
            <a:endParaRPr lang="ru-RU" sz="28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сам 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отслеживает направления своего 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развития</a:t>
            </a:r>
          </a:p>
          <a:p>
            <a:pPr algn="ctr"/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сам определяет конечный результат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476672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119675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76673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6" y="0"/>
            <a:ext cx="9153526" cy="6858000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23528" y="333877"/>
            <a:ext cx="849694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762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Цели технологии критического мышления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lang="ru-RU" sz="2400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1" name="AutoShape 12"/>
          <p:cNvSpPr>
            <a:spLocks noChangeArrowheads="1"/>
          </p:cNvSpPr>
          <p:nvPr/>
        </p:nvSpPr>
        <p:spPr bwMode="auto">
          <a:xfrm>
            <a:off x="467544" y="2420888"/>
            <a:ext cx="4752975" cy="1800225"/>
          </a:xfrm>
          <a:prstGeom prst="diamond">
            <a:avLst/>
          </a:prstGeom>
          <a:solidFill>
            <a:srgbClr val="C0C0C0"/>
          </a:solidFill>
          <a:ln w="9525">
            <a:solidFill>
              <a:srgbClr val="CC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000000"/>
                </a:solidFill>
              </a:rPr>
              <a:t>1.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Мотивация к учению</a:t>
            </a:r>
          </a:p>
        </p:txBody>
      </p:sp>
      <p:sp>
        <p:nvSpPr>
          <p:cNvPr id="12" name="AutoShape 17"/>
          <p:cNvSpPr>
            <a:spLocks noChangeArrowheads="1"/>
          </p:cNvSpPr>
          <p:nvPr/>
        </p:nvSpPr>
        <p:spPr bwMode="auto">
          <a:xfrm>
            <a:off x="2843808" y="3356992"/>
            <a:ext cx="4248150" cy="1655763"/>
          </a:xfrm>
          <a:prstGeom prst="diamond">
            <a:avLst/>
          </a:prstGeom>
          <a:solidFill>
            <a:srgbClr val="C0C0C0"/>
          </a:solidFill>
          <a:ln w="9525">
            <a:solidFill>
              <a:srgbClr val="CC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Цели</a:t>
            </a:r>
          </a:p>
        </p:txBody>
      </p:sp>
      <p:sp>
        <p:nvSpPr>
          <p:cNvPr id="13" name="AutoShape 15"/>
          <p:cNvSpPr>
            <a:spLocks noChangeArrowheads="1"/>
          </p:cNvSpPr>
          <p:nvPr/>
        </p:nvSpPr>
        <p:spPr bwMode="auto">
          <a:xfrm>
            <a:off x="4716016" y="2420888"/>
            <a:ext cx="4248150" cy="1657350"/>
          </a:xfrm>
          <a:prstGeom prst="diamond">
            <a:avLst/>
          </a:prstGeom>
          <a:solidFill>
            <a:srgbClr val="C0C0C0"/>
          </a:solidFill>
          <a:ln w="9525">
            <a:solidFill>
              <a:srgbClr val="CC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Развитие 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рефлексивного</a:t>
            </a:r>
          </a:p>
          <a:p>
            <a:pPr algn="ctr"/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умения</a:t>
            </a:r>
          </a:p>
        </p:txBody>
      </p:sp>
      <p:sp>
        <p:nvSpPr>
          <p:cNvPr id="14" name="AutoShape 16"/>
          <p:cNvSpPr>
            <a:spLocks noChangeArrowheads="1"/>
          </p:cNvSpPr>
          <p:nvPr/>
        </p:nvSpPr>
        <p:spPr bwMode="auto">
          <a:xfrm>
            <a:off x="4895850" y="4149080"/>
            <a:ext cx="4248150" cy="1657350"/>
          </a:xfrm>
          <a:prstGeom prst="diamond">
            <a:avLst/>
          </a:prstGeom>
          <a:solidFill>
            <a:srgbClr val="C0C0C0"/>
          </a:solidFill>
          <a:ln w="9525">
            <a:solidFill>
              <a:srgbClr val="CC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4. Формирование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обобщений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AutoShape 16"/>
          <p:cNvSpPr>
            <a:spLocks noChangeArrowheads="1"/>
          </p:cNvSpPr>
          <p:nvPr/>
        </p:nvSpPr>
        <p:spPr bwMode="auto">
          <a:xfrm>
            <a:off x="755576" y="4221088"/>
            <a:ext cx="4248150" cy="1657350"/>
          </a:xfrm>
          <a:prstGeom prst="diamond">
            <a:avLst/>
          </a:prstGeom>
          <a:solidFill>
            <a:srgbClr val="C0C0C0"/>
          </a:solidFill>
          <a:ln w="9525">
            <a:solidFill>
              <a:srgbClr val="CC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3.Расширение знаний и </a:t>
            </a:r>
          </a:p>
          <a:p>
            <a:pPr algn="ctr"/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интеллектуальных умений </a:t>
            </a:r>
            <a:endParaRPr lang="ru-RU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476672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119675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76673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6" y="0"/>
            <a:ext cx="9153526" cy="6858000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23528" y="904254"/>
            <a:ext cx="8496944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762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ехнология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РКМ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решает задачи: </a:t>
            </a:r>
          </a:p>
          <a:p>
            <a:pPr marL="0" marR="0" lvl="0" indent="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lang="ru-RU" sz="2400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2286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образовательной мотивации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повышения интереса к процессу обучения и активного восприятия учебного материала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2286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информационной грамотности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развития способности к самостоятельной аналитической и оценочной работе с информацией любой сложности; </a:t>
            </a:r>
          </a:p>
          <a:p>
            <a:pPr marL="0" marR="0" lvl="0" indent="476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2286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социальной компетентности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формирования коммуникативных навыков и ответственности за знание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6" y="0"/>
            <a:ext cx="9153526" cy="686752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3108" y="857232"/>
            <a:ext cx="1847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1412776"/>
            <a:ext cx="81369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Ученик 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может:</a:t>
            </a:r>
            <a:endParaRPr lang="ru-RU" sz="2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самостоятельно 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добывать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знания; </a:t>
            </a:r>
          </a:p>
          <a:p>
            <a:pPr>
              <a:lnSpc>
                <a:spcPct val="80000"/>
              </a:lnSpc>
            </a:pPr>
            <a:endParaRPr lang="ru-RU" sz="2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применять их на практике для решения разнообразных проблем; </a:t>
            </a:r>
          </a:p>
          <a:p>
            <a:pPr>
              <a:lnSpc>
                <a:spcPct val="80000"/>
              </a:lnSpc>
            </a:pPr>
            <a:endParaRPr lang="ru-RU" sz="2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работать с различной информацией, анализировать, обобщать, аргументировать;</a:t>
            </a:r>
          </a:p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самостоятельно критически мыслить, искать рациональные пути в решении проблем; </a:t>
            </a:r>
          </a:p>
          <a:p>
            <a:pPr>
              <a:lnSpc>
                <a:spcPct val="80000"/>
              </a:lnSpc>
            </a:pPr>
            <a:endParaRPr lang="ru-RU" sz="2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быть коммуникабельным, контактным в различных социальных группах, гибким в меняющихся жизненных ситуациях.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476672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Практическая направленность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476672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119675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76673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3526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39552" y="188641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0B0F0"/>
                </a:solidFill>
              </a:rPr>
              <a:t> 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Структура урока </a:t>
            </a:r>
            <a:b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«развития критического мышления».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Group 80"/>
          <p:cNvGraphicFramePr>
            <a:graphicFrameLocks/>
          </p:cNvGraphicFramePr>
          <p:nvPr/>
        </p:nvGraphicFramePr>
        <p:xfrm>
          <a:off x="899592" y="1340768"/>
          <a:ext cx="7412558" cy="4769712"/>
        </p:xfrm>
        <a:graphic>
          <a:graphicData uri="http://schemas.openxmlformats.org/drawingml/2006/table">
            <a:tbl>
              <a:tblPr/>
              <a:tblGrid>
                <a:gridCol w="3168352"/>
                <a:gridCol w="4244206"/>
              </a:tblGrid>
              <a:tr h="504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Этапы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Характеристика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37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Вызов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(ликвидация чистого листа)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Ученик ставит перед  собой вопрос: «Что я знаю»? по данной теме. Возможна работа с вопросами по данной проблеме урока.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39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Осмысление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(реализация осмысления)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данной стадии ученик под руководством учителя с помощью своих товарищей ответит на те вопросы, которые сам поставил перед собой на первой стадии.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47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Рефлексия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(размышление)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Размышление, обобщение того, «что узнал» ученик на уроке по данной проблеме.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775575" cy="4421088"/>
        </p:xfrm>
        <a:graphic>
          <a:graphicData uri="http://schemas.openxmlformats.org/drawingml/2006/table">
            <a:tbl>
              <a:tblPr/>
              <a:tblGrid>
                <a:gridCol w="3887787"/>
                <a:gridCol w="3887788"/>
              </a:tblGrid>
              <a:tr h="4421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Стадии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Приемы,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используемые на каждой стадии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115616" y="476672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119675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76673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3526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95536" y="188641"/>
            <a:ext cx="8280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Приемы, используемые на разных стадиях урока.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843808" y="1196752"/>
          <a:ext cx="5904656" cy="5169782"/>
        </p:xfrm>
        <a:graphic>
          <a:graphicData uri="http://schemas.openxmlformats.org/drawingml/2006/table">
            <a:tbl>
              <a:tblPr/>
              <a:tblGrid>
                <a:gridCol w="5904656"/>
              </a:tblGrid>
              <a:tr h="86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Приемы,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используемые на каждой стадии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83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Карта познания, кластер, краткое эссе, мозговой штурм, перепутанные логические цепочки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03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Чтение с остановками и пометками, работа в парах, поиск ответов на вопросы, поставленные на стадии вызова, определение терминов, исправление логических цепочек, проверка утверждений, заполнение  второй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колонки маркировочной таблицы «ЗУХ»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71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Карта познания, эссе, проведение дискуссии, взаимоопрос, взаимопроверка, синквейн, обсуждение, оценка работы на уроке, заполнение третьей колонки.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539553" y="1196753"/>
          <a:ext cx="2304255" cy="5184575"/>
        </p:xfrm>
        <a:graphic>
          <a:graphicData uri="http://schemas.openxmlformats.org/drawingml/2006/table">
            <a:tbl>
              <a:tblPr/>
              <a:tblGrid>
                <a:gridCol w="2304255"/>
              </a:tblGrid>
              <a:tr h="8640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Стадии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80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Вызов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42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Осмысление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81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Рефлексия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476672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119675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76673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</p:spPr>
      </p:pic>
      <p:pic>
        <p:nvPicPr>
          <p:cNvPr id="2" name="Picture 2" descr="C:\Users\Хакер\Desktop\фото\DSC0056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340768"/>
            <a:ext cx="7992888" cy="501513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187624" y="404664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Прием Кластер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476672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119675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76673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526" y="0"/>
            <a:ext cx="9153526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915816" y="404664"/>
            <a:ext cx="28803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Кластер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G:\конференц 2014\фото тркм\DSC007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1628800"/>
            <a:ext cx="7632286" cy="475252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476672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119675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76673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526" y="0"/>
            <a:ext cx="9153526" cy="6858000"/>
          </a:xfrm>
          <a:prstGeom prst="rect">
            <a:avLst/>
          </a:prstGeom>
          <a:noFill/>
        </p:spPr>
      </p:pic>
      <p:pic>
        <p:nvPicPr>
          <p:cNvPr id="2" name="Picture 2" descr="G:\конференц 2014\фото тркм\DSC008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556793"/>
            <a:ext cx="7488832" cy="41044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476672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119675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76673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526" y="0"/>
            <a:ext cx="9153526" cy="6858000"/>
          </a:xfrm>
          <a:prstGeom prst="rect">
            <a:avLst/>
          </a:prstGeom>
          <a:noFill/>
        </p:spPr>
      </p:pic>
      <p:pic>
        <p:nvPicPr>
          <p:cNvPr id="12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3526" cy="6858000"/>
          </a:xfrm>
          <a:prstGeom prst="rect">
            <a:avLst/>
          </a:prstGeom>
          <a:noFill/>
        </p:spPr>
      </p:pic>
      <p:pic>
        <p:nvPicPr>
          <p:cNvPr id="13" name="Рисунок 1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052736"/>
            <a:ext cx="7848872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476672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119675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76673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3526" cy="6858000"/>
          </a:xfrm>
          <a:prstGeom prst="rect">
            <a:avLst/>
          </a:prstGeom>
          <a:noFill/>
        </p:spPr>
      </p:pic>
      <p:pic>
        <p:nvPicPr>
          <p:cNvPr id="3074" name="Picture 2" descr="G:\конференц 2014\фото тркм\DSC008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124744"/>
            <a:ext cx="4968552" cy="3312368"/>
          </a:xfrm>
          <a:prstGeom prst="rect">
            <a:avLst/>
          </a:prstGeom>
          <a:noFill/>
        </p:spPr>
      </p:pic>
      <p:pic>
        <p:nvPicPr>
          <p:cNvPr id="3077" name="Picture 5" descr="G:\конференц 2014\фото тркм\DSC008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3496893"/>
            <a:ext cx="4608512" cy="302845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763688" y="188640"/>
            <a:ext cx="5832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Прием «Пометки на полях»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476672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119675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76673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3526" cy="6858000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39552" y="529295"/>
            <a:ext cx="8208912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Технология дает ученику: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повышение эффективности восприятия информации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повышение интереса, как к изучаемому материалу, так и к самому процессу обучения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умение критически мыслить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умение ответственно относиться к собственному образованию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умение работать в сотрудничестве с другими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повышение качества образования учеников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желание и умение стать человеком, который учится в течение всей жизни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</p:nvPr>
        </p:nvGraphicFramePr>
        <p:xfrm>
          <a:off x="1522095" y="2496153"/>
          <a:ext cx="6099810" cy="2734056"/>
        </p:xfrm>
        <a:graphic>
          <a:graphicData uri="http://schemas.openxmlformats.org/drawingml/2006/table">
            <a:tbl>
              <a:tblPr/>
              <a:tblGrid>
                <a:gridCol w="507684"/>
                <a:gridCol w="549515"/>
                <a:gridCol w="538740"/>
                <a:gridCol w="449373"/>
                <a:gridCol w="722546"/>
                <a:gridCol w="628742"/>
                <a:gridCol w="628742"/>
                <a:gridCol w="629376"/>
                <a:gridCol w="722546"/>
                <a:gridCol w="722546"/>
              </a:tblGrid>
              <a:tr h="0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ЕГЭ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2011-2012г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ЕГЭ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2012-2013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2011-2012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2012-2013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2013-2014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(первое полугодие)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ФИО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балл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ФИО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балл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УО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КЗ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УО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КЗ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УО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КЗ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Кирилина Анна.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48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Коновалова Кристина.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Плеханова Наталья.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37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115616" y="476672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119675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76673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3526" cy="6858000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23398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Качество знаний по предмету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467544" y="1412776"/>
          <a:ext cx="8280919" cy="5022496"/>
        </p:xfrm>
        <a:graphic>
          <a:graphicData uri="http://schemas.openxmlformats.org/drawingml/2006/table">
            <a:tbl>
              <a:tblPr/>
              <a:tblGrid>
                <a:gridCol w="1008112"/>
                <a:gridCol w="576064"/>
                <a:gridCol w="1080120"/>
                <a:gridCol w="432048"/>
                <a:gridCol w="661217"/>
                <a:gridCol w="853561"/>
                <a:gridCol w="853561"/>
                <a:gridCol w="854422"/>
                <a:gridCol w="980907"/>
                <a:gridCol w="980907"/>
              </a:tblGrid>
              <a:tr h="100039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ЕГЭ</a:t>
                      </a:r>
                      <a:endParaRPr lang="ru-RU" sz="20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2011-2012г</a:t>
                      </a:r>
                      <a:endParaRPr lang="ru-RU" sz="20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ЕГЭ</a:t>
                      </a:r>
                      <a:endParaRPr lang="ru-RU" sz="20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2012-2013</a:t>
                      </a:r>
                      <a:endParaRPr lang="ru-RU" sz="20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2011-2012</a:t>
                      </a:r>
                      <a:endParaRPr lang="ru-RU" sz="20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2012-2013</a:t>
                      </a:r>
                      <a:endParaRPr lang="ru-RU" sz="20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2013-2014</a:t>
                      </a:r>
                      <a:endParaRPr lang="ru-RU" sz="20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(первое полугодие)</a:t>
                      </a:r>
                      <a:endParaRPr lang="ru-RU" sz="20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26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ФИО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балл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ФИО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балл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УО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КЗ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УО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КЗ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УО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FF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1ч</a:t>
                      </a:r>
                      <a:r>
                        <a:rPr lang="ru-RU" sz="1600" b="1" baseline="0" dirty="0" smtClean="0">
                          <a:solidFill>
                            <a:srgbClr val="FFFF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   2ч</a:t>
                      </a:r>
                      <a:endParaRPr lang="ru-RU" sz="1600" b="1" dirty="0" smtClean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КЗ 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1ч     2ч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93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Кирилина Анна.</a:t>
                      </a:r>
                      <a:endParaRPr lang="ru-RU" sz="20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48</a:t>
                      </a:r>
                      <a:endParaRPr lang="ru-RU" sz="20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Коновалова Кристина.</a:t>
                      </a:r>
                      <a:endParaRPr lang="ru-RU" sz="20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42</a:t>
                      </a:r>
                      <a:endParaRPr lang="ru-RU" sz="2000" b="1" dirty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        </a:t>
                      </a:r>
                      <a:r>
                        <a:rPr lang="ru-RU" sz="20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2000" b="1" dirty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75</a:t>
                      </a:r>
                      <a:endParaRPr lang="ru-RU" sz="2000" b="1" dirty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      100</a:t>
                      </a:r>
                      <a:endParaRPr lang="ru-RU" sz="2000" b="1" dirty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85</a:t>
                      </a:r>
                      <a:endParaRPr lang="ru-RU" sz="2000" b="1" dirty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100               100</a:t>
                      </a:r>
                      <a:endParaRPr lang="ru-RU" sz="2000" b="1" dirty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60            80</a:t>
                      </a:r>
                      <a:endParaRPr lang="ru-RU" sz="2000" b="1" dirty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7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Плеханова Наталья.</a:t>
                      </a:r>
                      <a:endParaRPr lang="ru-RU" sz="20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37</a:t>
                      </a:r>
                      <a:endParaRPr lang="ru-RU" sz="20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476672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119675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76673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3526" cy="6858000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61403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95350" algn="l"/>
              </a:tabLst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Участие в олимпиадах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836712"/>
            <a:ext cx="2326886" cy="2993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3284984"/>
            <a:ext cx="2494235" cy="3168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C:\Users\Хакер\Desktop\олимпиады\диплом продленка\диплом уч-ся\664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4077072"/>
            <a:ext cx="2889101" cy="2277945"/>
          </a:xfrm>
          <a:prstGeom prst="flowChartProcess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9" name="Picture 5" descr="C:\Users\Хакер\Desktop\олимпиады\диплом продленка\диплом уч-ся\6629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112" y="764704"/>
            <a:ext cx="2952328" cy="2304256"/>
          </a:xfrm>
          <a:prstGeom prst="rect">
            <a:avLst/>
          </a:prstGeom>
          <a:noFill/>
        </p:spPr>
      </p:pic>
      <p:pic>
        <p:nvPicPr>
          <p:cNvPr id="13" name="Рисунок 12" descr="C:\Users\Хакер\Desktop\олимпиады\диплом продленка\диплом уч-ся\66515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3848" y="2420888"/>
            <a:ext cx="2670987" cy="2177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476672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119675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76673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526" y="0"/>
            <a:ext cx="9153526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83568" y="404664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Мнения обучающихся об уроках по применению технологии критического мышления 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1988841"/>
            <a:ext cx="83529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Нравится, что мы сами работаем с новой информацией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1560" y="2780929"/>
            <a:ext cx="82089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Обмениваемся своими мыслями, суждениями по теме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3982998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 сам ставлю себе оценку за работу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11561" y="4721662"/>
            <a:ext cx="56400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Интересно и совсем не устаёшь 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http://newhits.ru/images/s1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509120"/>
            <a:ext cx="2488545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</TotalTime>
  <Words>632</Words>
  <Application>Microsoft Office PowerPoint</Application>
  <PresentationFormat>Экран (4:3)</PresentationFormat>
  <Paragraphs>160</Paragraphs>
  <Slides>17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Хакер</cp:lastModifiedBy>
  <cp:revision>83</cp:revision>
  <dcterms:modified xsi:type="dcterms:W3CDTF">2014-02-05T20:45:44Z</dcterms:modified>
</cp:coreProperties>
</file>