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4" r:id="rId4"/>
    <p:sldId id="265" r:id="rId5"/>
    <p:sldId id="259" r:id="rId6"/>
    <p:sldId id="266" r:id="rId7"/>
    <p:sldId id="260" r:id="rId8"/>
    <p:sldId id="267" r:id="rId9"/>
    <p:sldId id="268" r:id="rId10"/>
    <p:sldId id="269" r:id="rId11"/>
    <p:sldId id="261" r:id="rId12"/>
    <p:sldId id="262" r:id="rId13"/>
    <p:sldId id="263" r:id="rId14"/>
    <p:sldId id="258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F4CD9-C225-43A0-8D2E-17CC58F06EDC}" type="datetimeFigureOut">
              <a:rPr lang="ru-RU" smtClean="0"/>
              <a:t>02.11.2019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931AB-CF2B-4F9D-B0C7-5E294F1F91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268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95217-B2E1-45DA-B950-D1F2A686985A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9B7D5-3C6A-4A5B-B83B-CEA5F403778A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663DD-4F67-4260-91B7-04CF2D4BA3F3}" type="datetime1">
              <a:rPr lang="ru-RU" smtClean="0"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28868-21A0-4E9C-BEA5-D81C0222B8DF}" type="datetime1">
              <a:rPr lang="ru-RU" smtClean="0"/>
              <a:t>02.11.2019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7FB80-3B43-486E-BDC2-B60AA1A0B8CC}" type="datetime1">
              <a:rPr lang="ru-RU" smtClean="0"/>
              <a:t>02.11.2019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77BE-4E9E-412E-BFC5-4DBD9125F9F9}" type="datetime1">
              <a:rPr lang="ru-RU" smtClean="0"/>
              <a:t>02.11.2019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5D5EA-D29A-41ED-9F11-EEF26E9A4374}" type="datetime1">
              <a:rPr lang="ru-RU" smtClean="0"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FDDAC-9C63-49A9-862B-19C8D058F78B}" type="datetime1">
              <a:rPr lang="ru-RU" smtClean="0"/>
              <a:t>02.11.2019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46C17-A826-4604-B347-35D17E4358CE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BD8D5-F887-40CE-B139-02E1255B144E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35651.jpg (299×401)"/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V="1">
            <a:off x="179512" y="5442405"/>
            <a:ext cx="1055519" cy="1415595"/>
          </a:xfrm>
          <a:prstGeom prst="rect">
            <a:avLst/>
          </a:prstGeom>
          <a:noFill/>
        </p:spPr>
      </p:pic>
      <p:pic>
        <p:nvPicPr>
          <p:cNvPr id="13316" name="Picture 4" descr="10589379-provette-con-liquido-su-sfondo-grigio.jpg (168×114)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332656"/>
            <a:ext cx="1600200" cy="1085850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FF05F-A563-4F5B-9536-B8C651F7510E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ADB47-2B19-4442-8A6C-D7E3A242576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127"/>
            </a:avLst>
          </a:prstGeom>
          <a:solidFill>
            <a:srgbClr val="00B05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gost.jofo.ru/data/userfiles/4988/images/511293-9226691e7f69f97ba64fecbbe1420c60.jpg" TargetMode="External"/><Relationship Id="rId2" Type="http://schemas.openxmlformats.org/officeDocument/2006/relationships/hyperlink" Target="http://fb.ru/misc/i/gallery/10873/35651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uslide.ru/images/3/9885/389/img3.jpg" TargetMode="External"/><Relationship Id="rId4" Type="http://schemas.openxmlformats.org/officeDocument/2006/relationships/hyperlink" Target="http://img.opt-union.ru/alias/images/photocat/446x/1000873055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Основания 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4005064"/>
            <a:ext cx="4536504" cy="163373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Преподаватель ГБПОУ ВО ВАТ имени В.П.Чкалова</a:t>
            </a:r>
          </a:p>
          <a:p>
            <a:r>
              <a:rPr lang="ru-RU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Кузнецова Екатерина Владимировна</a:t>
            </a:r>
            <a:endParaRPr lang="ru-RU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ЦЕЛИ И ЗАДАЧИ ЗАНЯТИЯ: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Обучающая: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Повторить, обобщить и углубить знания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классификации неорганических веществ, о химических свойствах, получении,  номенклатуре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Развивающая: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умения анализировать и делать выводы;</a:t>
            </a:r>
          </a:p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способствовать пробуждению интереса к изучаемой дисциплине;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Работать с информационными ресурсами;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аргументировать свои ответы .</a:t>
            </a:r>
          </a:p>
          <a:p>
            <a:pPr>
              <a:buNone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Воспитывающая 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научно-материалистического мировоззрения;</a:t>
            </a:r>
          </a:p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воспитание трудолюбия,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умения работать в группе.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/>
              <a:t>1.Формулы </a:t>
            </a:r>
            <a:r>
              <a:rPr lang="ru-RU" sz="2400" dirty="0"/>
              <a:t>двух </a:t>
            </a:r>
            <a:r>
              <a:rPr lang="ru-RU" sz="2400" dirty="0" err="1"/>
              <a:t>амфотерных</a:t>
            </a:r>
            <a:r>
              <a:rPr lang="ru-RU" sz="2400" dirty="0"/>
              <a:t> оксидов приведены в паре</a:t>
            </a:r>
            <a:r>
              <a:rPr lang="ru-RU" sz="24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Cr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3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Al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endParaRPr lang="ru-RU" sz="24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Na</a:t>
            </a:r>
            <a:r>
              <a:rPr lang="en-US" sz="2400" baseline="-25000" dirty="0"/>
              <a:t>2</a:t>
            </a:r>
            <a:r>
              <a:rPr lang="en-US" sz="2400" dirty="0"/>
              <a:t>O 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SO</a:t>
            </a:r>
            <a:r>
              <a:rPr lang="en-US" sz="2400" baseline="-25000" dirty="0" smtClean="0"/>
              <a:t>3</a:t>
            </a:r>
            <a:endParaRPr lang="ru-RU" sz="24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400" dirty="0" err="1"/>
              <a:t>BeO</a:t>
            </a:r>
            <a:r>
              <a:rPr lang="ru-RU" sz="2400" dirty="0"/>
              <a:t> и </a:t>
            </a:r>
            <a:r>
              <a:rPr lang="ru-RU" sz="2400" dirty="0" smtClean="0"/>
              <a:t>P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O</a:t>
            </a:r>
            <a:r>
              <a:rPr lang="ru-RU" sz="2400" baseline="-25000" dirty="0" smtClean="0"/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FeO</a:t>
            </a:r>
            <a:r>
              <a:rPr lang="en-US" sz="2400" dirty="0"/>
              <a:t> 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Fe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3</a:t>
            </a:r>
            <a:endParaRPr lang="ru-RU" sz="2400" baseline="-25000" dirty="0" smtClean="0"/>
          </a:p>
          <a:p>
            <a:pPr marL="514350" indent="-514350">
              <a:buNone/>
            </a:pPr>
            <a:r>
              <a:rPr lang="ru-RU" sz="2400" baseline="-25000" dirty="0"/>
              <a:t> </a:t>
            </a:r>
            <a:r>
              <a:rPr lang="ru-RU" sz="2400" baseline="-25000" dirty="0" smtClean="0"/>
              <a:t>  </a:t>
            </a:r>
            <a:r>
              <a:rPr lang="ru-RU" sz="2400" dirty="0" smtClean="0"/>
              <a:t>   2.Формулы </a:t>
            </a:r>
            <a:r>
              <a:rPr lang="ru-RU" sz="2400" dirty="0"/>
              <a:t>двух кислотных оксидов приведены в паре</a:t>
            </a:r>
            <a:r>
              <a:rPr lang="ru-RU" sz="24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FeO</a:t>
            </a:r>
            <a:r>
              <a:rPr lang="en-US" sz="2400" dirty="0"/>
              <a:t> </a:t>
            </a:r>
            <a:r>
              <a:rPr lang="ru-RU" sz="2400" dirty="0"/>
              <a:t>и</a:t>
            </a:r>
            <a:r>
              <a:rPr lang="en-US" sz="2400" dirty="0"/>
              <a:t> Fe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3</a:t>
            </a:r>
            <a:endParaRPr lang="ru-RU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Cr</a:t>
            </a:r>
            <a:r>
              <a:rPr lang="en-US" sz="2400" baseline="-25000" dirty="0"/>
              <a:t>2</a:t>
            </a:r>
            <a:r>
              <a:rPr lang="en-US" sz="2400" dirty="0"/>
              <a:t>O</a:t>
            </a:r>
            <a:r>
              <a:rPr lang="en-US" sz="2400" baseline="-25000" dirty="0"/>
              <a:t>3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CrO</a:t>
            </a:r>
            <a:r>
              <a:rPr lang="en-US" sz="2400" baseline="-25000" dirty="0" smtClean="0"/>
              <a:t>3</a:t>
            </a:r>
            <a:endParaRPr lang="ru-RU" sz="24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N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NO</a:t>
            </a:r>
            <a:r>
              <a:rPr lang="en-US" sz="2400" baseline="-25000" dirty="0" smtClean="0"/>
              <a:t>2</a:t>
            </a:r>
            <a:endParaRPr lang="ru-RU" sz="24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P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O</a:t>
            </a:r>
            <a:r>
              <a:rPr lang="ru-RU" sz="2400" baseline="-25000" dirty="0" smtClean="0"/>
              <a:t>3</a:t>
            </a:r>
            <a:r>
              <a:rPr lang="ru-RU" sz="2400" dirty="0"/>
              <a:t> и P</a:t>
            </a:r>
            <a:r>
              <a:rPr lang="ru-RU" sz="2400" baseline="-25000" dirty="0"/>
              <a:t>2</a:t>
            </a:r>
            <a:r>
              <a:rPr lang="ru-RU" sz="2400" dirty="0"/>
              <a:t>O</a:t>
            </a:r>
            <a:r>
              <a:rPr lang="ru-RU" sz="2400" baseline="-25000" dirty="0"/>
              <a:t>5</a:t>
            </a:r>
            <a:endParaRPr lang="ru-RU" sz="2400" dirty="0"/>
          </a:p>
          <a:p>
            <a:pPr marL="514350" indent="-514350">
              <a:buNone/>
            </a:pPr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3. </a:t>
            </a:r>
            <a:r>
              <a:rPr lang="ru-RU" sz="2400" dirty="0"/>
              <a:t>Формула сильной кислоты: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CH</a:t>
            </a:r>
            <a:r>
              <a:rPr lang="ru-RU" sz="2400" baseline="-25000" dirty="0" smtClean="0"/>
              <a:t>3</a:t>
            </a:r>
            <a:r>
              <a:rPr lang="ru-RU" sz="2400" dirty="0" smtClean="0"/>
              <a:t>COOH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HI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HNO</a:t>
            </a:r>
            <a:r>
              <a:rPr lang="ru-RU" sz="2400" baseline="-25000" dirty="0" smtClean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H</a:t>
            </a:r>
            <a:r>
              <a:rPr lang="ru-RU" sz="2400" baseline="-25000" dirty="0" smtClean="0"/>
              <a:t>3</a:t>
            </a:r>
            <a:r>
              <a:rPr lang="ru-RU" sz="2400" dirty="0" smtClean="0"/>
              <a:t>PO</a:t>
            </a:r>
            <a:r>
              <a:rPr lang="ru-RU" sz="2400" baseline="-25000" dirty="0" smtClean="0"/>
              <a:t>4</a:t>
            </a:r>
          </a:p>
          <a:p>
            <a:pPr marL="514350" indent="-514350">
              <a:buNone/>
            </a:pPr>
            <a:r>
              <a:rPr lang="ru-RU" sz="2400" dirty="0" smtClean="0"/>
              <a:t>4.Формулы </a:t>
            </a:r>
            <a:r>
              <a:rPr lang="ru-RU" sz="2400" dirty="0"/>
              <a:t>одноосновной и двухосновной кислот соответственно: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H</a:t>
            </a:r>
            <a:r>
              <a:rPr lang="en-US" sz="2400" baseline="-25000" dirty="0"/>
              <a:t>2</a:t>
            </a:r>
            <a:r>
              <a:rPr lang="en-US" sz="2400" dirty="0"/>
              <a:t>SO</a:t>
            </a:r>
            <a:r>
              <a:rPr lang="en-US" sz="2400" baseline="-25000" dirty="0"/>
              <a:t>4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PO</a:t>
            </a:r>
            <a:r>
              <a:rPr lang="en-US" sz="2400" baseline="-25000" dirty="0" smtClean="0"/>
              <a:t>4</a:t>
            </a:r>
            <a:endParaRPr lang="ru-RU" sz="24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HI </a:t>
            </a:r>
            <a:r>
              <a:rPr lang="ru-RU" sz="2400" dirty="0"/>
              <a:t>и</a:t>
            </a:r>
            <a:r>
              <a:rPr lang="en-US" sz="2400" dirty="0"/>
              <a:t> HCOOH</a:t>
            </a:r>
            <a:endParaRPr lang="ru-RU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HNO</a:t>
            </a:r>
            <a:r>
              <a:rPr lang="en-US" sz="2400" baseline="-25000" dirty="0"/>
              <a:t>3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HNO</a:t>
            </a:r>
            <a:r>
              <a:rPr lang="en-US" sz="2400" baseline="-25000" dirty="0"/>
              <a:t>2</a:t>
            </a:r>
            <a:endParaRPr lang="ru-RU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HBr</a:t>
            </a:r>
            <a:r>
              <a:rPr lang="en-US" sz="2400" dirty="0" smtClean="0"/>
              <a:t> </a:t>
            </a:r>
            <a:r>
              <a:rPr lang="ru-RU" sz="2400" dirty="0"/>
              <a:t>и</a:t>
            </a:r>
            <a:r>
              <a:rPr lang="en-US" sz="2400" dirty="0"/>
              <a:t> H</a:t>
            </a:r>
            <a:r>
              <a:rPr lang="en-US" sz="2400" baseline="-25000" dirty="0"/>
              <a:t>2</a:t>
            </a:r>
            <a:r>
              <a:rPr lang="en-US" sz="2400" dirty="0"/>
              <a:t>CO</a:t>
            </a:r>
            <a:r>
              <a:rPr lang="en-US" sz="2400" baseline="-25000" dirty="0"/>
              <a:t>3</a:t>
            </a:r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Основания</a:t>
            </a:r>
            <a:endParaRPr lang="ru-RU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Основания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сложные вещества, состоящие из атома металла, связанного с одной или несколькими </a:t>
            </a:r>
            <a:r>
              <a:rPr lang="ru-RU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гидроксогруппами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- ОН.</a:t>
            </a:r>
          </a:p>
          <a:p>
            <a:pPr eaLnBrk="1" hangingPunct="1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0CA01D5-A25B-481F-AA29-EB3BE06E3A9B}" type="datetime1">
              <a:rPr lang="ru-RU"/>
              <a:pPr>
                <a:defRPr/>
              </a:pPr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Кузнецова Екатерина Владимировна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32B26D-6D35-4F1E-B0FA-595A7C85866F}" type="slidenum">
              <a:rPr lang="ru-RU"/>
              <a:pPr>
                <a:defRPr/>
              </a:pPr>
              <a:t>5</a:t>
            </a:fld>
            <a:endParaRPr lang="ru-RU"/>
          </a:p>
        </p:txBody>
      </p:sp>
      <p:pic>
        <p:nvPicPr>
          <p:cNvPr id="19464" name="Picture 2" descr="1000873055.jpg (300×30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509120"/>
            <a:ext cx="187358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4" descr="586693682.jpg (100×80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437112"/>
            <a:ext cx="2341562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Рисунок 105" descr="http://94.141.62.253/thumbnails/cas/7ad8b6ebe7be3037498e14fe5799e601.gif?width=328&amp;height=7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924944"/>
            <a:ext cx="5452925" cy="108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611560" y="400506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68275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Особое основание: гидрат аммиака NH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3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Cambria Math" pitchFamily="18" charset="0"/>
              </a:rPr>
              <a:t>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 H</a:t>
            </a:r>
            <a:r>
              <a:rPr kumimoji="0" lang="ru-RU" sz="24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2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ahoma" pitchFamily="34" charset="0"/>
              </a:rPr>
              <a:t>O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6</a:t>
            </a:fld>
            <a:endParaRPr lang="ru-RU"/>
          </a:p>
        </p:txBody>
      </p:sp>
      <p:pic>
        <p:nvPicPr>
          <p:cNvPr id="7" name="Рисунок 106" descr="http://94.141.62.253/thumbnails/cas/131b0fbb65387a8dec9bf7d916a9a1a2.gif?width=524&amp;height=26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1484784"/>
            <a:ext cx="8640960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Физические свойства</a:t>
            </a:r>
            <a:endParaRPr lang="ru-RU" smtClean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Физические свойства: твердые кристаллические вещества. </a:t>
            </a:r>
          </a:p>
          <a:p>
            <a:pPr eaLnBrk="1" hangingPunct="1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воде растворимые называются -  щелочи: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LiOH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KOH,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CsOH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RbOH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(OH)</a:t>
            </a:r>
            <a:r>
              <a:rPr lang="ru-RU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Sr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(OH)</a:t>
            </a:r>
            <a:r>
              <a:rPr lang="ru-RU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,Ba(OH)</a:t>
            </a:r>
            <a:r>
              <a:rPr lang="ru-RU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eaLnBrk="1" hangingPunct="1"/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Другие - </a:t>
            </a:r>
            <a:r>
              <a:rPr lang="ru-RU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малорастворимы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8A04ED7-B177-4908-B5AC-01992EF44A9C}" type="datetime1">
              <a:rPr lang="ru-RU"/>
              <a:pPr>
                <a:defRPr/>
              </a:pPr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Кузнецова Екатерина владимировна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D7CDF-D3B3-4270-8BA3-B5EB6D784C5E}" type="slidenum">
              <a:rPr lang="ru-RU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Проверь </a:t>
            </a:r>
            <a:r>
              <a:rPr lang="ru-RU" b="1" dirty="0" smtClean="0"/>
              <a:t>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1.Формулы </a:t>
            </a:r>
            <a:r>
              <a:rPr lang="ru-RU" sz="2400" dirty="0"/>
              <a:t>двух щелочей приведены в паре: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/>
              <a:t>LiOH</a:t>
            </a:r>
            <a:r>
              <a:rPr lang="en-US" sz="2400" dirty="0"/>
              <a:t> 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err="1" smtClean="0"/>
              <a:t>Mn</a:t>
            </a:r>
            <a:r>
              <a:rPr lang="en-US" sz="2400" dirty="0" smtClean="0"/>
              <a:t>(OH)</a:t>
            </a:r>
            <a:r>
              <a:rPr lang="en-US" sz="2400" baseline="-25000" dirty="0" smtClean="0"/>
              <a:t>2</a:t>
            </a:r>
            <a:endParaRPr lang="ru-RU" sz="24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Fe(OH)</a:t>
            </a:r>
            <a:r>
              <a:rPr lang="en-US" sz="2400" baseline="-25000" dirty="0" smtClean="0"/>
              <a:t>2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Cu(OH)</a:t>
            </a:r>
            <a:r>
              <a:rPr lang="en-US" sz="2400" baseline="-25000" dirty="0" smtClean="0"/>
              <a:t>2</a:t>
            </a:r>
            <a:endParaRPr lang="ru-RU" sz="2400" baseline="-250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/>
              <a:t>NaOH</a:t>
            </a:r>
            <a:r>
              <a:rPr lang="en-US" sz="2400" dirty="0" smtClean="0"/>
              <a:t> 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err="1"/>
              <a:t>Ba</a:t>
            </a:r>
            <a:r>
              <a:rPr lang="en-US" sz="2400" dirty="0"/>
              <a:t>(OH)</a:t>
            </a:r>
            <a:r>
              <a:rPr lang="en-US" sz="2400" baseline="-25000" dirty="0"/>
              <a:t>2</a:t>
            </a:r>
            <a:endParaRPr lang="ru-RU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Cr(OH)</a:t>
            </a:r>
            <a:r>
              <a:rPr lang="en-US" sz="2400" baseline="-25000" dirty="0"/>
              <a:t>2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err="1"/>
              <a:t>Sr</a:t>
            </a:r>
            <a:r>
              <a:rPr lang="en-US" sz="2400" dirty="0"/>
              <a:t>(OH)</a:t>
            </a:r>
            <a:r>
              <a:rPr lang="en-US" sz="2400" baseline="-25000" dirty="0"/>
              <a:t>2</a:t>
            </a:r>
            <a:endParaRPr lang="ru-RU" sz="2400" dirty="0"/>
          </a:p>
          <a:p>
            <a:r>
              <a:rPr lang="ru-RU" sz="2400" dirty="0" smtClean="0"/>
              <a:t>2.Формулы </a:t>
            </a:r>
            <a:r>
              <a:rPr lang="ru-RU" sz="2400" dirty="0"/>
              <a:t>двух оснований приведены в паре: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/>
              <a:t>KOH и </a:t>
            </a:r>
            <a:r>
              <a:rPr lang="ru-RU" sz="2400" dirty="0" smtClean="0"/>
              <a:t>HCOOH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/>
              <a:t>LiOH</a:t>
            </a:r>
            <a:r>
              <a:rPr lang="ru-RU" sz="2400" dirty="0"/>
              <a:t> и </a:t>
            </a:r>
            <a:r>
              <a:rPr lang="ru-RU" sz="2400" dirty="0" smtClean="0"/>
              <a:t>С</a:t>
            </a:r>
            <a:r>
              <a:rPr lang="ru-RU" sz="2400" baseline="-25000" dirty="0" smtClean="0"/>
              <a:t>2</a:t>
            </a:r>
            <a:r>
              <a:rPr lang="ru-RU" sz="2400" dirty="0" smtClean="0"/>
              <a:t>H</a:t>
            </a:r>
            <a:r>
              <a:rPr lang="ru-RU" sz="2400" baseline="-25000" dirty="0" smtClean="0"/>
              <a:t>5</a:t>
            </a:r>
            <a:r>
              <a:rPr lang="ru-RU" sz="2400" dirty="0" smtClean="0"/>
              <a:t>OH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</a:t>
            </a:r>
            <a:r>
              <a:rPr lang="en-US" sz="2400" baseline="-25000" dirty="0"/>
              <a:t>3</a:t>
            </a:r>
            <a:r>
              <a:rPr lang="en-US" sz="2400" dirty="0"/>
              <a:t>PO</a:t>
            </a:r>
            <a:r>
              <a:rPr lang="en-US" sz="2400" baseline="-25000" dirty="0"/>
              <a:t>3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</a:t>
            </a:r>
            <a:r>
              <a:rPr lang="en-US" sz="2400" dirty="0" smtClean="0"/>
              <a:t>Al(OH)</a:t>
            </a:r>
            <a:r>
              <a:rPr lang="en-US" sz="2400" baseline="-25000" dirty="0" smtClean="0"/>
              <a:t>3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Fe(OH)</a:t>
            </a:r>
            <a:r>
              <a:rPr lang="en-US" sz="2400" baseline="-25000" dirty="0"/>
              <a:t>2</a:t>
            </a:r>
            <a:r>
              <a:rPr lang="en-US" sz="2400" dirty="0"/>
              <a:t> </a:t>
            </a:r>
            <a:r>
              <a:rPr lang="ru-RU" sz="2400" dirty="0"/>
              <a:t>и</a:t>
            </a:r>
            <a:r>
              <a:rPr lang="en-US" sz="2400" dirty="0"/>
              <a:t> Cu(OH)</a:t>
            </a:r>
            <a:r>
              <a:rPr lang="en-US" sz="2400" baseline="-25000" dirty="0"/>
              <a:t>2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3. </a:t>
            </a:r>
            <a:r>
              <a:rPr lang="ru-RU" sz="2400" dirty="0"/>
              <a:t>Формулы только оснований приведены в пункте: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HCOOH , Ca(OH)</a:t>
            </a:r>
            <a:r>
              <a:rPr lang="en-US" sz="2400" baseline="-25000" dirty="0"/>
              <a:t>2</a:t>
            </a:r>
            <a:endParaRPr lang="ru-RU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ZnSO</a:t>
            </a:r>
            <a:r>
              <a:rPr lang="en-US" sz="2400" baseline="-25000" dirty="0"/>
              <a:t>4</a:t>
            </a:r>
            <a:r>
              <a:rPr lang="en-US" sz="2400" dirty="0"/>
              <a:t> , </a:t>
            </a:r>
            <a:r>
              <a:rPr lang="en-US" sz="2400" dirty="0" err="1"/>
              <a:t>NaOH</a:t>
            </a:r>
            <a:endParaRPr lang="ru-RU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err="1"/>
              <a:t>Ba</a:t>
            </a:r>
            <a:r>
              <a:rPr lang="en-US" sz="2400" dirty="0"/>
              <a:t>(OH)</a:t>
            </a:r>
            <a:r>
              <a:rPr lang="en-US" sz="2400" baseline="-25000" dirty="0"/>
              <a:t>2</a:t>
            </a:r>
            <a:r>
              <a:rPr lang="en-US" sz="2400" dirty="0"/>
              <a:t> , </a:t>
            </a:r>
            <a:r>
              <a:rPr lang="en-US" sz="2400" dirty="0" err="1" smtClean="0"/>
              <a:t>LiOH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/>
              <a:t>Al</a:t>
            </a:r>
            <a:r>
              <a:rPr lang="ru-RU" sz="2400" dirty="0" smtClean="0"/>
              <a:t>(OH)</a:t>
            </a:r>
            <a:r>
              <a:rPr lang="ru-RU" sz="2400" baseline="-25000" dirty="0" smtClean="0"/>
              <a:t>3</a:t>
            </a:r>
            <a:r>
              <a:rPr lang="ru-RU" sz="2400" dirty="0"/>
              <a:t> , </a:t>
            </a:r>
            <a:r>
              <a:rPr lang="ru-RU" sz="2400" dirty="0" err="1"/>
              <a:t>Ca</a:t>
            </a:r>
            <a:r>
              <a:rPr lang="ru-RU" sz="2400" dirty="0"/>
              <a:t>(NO</a:t>
            </a:r>
            <a:r>
              <a:rPr lang="ru-RU" sz="2400" baseline="-25000" dirty="0"/>
              <a:t>3</a:t>
            </a:r>
            <a:r>
              <a:rPr lang="ru-RU" sz="2400" dirty="0"/>
              <a:t>)</a:t>
            </a:r>
            <a:r>
              <a:rPr lang="ru-RU" sz="2400" baseline="-25000" dirty="0"/>
              <a:t>2</a:t>
            </a:r>
            <a:endParaRPr lang="ru-RU" sz="2400" dirty="0"/>
          </a:p>
          <a:p>
            <a:r>
              <a:rPr lang="ru-RU" sz="2600" dirty="0" smtClean="0"/>
              <a:t>4. </a:t>
            </a:r>
            <a:r>
              <a:rPr lang="ru-RU" sz="2600" dirty="0"/>
              <a:t>Сильное основание и сильная кислота находятся в пункте</a:t>
            </a:r>
            <a:r>
              <a:rPr lang="ru-RU" sz="2600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Cu(OH)</a:t>
            </a:r>
            <a:r>
              <a:rPr lang="en-US" sz="2600" baseline="-25000" dirty="0"/>
              <a:t>2</a:t>
            </a:r>
            <a:r>
              <a:rPr lang="en-US" sz="2600" dirty="0"/>
              <a:t> </a:t>
            </a:r>
            <a:r>
              <a:rPr lang="ru-RU" sz="2600" dirty="0"/>
              <a:t>и</a:t>
            </a:r>
            <a:r>
              <a:rPr lang="en-US" sz="2600" dirty="0"/>
              <a:t> H</a:t>
            </a:r>
            <a:r>
              <a:rPr lang="en-US" sz="2600" baseline="-25000" dirty="0"/>
              <a:t>2</a:t>
            </a:r>
            <a:r>
              <a:rPr lang="en-US" sz="2600" dirty="0"/>
              <a:t>CO</a:t>
            </a:r>
            <a:r>
              <a:rPr lang="en-US" sz="2600" baseline="-25000" dirty="0"/>
              <a:t>3</a:t>
            </a:r>
            <a:endParaRPr lang="ru-RU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Zn(OH)</a:t>
            </a:r>
            <a:r>
              <a:rPr lang="en-US" sz="2600" baseline="-25000" dirty="0"/>
              <a:t>2</a:t>
            </a:r>
            <a:r>
              <a:rPr lang="en-US" sz="2600" dirty="0"/>
              <a:t> </a:t>
            </a:r>
            <a:r>
              <a:rPr lang="ru-RU" sz="2600" dirty="0"/>
              <a:t>и</a:t>
            </a:r>
            <a:r>
              <a:rPr lang="en-US" sz="2600" dirty="0"/>
              <a:t> </a:t>
            </a:r>
            <a:r>
              <a:rPr lang="en-US" sz="2600" dirty="0" err="1"/>
              <a:t>HCl</a:t>
            </a:r>
            <a:endParaRPr lang="ru-RU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 err="1"/>
              <a:t>NaOH</a:t>
            </a:r>
            <a:r>
              <a:rPr lang="en-US" sz="2600" dirty="0"/>
              <a:t> </a:t>
            </a:r>
            <a:r>
              <a:rPr lang="ru-RU" sz="2600" dirty="0"/>
              <a:t>и</a:t>
            </a:r>
            <a:r>
              <a:rPr lang="en-US" sz="2600" dirty="0"/>
              <a:t> H</a:t>
            </a:r>
            <a:r>
              <a:rPr lang="en-US" sz="2600" baseline="-25000" dirty="0"/>
              <a:t>2</a:t>
            </a:r>
            <a:r>
              <a:rPr lang="en-US" sz="2600" dirty="0"/>
              <a:t>S</a:t>
            </a:r>
            <a:endParaRPr lang="ru-RU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KOH </a:t>
            </a:r>
            <a:r>
              <a:rPr lang="ru-RU" sz="2600" dirty="0"/>
              <a:t>и</a:t>
            </a:r>
            <a:r>
              <a:rPr lang="en-US" sz="2600" dirty="0"/>
              <a:t> H</a:t>
            </a:r>
            <a:r>
              <a:rPr lang="en-US" sz="2600" baseline="-25000" dirty="0"/>
              <a:t>2</a:t>
            </a:r>
            <a:r>
              <a:rPr lang="en-US" sz="2600" dirty="0"/>
              <a:t>SO</a:t>
            </a:r>
            <a:r>
              <a:rPr lang="en-US" sz="2600" baseline="-25000" dirty="0"/>
              <a:t>4</a:t>
            </a:r>
            <a:endParaRPr lang="ru-RU" sz="2600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Проверь себя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перечне веществ</a:t>
            </a:r>
          </a:p>
          <a:p>
            <a:pPr>
              <a:buNone/>
            </a:pPr>
            <a:r>
              <a:rPr lang="ru-RU" dirty="0"/>
              <a:t>А) гидроксид бария</a:t>
            </a:r>
          </a:p>
          <a:p>
            <a:pPr>
              <a:buNone/>
            </a:pPr>
            <a:r>
              <a:rPr lang="ru-RU" dirty="0"/>
              <a:t>Б) гидроксид цинка</a:t>
            </a:r>
          </a:p>
          <a:p>
            <a:pPr>
              <a:buNone/>
            </a:pPr>
            <a:r>
              <a:rPr lang="ru-RU" dirty="0"/>
              <a:t>В) хлорид </a:t>
            </a:r>
            <a:r>
              <a:rPr lang="ru-RU" dirty="0" err="1"/>
              <a:t>гидроксомагния</a:t>
            </a:r>
            <a:endParaRPr lang="ru-RU" dirty="0"/>
          </a:p>
          <a:p>
            <a:pPr>
              <a:buNone/>
            </a:pPr>
            <a:r>
              <a:rPr lang="ru-RU" dirty="0"/>
              <a:t>Г) гидроксид калия</a:t>
            </a:r>
          </a:p>
          <a:p>
            <a:pPr>
              <a:buNone/>
            </a:pPr>
            <a:r>
              <a:rPr lang="ru-RU" dirty="0"/>
              <a:t>Д) гидроксид цезия</a:t>
            </a:r>
          </a:p>
          <a:p>
            <a:pPr>
              <a:buNone/>
            </a:pPr>
            <a:r>
              <a:rPr lang="ru-RU" dirty="0"/>
              <a:t>к классу оснований относятся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БГД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АВД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АГД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АБГ</a:t>
            </a:r>
            <a:endParaRPr lang="ru-RU" dirty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ПОЛУЧЕНИЕ</a:t>
            </a:r>
            <a:endParaRPr lang="ru-RU" smtClean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50825" y="1484313"/>
          <a:ext cx="8642350" cy="4749800"/>
        </p:xfrm>
        <a:graphic>
          <a:graphicData uri="http://schemas.openxmlformats.org/drawingml/2006/table">
            <a:tbl>
              <a:tblPr/>
              <a:tblGrid>
                <a:gridCol w="1803400"/>
                <a:gridCol w="3554413"/>
                <a:gridCol w="3284537"/>
              </a:tblGrid>
              <a:tr h="118745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Щелочи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1.Металл+вода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2Na+H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O=2NaOH+H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Ba+2H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O=Ba(OH)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7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2.Оксид+вода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O+H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O=2LiOH</a:t>
                      </a:r>
                      <a:b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CaO+H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O=Ca(OH)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7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3.Электролиз растворов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солей  щелочных металлов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2NaCl+2H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O=2NaOH+Cl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87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Нерастворимые основания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Соль+щелочь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CuSO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+2NaOH=Cu(OH)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+Na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8A04ED7-B177-4908-B5AC-01992EF44A9C}" type="datetime1">
              <a:rPr lang="ru-RU"/>
              <a:pPr>
                <a:defRPr/>
              </a:pPr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Кузнецова Екатерина владимировна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24E947-52AF-4FC0-A2C7-EFF51286DCCB}" type="slidenum">
              <a:rPr lang="ru-RU"/>
              <a:pPr>
                <a:defRPr/>
              </a:pPr>
              <a:t>11</a:t>
            </a:fld>
            <a:endParaRPr lang="ru-RU"/>
          </a:p>
        </p:txBody>
      </p:sp>
      <p:pic>
        <p:nvPicPr>
          <p:cNvPr id="21531" name="Рисунок 73" descr="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7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2" name="Рисунок 74" descr="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7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33" name="Рисунок 75" descr="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725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Действие индикаторов</a:t>
            </a:r>
            <a:endParaRPr lang="ru-RU" b="1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C7B7D52-D5E8-45DF-9E98-31E2AA0BB95E}" type="datetime1">
              <a:rPr lang="ru-RU"/>
              <a:pPr>
                <a:defRPr/>
              </a:pPr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Кузнецова Екатерина Владимировна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7FAB8D-C4B2-4B85-8425-E9BD49B667A3}" type="slidenum">
              <a:rPr lang="ru-RU"/>
              <a:pPr>
                <a:defRPr/>
              </a:pPr>
              <a:t>12</a:t>
            </a:fld>
            <a:endParaRPr lang="ru-RU"/>
          </a:p>
        </p:txBody>
      </p:sp>
      <p:pic>
        <p:nvPicPr>
          <p:cNvPr id="22536" name="Picture 9" descr="img3.jpg (389×291)"/>
          <p:cNvPicPr>
            <a:picLocks noChangeAspect="1" noChangeArrowheads="1"/>
          </p:cNvPicPr>
          <p:nvPr/>
        </p:nvPicPr>
        <p:blipFill>
          <a:blip r:embed="rId2" cstate="print"/>
          <a:srcRect l="11661" t="20782" r="12546" b="19466"/>
          <a:stretch>
            <a:fillRect/>
          </a:stretch>
        </p:blipFill>
        <p:spPr bwMode="auto">
          <a:xfrm>
            <a:off x="1187624" y="1988840"/>
            <a:ext cx="6552778" cy="3039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Химические свойства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323850" y="1268413"/>
          <a:ext cx="8424863" cy="5114928"/>
        </p:xfrm>
        <a:graphic>
          <a:graphicData uri="http://schemas.openxmlformats.org/drawingml/2006/table">
            <a:tbl>
              <a:tblPr/>
              <a:tblGrid>
                <a:gridCol w="4211638"/>
                <a:gridCol w="4213225"/>
              </a:tblGrid>
              <a:tr h="6461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1.Взаимодействие с кислотами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KOH+HCl=KCl+H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Cu(OH)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+2HCl=CuCl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+2H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2.Взаимодействие с кислотными оксидами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2KOH+CO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=K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+H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характерны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1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3.Взаимодействие с амфотерными оксидами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2KOH+ZnO=K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ZnO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+H</a:t>
                      </a:r>
                      <a:r>
                        <a:rPr kumimoji="0" lang="ru-RU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реагируют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82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4.Взаимодействие с солями, если образуется малорастворимая соль или малорастворимое основание </a:t>
                      </a:r>
                    </a:p>
                  </a:txBody>
                  <a:tcPr marL="9525" marR="9525" marT="9525" marB="95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8A04ED7-B177-4908-B5AC-01992EF44A9C}" type="datetime1">
              <a:rPr lang="ru-RU"/>
              <a:pPr>
                <a:defRPr/>
              </a:pPr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Кузнецова Екатерина владимировна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C7AC9-3FE5-4C91-93E4-4508D6E7DF67}" type="slidenum">
              <a:rPr lang="ru-RU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Обобщение и систематизация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Выберите  из указанных формул соединений: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(OH)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S;  Fe (NO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O;  S; 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H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Na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AI(OH)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CuCl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AgNO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SO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KOH;  P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CO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;  K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S;  Fe (OH)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HNO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Назовите вещества.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14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03648" y="4797152"/>
          <a:ext cx="5664628" cy="1712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2314"/>
                <a:gridCol w="2832314"/>
              </a:tblGrid>
              <a:tr h="61150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1 вариант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2 вариант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00706"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формулы оснований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формулы кислот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Обобщение и систематизация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60" y="1700807"/>
          <a:ext cx="7992887" cy="4714803"/>
        </p:xfrm>
        <a:graphic>
          <a:graphicData uri="http://schemas.openxmlformats.org/drawingml/2006/table">
            <a:tbl>
              <a:tblPr/>
              <a:tblGrid>
                <a:gridCol w="3997563"/>
                <a:gridCol w="3995324"/>
              </a:tblGrid>
              <a:tr h="504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вариант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вариант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14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формулы оснований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формулы кислот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430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(OH)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гидроксид бария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, AI(OH)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гидроксид алюминия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KOH –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гидроксид калия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 (OH)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гидроксид железа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(III),  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гидроксид натрия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сероводородная кислота;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SiO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кремниевая кислота;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ортофосфорная кислота;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HCl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соляная кислота;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HNO</a:t>
                      </a:r>
                      <a:r>
                        <a:rPr kumimoji="0" lang="ru-RU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азотная кислота.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893175" cy="14986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Times New Roman" pitchFamily="18" charset="0"/>
                <a:cs typeface="Times New Roman" pitchFamily="18" charset="0"/>
              </a:rPr>
              <a:t>Обобщение и систематизация знаний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8A04ED7-B177-4908-B5AC-01992EF44A9C}" type="datetime1">
              <a:rPr lang="ru-RU"/>
              <a:pPr>
                <a:defRPr/>
              </a:pPr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Кузнецова Екатерина владимировна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9964A9-37C5-427E-8298-017D41A5307F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042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5847" name="Содержимое 8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Допишите уравнения тех реакций, которые идут до конца:</a:t>
            </a: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smtClean="0"/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      а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) NaOH + HCl→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) CuCl</a:t>
            </a:r>
            <a:r>
              <a:rPr lang="en-US" sz="2400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+ 2KOH→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       в) NaOH + CaO→  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       г) Сu + HCl  </a:t>
            </a:r>
            <a:r>
              <a:rPr lang="en-US" sz="2400" smtClean="0"/>
              <a:t>→ 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en-US" sz="24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995738" y="2997200"/>
            <a:ext cx="17097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Times New Roman" pitchFamily="18" charset="0"/>
                <a:cs typeface="Times New Roman" pitchFamily="18" charset="0"/>
              </a:rPr>
              <a:t>NaCl + H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O</a:t>
            </a:r>
            <a:endParaRPr lang="ru-RU" sz="240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4211638" y="3500438"/>
            <a:ext cx="2349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Cu(OH)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+ 2KCl</a:t>
            </a:r>
            <a:endParaRPr lang="ru-RU" sz="2400"/>
          </a:p>
        </p:txBody>
      </p:sp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838" y="4005263"/>
            <a:ext cx="1619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475" y="4437063"/>
            <a:ext cx="1619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Габриелян О.С.Химия 11 класс</a:t>
            </a:r>
          </a:p>
          <a:p>
            <a:r>
              <a:rPr lang="ru-RU" dirty="0" smtClean="0"/>
              <a:t>П.23,  В.1-5, З. 6,8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Ресурсы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dirty="0" smtClean="0"/>
              <a:t>Габриелян О.С.Химия 11 класс. Базовый уровень: учебник для  </a:t>
            </a:r>
            <a:r>
              <a:rPr lang="ru-RU" sz="2600" dirty="0" err="1" smtClean="0"/>
              <a:t>общеобразоват</a:t>
            </a:r>
            <a:r>
              <a:rPr lang="ru-RU" sz="2600" dirty="0" smtClean="0"/>
              <a:t>.  учреждений/ О.С. Габриелян.- 5 изд., М</a:t>
            </a:r>
            <a:r>
              <a:rPr lang="ru-RU" sz="2600" smtClean="0"/>
              <a:t>.: Дрофа, 2013 – 223с.</a:t>
            </a:r>
            <a:endParaRPr lang="ru-RU" sz="2600" dirty="0" smtClean="0"/>
          </a:p>
          <a:p>
            <a:pPr>
              <a:buNone/>
            </a:pPr>
            <a:endParaRPr lang="ru-RU" sz="2600" u="sng" dirty="0"/>
          </a:p>
          <a:p>
            <a:r>
              <a:rPr lang="ru-RU" sz="2600" u="sng" dirty="0" smtClean="0"/>
              <a:t>http</a:t>
            </a:r>
            <a:r>
              <a:rPr lang="ru-RU" sz="2600" u="sng" dirty="0"/>
              <a:t>://us.cdn1.123rf.com/168nwm/belchonock/belchonock1109/belchonock110900581/10589379-provette-con-liquido-su-sfondo-grigio.jpg</a:t>
            </a:r>
            <a:endParaRPr lang="ru-RU" sz="2600" dirty="0"/>
          </a:p>
          <a:p>
            <a:r>
              <a:rPr lang="en-US" sz="2600" u="sng" dirty="0">
                <a:hlinkClick r:id="rId2"/>
              </a:rPr>
              <a:t>http://fb.ru/misc/i/gallery/10873/35651.jpg</a:t>
            </a:r>
            <a:endParaRPr lang="ru-RU" sz="2600" dirty="0"/>
          </a:p>
          <a:p>
            <a:r>
              <a:rPr lang="en-US" sz="2600" dirty="0" smtClean="0">
                <a:hlinkClick r:id="rId3"/>
              </a:rPr>
              <a:t>http://gost.jofo.ru/data/userfiles/4988/images/511293-9226691e7f69f97ba64fecbbe1420c60.jpg</a:t>
            </a:r>
            <a:endParaRPr lang="ru-RU" sz="2600" dirty="0" smtClean="0"/>
          </a:p>
          <a:p>
            <a:r>
              <a:rPr lang="en-US" sz="2600" dirty="0" smtClean="0">
                <a:hlinkClick r:id="rId4"/>
              </a:rPr>
              <a:t>http://img.opt-union.ru/alias/images/photocat/446x/1000873055.jpg</a:t>
            </a:r>
            <a:endParaRPr lang="ru-RU" sz="2600" dirty="0" smtClean="0"/>
          </a:p>
          <a:p>
            <a:r>
              <a:rPr lang="en-US" sz="2600" dirty="0" smtClean="0">
                <a:hlinkClick r:id="rId5"/>
              </a:rPr>
              <a:t>http://uslide.ru/images/3/9885/389/img3.jpg</a:t>
            </a:r>
            <a:endParaRPr lang="ru-RU" sz="2600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29A14-9953-4CBE-8A8B-B7786E45BB0D}" type="datetime1">
              <a:rPr lang="ru-RU" smtClean="0"/>
              <a:t>02.11.2019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Кузнецова Екатерина Владимировна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DB47-2B19-4442-8A6C-D7E3A242576D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7">
      <a:dk1>
        <a:srgbClr val="0000EE"/>
      </a:dk1>
      <a:lt1>
        <a:srgbClr val="5F006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621</Words>
  <Application>Microsoft Office PowerPoint</Application>
  <PresentationFormat>Экран (4:3)</PresentationFormat>
  <Paragraphs>195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Основания </vt:lpstr>
      <vt:lpstr>ЦЕЛИ И ЗАДАЧИ ЗАНЯТИЯ:</vt:lpstr>
      <vt:lpstr>Повторение </vt:lpstr>
      <vt:lpstr>Повторение </vt:lpstr>
      <vt:lpstr>Основания</vt:lpstr>
      <vt:lpstr>Классификация </vt:lpstr>
      <vt:lpstr>Физические свойства</vt:lpstr>
      <vt:lpstr>Проверь себя</vt:lpstr>
      <vt:lpstr>Проверь себя</vt:lpstr>
      <vt:lpstr>Проверь себя</vt:lpstr>
      <vt:lpstr>ПОЛУЧЕНИЕ</vt:lpstr>
      <vt:lpstr>Действие индикаторов</vt:lpstr>
      <vt:lpstr>Химические свойства</vt:lpstr>
      <vt:lpstr>Обобщение и систематизация</vt:lpstr>
      <vt:lpstr>Обобщение и систематизация</vt:lpstr>
      <vt:lpstr>Обобщение и систематизация знаний</vt:lpstr>
      <vt:lpstr>Домашнее задание</vt:lpstr>
      <vt:lpstr>Ресурсы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Основания </dc:title>
  <dc:creator>Катюшка </dc:creator>
  <cp:lastModifiedBy>тест</cp:lastModifiedBy>
  <cp:revision>5</cp:revision>
  <dcterms:created xsi:type="dcterms:W3CDTF">2016-02-08T17:56:18Z</dcterms:created>
  <dcterms:modified xsi:type="dcterms:W3CDTF">2019-11-02T07:16:38Z</dcterms:modified>
</cp:coreProperties>
</file>