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s/slide38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slides/slide43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slides/slide4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slides/slide4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2" r:id="rId3"/>
    <p:sldId id="261" r:id="rId4"/>
    <p:sldId id="263" r:id="rId5"/>
    <p:sldId id="257" r:id="rId6"/>
    <p:sldId id="264" r:id="rId7"/>
    <p:sldId id="265" r:id="rId8"/>
    <p:sldId id="266" r:id="rId9"/>
    <p:sldId id="267" r:id="rId10"/>
    <p:sldId id="268" r:id="rId11"/>
    <p:sldId id="269" r:id="rId12"/>
    <p:sldId id="290" r:id="rId13"/>
    <p:sldId id="275" r:id="rId14"/>
    <p:sldId id="291" r:id="rId15"/>
    <p:sldId id="292" r:id="rId16"/>
    <p:sldId id="276" r:id="rId17"/>
    <p:sldId id="277" r:id="rId18"/>
    <p:sldId id="293" r:id="rId19"/>
    <p:sldId id="278" r:id="rId20"/>
    <p:sldId id="294" r:id="rId21"/>
    <p:sldId id="273" r:id="rId22"/>
    <p:sldId id="279" r:id="rId23"/>
    <p:sldId id="295" r:id="rId24"/>
    <p:sldId id="280" r:id="rId25"/>
    <p:sldId id="296" r:id="rId26"/>
    <p:sldId id="281" r:id="rId27"/>
    <p:sldId id="297" r:id="rId28"/>
    <p:sldId id="282" r:id="rId29"/>
    <p:sldId id="298" r:id="rId30"/>
    <p:sldId id="283" r:id="rId31"/>
    <p:sldId id="299" r:id="rId32"/>
    <p:sldId id="284" r:id="rId33"/>
    <p:sldId id="285" r:id="rId34"/>
    <p:sldId id="300" r:id="rId35"/>
    <p:sldId id="305" r:id="rId36"/>
    <p:sldId id="306" r:id="rId37"/>
    <p:sldId id="302" r:id="rId38"/>
    <p:sldId id="303" r:id="rId39"/>
    <p:sldId id="287" r:id="rId40"/>
    <p:sldId id="301" r:id="rId41"/>
    <p:sldId id="289" r:id="rId42"/>
    <p:sldId id="304" r:id="rId43"/>
    <p:sldId id="270" r:id="rId44"/>
    <p:sldId id="272" r:id="rId4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70D69"/>
    <a:srgbClr val="6ED8EF"/>
    <a:srgbClr val="5D5454"/>
    <a:srgbClr val="E87B0E"/>
    <a:srgbClr val="009136"/>
    <a:srgbClr val="E6E6E6"/>
    <a:srgbClr val="FF99FF"/>
    <a:srgbClr val="CC99FF"/>
    <a:srgbClr val="FF9900"/>
    <a:srgbClr val="37CBFF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horzBarState="maximized">
    <p:restoredLeft sz="19043" autoAdjust="0"/>
    <p:restoredTop sz="94660"/>
  </p:normalViewPr>
  <p:slideViewPr>
    <p:cSldViewPr snapToGrid="0">
      <p:cViewPr varScale="1">
        <p:scale>
          <a:sx n="116" d="100"/>
          <a:sy n="116" d="100"/>
        </p:scale>
        <p:origin x="-1494" y="-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итульный слайд">
    <p:bg>
      <p:bgPr>
        <a:solidFill>
          <a:srgbClr val="E5EA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242" b="1"/>
          <a:stretch/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2" name="Скругленный прямоугольник 11"/>
          <p:cNvSpPr/>
          <p:nvPr userDrawn="1"/>
        </p:nvSpPr>
        <p:spPr>
          <a:xfrm>
            <a:off x="685800" y="3699308"/>
            <a:ext cx="7772400" cy="2876059"/>
          </a:xfrm>
          <a:prstGeom prst="roundRect">
            <a:avLst/>
          </a:prstGeom>
          <a:gradFill flip="none" rotWithShape="1">
            <a:gsLst>
              <a:gs pos="0">
                <a:schemeClr val="accent6">
                  <a:tint val="66000"/>
                  <a:satMod val="160000"/>
                  <a:alpha val="25000"/>
                  <a:lumMod val="70000"/>
                  <a:lumOff val="30000"/>
                </a:schemeClr>
              </a:gs>
              <a:gs pos="100000">
                <a:schemeClr val="accent6">
                  <a:lumMod val="20000"/>
                  <a:lumOff val="80000"/>
                </a:schemeClr>
              </a:gs>
              <a:gs pos="100000">
                <a:schemeClr val="accent6">
                  <a:lumMod val="40000"/>
                  <a:lumOff val="60000"/>
                  <a:tint val="23500"/>
                  <a:satMod val="160000"/>
                </a:schemeClr>
              </a:gs>
            </a:gsLst>
            <a:lin ang="2700000" scaled="1"/>
            <a:tileRect/>
          </a:gradFill>
          <a:ln w="57150">
            <a:solidFill>
              <a:schemeClr val="accent6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699308"/>
            <a:ext cx="7772400" cy="2855912"/>
          </a:xfrm>
        </p:spPr>
        <p:txBody>
          <a:bodyPr anchor="ctr" anchorCtr="0">
            <a:normAutofit/>
          </a:bodyPr>
          <a:lstStyle>
            <a:lvl1pPr algn="ctr">
              <a:defRPr sz="5600" b="1" cap="none" spc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4850102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>
              <a:defRPr sz="28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 sz="24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8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397633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2329523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695796"/>
            <a:ext cx="3886200" cy="448116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695796"/>
            <a:ext cx="3886200" cy="4481167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687982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290946"/>
            <a:ext cx="7886700" cy="133990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705930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6891362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8414581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715656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413988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11249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6395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85" r="1335" b="17212"/>
          <a:stretch/>
        </p:blipFill>
        <p:spPr>
          <a:xfrm>
            <a:off x="0" y="1"/>
            <a:ext cx="4192510" cy="4305992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4305993"/>
            <a:ext cx="6858000" cy="1820486"/>
          </a:xfrm>
        </p:spPr>
        <p:txBody>
          <a:bodyPr anchor="ctr"/>
          <a:lstStyle>
            <a:lvl1pPr algn="ctr">
              <a:defRPr sz="4500"/>
            </a:lvl1pPr>
          </a:lstStyle>
          <a:p>
            <a:r>
              <a:rPr lang="ru-RU" smtClean="0"/>
              <a:t>Образец заголовка</a:t>
            </a:r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8E151E-B606-4815-9FDE-C92037CF54D1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2" name="Номер слайда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3243BA0-D41D-49DF-B26E-25D147C258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Объект 14"/>
          <p:cNvSpPr>
            <a:spLocks noGrp="1"/>
          </p:cNvSpPr>
          <p:nvPr>
            <p:ph sz="quarter" idx="13"/>
          </p:nvPr>
        </p:nvSpPr>
        <p:spPr>
          <a:xfrm>
            <a:off x="4538749" y="423949"/>
            <a:ext cx="4189326" cy="3425162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28824816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FDCE4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Багетная рамка 21"/>
          <p:cNvSpPr/>
          <p:nvPr userDrawn="1"/>
        </p:nvSpPr>
        <p:spPr>
          <a:xfrm rot="19210274">
            <a:off x="8619811" y="62696"/>
            <a:ext cx="244177" cy="244177"/>
          </a:xfrm>
          <a:prstGeom prst="bevel">
            <a:avLst>
              <a:gd name="adj" fmla="val 15530"/>
            </a:avLst>
          </a:prstGeom>
          <a:solidFill>
            <a:srgbClr val="FF99FF"/>
          </a:solidFill>
          <a:ln>
            <a:solidFill>
              <a:srgbClr val="FF99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/>
              <a:t>2</a:t>
            </a:r>
            <a:endParaRPr lang="ru-RU" sz="800" dirty="0"/>
          </a:p>
        </p:txBody>
      </p:sp>
      <p:sp>
        <p:nvSpPr>
          <p:cNvPr id="19" name="Багетная рамка 18"/>
          <p:cNvSpPr/>
          <p:nvPr userDrawn="1"/>
        </p:nvSpPr>
        <p:spPr>
          <a:xfrm rot="549100">
            <a:off x="4591415" y="29953"/>
            <a:ext cx="440668" cy="279400"/>
          </a:xfrm>
          <a:prstGeom prst="bevel">
            <a:avLst>
              <a:gd name="adj" fmla="val 15530"/>
            </a:avLst>
          </a:prstGeom>
          <a:solidFill>
            <a:srgbClr val="CC99FF"/>
          </a:solidFill>
          <a:ln>
            <a:solidFill>
              <a:srgbClr val="CC99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900" dirty="0" smtClean="0"/>
              <a:t>Tab</a:t>
            </a:r>
            <a:endParaRPr lang="ru-RU" sz="900" dirty="0"/>
          </a:p>
        </p:txBody>
      </p:sp>
      <p:sp>
        <p:nvSpPr>
          <p:cNvPr id="18" name="Багетная рамка 17"/>
          <p:cNvSpPr/>
          <p:nvPr userDrawn="1"/>
        </p:nvSpPr>
        <p:spPr>
          <a:xfrm rot="21354383">
            <a:off x="6466242" y="55501"/>
            <a:ext cx="1318003" cy="279400"/>
          </a:xfrm>
          <a:prstGeom prst="bevel">
            <a:avLst>
              <a:gd name="adj" fmla="val 15768"/>
            </a:avLst>
          </a:prstGeom>
          <a:solidFill>
            <a:srgbClr val="FF9900"/>
          </a:solidFill>
          <a:ln>
            <a:solidFill>
              <a:srgbClr val="FF9900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Багетная рамка 16"/>
          <p:cNvSpPr/>
          <p:nvPr userDrawn="1"/>
        </p:nvSpPr>
        <p:spPr>
          <a:xfrm rot="1019198">
            <a:off x="8869482" y="179172"/>
            <a:ext cx="244177" cy="244177"/>
          </a:xfrm>
          <a:prstGeom prst="bevel">
            <a:avLst>
              <a:gd name="adj" fmla="val 15530"/>
            </a:avLst>
          </a:prstGeom>
          <a:solidFill>
            <a:srgbClr val="37CBFF"/>
          </a:solidFill>
          <a:ln>
            <a:solidFill>
              <a:srgbClr val="37CB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1000" dirty="0" smtClean="0"/>
              <a:t>9</a:t>
            </a:r>
            <a:endParaRPr lang="ru-RU" sz="800" dirty="0"/>
          </a:p>
        </p:txBody>
      </p:sp>
      <p:sp>
        <p:nvSpPr>
          <p:cNvPr id="14" name="Багетная рамка 13"/>
          <p:cNvSpPr/>
          <p:nvPr userDrawn="1"/>
        </p:nvSpPr>
        <p:spPr>
          <a:xfrm rot="474543">
            <a:off x="8810294" y="6518640"/>
            <a:ext cx="279400" cy="279400"/>
          </a:xfrm>
          <a:prstGeom prst="bevel">
            <a:avLst>
              <a:gd name="adj" fmla="val 15530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 smtClean="0"/>
              <a:t>Alt</a:t>
            </a:r>
            <a:endParaRPr lang="ru-RU" sz="800" dirty="0"/>
          </a:p>
        </p:txBody>
      </p:sp>
      <p:sp>
        <p:nvSpPr>
          <p:cNvPr id="13" name="Багетная рамка 12"/>
          <p:cNvSpPr/>
          <p:nvPr userDrawn="1"/>
        </p:nvSpPr>
        <p:spPr>
          <a:xfrm rot="5113579">
            <a:off x="338109" y="11141"/>
            <a:ext cx="279400" cy="279400"/>
          </a:xfrm>
          <a:prstGeom prst="bevel">
            <a:avLst>
              <a:gd name="adj" fmla="val 15530"/>
            </a:avLst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 smtClean="0"/>
              <a:t>Ins</a:t>
            </a:r>
            <a:endParaRPr lang="ru-RU" sz="800" dirty="0"/>
          </a:p>
        </p:txBody>
      </p:sp>
      <p:sp>
        <p:nvSpPr>
          <p:cNvPr id="12" name="Багетная рамка 11"/>
          <p:cNvSpPr/>
          <p:nvPr userDrawn="1"/>
        </p:nvSpPr>
        <p:spPr>
          <a:xfrm rot="1019198">
            <a:off x="59961" y="36839"/>
            <a:ext cx="279400" cy="279400"/>
          </a:xfrm>
          <a:prstGeom prst="bevel">
            <a:avLst>
              <a:gd name="adj" fmla="val 15530"/>
            </a:avLst>
          </a:prstGeom>
          <a:solidFill>
            <a:srgbClr val="66CCFF"/>
          </a:solidFill>
          <a:ln>
            <a:solidFill>
              <a:srgbClr val="66CCFF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 smtClean="0">
                <a:solidFill>
                  <a:schemeClr val="tx1"/>
                </a:solidFill>
              </a:rPr>
              <a:t>Esc</a:t>
            </a:r>
            <a:endParaRPr lang="ru-RU" sz="800" dirty="0">
              <a:solidFill>
                <a:schemeClr val="tx1"/>
              </a:solidFill>
            </a:endParaRPr>
          </a:p>
        </p:txBody>
      </p:sp>
      <p:sp>
        <p:nvSpPr>
          <p:cNvPr id="11" name="Багетная рамка 10"/>
          <p:cNvSpPr/>
          <p:nvPr userDrawn="1"/>
        </p:nvSpPr>
        <p:spPr>
          <a:xfrm rot="20696560">
            <a:off x="31974" y="332756"/>
            <a:ext cx="279400" cy="279400"/>
          </a:xfrm>
          <a:prstGeom prst="bevel">
            <a:avLst>
              <a:gd name="adj" fmla="val 15530"/>
            </a:avLst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0" rIns="0" bIns="0" rtlCol="0" anchor="ctr"/>
          <a:lstStyle/>
          <a:p>
            <a:pPr algn="ctr"/>
            <a:r>
              <a:rPr lang="en-US" sz="800" dirty="0" smtClean="0"/>
              <a:t>End</a:t>
            </a:r>
            <a:endParaRPr lang="ru-RU" sz="800" dirty="0"/>
          </a:p>
        </p:txBody>
      </p:sp>
      <p:sp>
        <p:nvSpPr>
          <p:cNvPr id="7" name="Скругленный прямоугольник 6"/>
          <p:cNvSpPr/>
          <p:nvPr userDrawn="1"/>
        </p:nvSpPr>
        <p:spPr>
          <a:xfrm>
            <a:off x="199505" y="191193"/>
            <a:ext cx="8744990" cy="6475614"/>
          </a:xfrm>
          <a:prstGeom prst="roundRect">
            <a:avLst>
              <a:gd name="adj" fmla="val 6000"/>
            </a:avLst>
          </a:prstGeom>
          <a:solidFill>
            <a:srgbClr val="E5EAF0"/>
          </a:solidFill>
          <a:ln w="57150">
            <a:solidFill>
              <a:schemeClr val="bg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90310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714990"/>
            <a:ext cx="7886700" cy="44619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2399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8E151E-B606-4815-9FDE-C92037CF54D1}" type="datetimeFigureOut">
              <a:rPr lang="ru-RU" smtClean="0"/>
              <a:pPr/>
              <a:t>03.11.2019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239975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239975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243BA0-D41D-49DF-B26E-25D147C258FC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5" name="Багетная рамка 14"/>
          <p:cNvSpPr/>
          <p:nvPr userDrawn="1"/>
        </p:nvSpPr>
        <p:spPr>
          <a:xfrm rot="4193504">
            <a:off x="109104" y="6458160"/>
            <a:ext cx="279400" cy="279400"/>
          </a:xfrm>
          <a:prstGeom prst="bevel">
            <a:avLst>
              <a:gd name="adj" fmla="val 15530"/>
            </a:avLst>
          </a:prstGeom>
          <a:solidFill>
            <a:schemeClr val="bg2">
              <a:lumMod val="75000"/>
            </a:schemeClr>
          </a:solidFill>
          <a:ln>
            <a:solidFill>
              <a:schemeClr val="bg2">
                <a:lumMod val="75000"/>
              </a:schemeClr>
            </a:solidFill>
          </a:ln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lIns="0" tIns="36000" rIns="0" bIns="36000" rtlCol="0" anchor="ctr"/>
          <a:lstStyle/>
          <a:p>
            <a:pPr algn="l"/>
            <a:r>
              <a:rPr lang="en-US" sz="800" b="1" dirty="0" smtClean="0"/>
              <a:t>O</a:t>
            </a:r>
          </a:p>
          <a:p>
            <a:pPr algn="r"/>
            <a:r>
              <a:rPr lang="ru-RU" sz="800" b="1" dirty="0" smtClean="0">
                <a:solidFill>
                  <a:srgbClr val="FF0000"/>
                </a:solidFill>
              </a:rPr>
              <a:t>Щ</a:t>
            </a:r>
            <a:endParaRPr lang="ru-RU" sz="8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348465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49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ln>
            <a:noFill/>
          </a:ln>
          <a:solidFill>
            <a:srgbClr val="002060"/>
          </a:solidFill>
          <a:effectLst>
            <a:glow rad="63500">
              <a:schemeClr val="bg1"/>
            </a:glow>
          </a:effectLst>
          <a:latin typeface="Arial Black" panose="020B0A040201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6.png"/><Relationship Id="rId7" Type="http://schemas.openxmlformats.org/officeDocument/2006/relationships/image" Target="../media/image20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>
            <a:normAutofit/>
          </a:bodyPr>
          <a:lstStyle/>
          <a:p>
            <a: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  <a:t>ВИКТОРИНА</a:t>
            </a:r>
            <a:br>
              <a:rPr lang="ru-RU" sz="4400" i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okman Old Style" panose="02050604050505020204" pitchFamily="18" charset="0"/>
              </a:rPr>
            </a:br>
            <a:r>
              <a:rPr lang="ru-RU" sz="4400" i="1" dirty="0" smtClean="0">
                <a:effectLst/>
                <a:latin typeface="Bookman Old Style" panose="02050604050505020204" pitchFamily="18" charset="0"/>
              </a:rPr>
              <a:t>«Устройство компьютера»</a:t>
            </a:r>
            <a:r>
              <a:rPr lang="ru-RU" sz="4400" i="1" dirty="0">
                <a:effectLst/>
                <a:latin typeface="Bookman Old Style" panose="02050604050505020204" pitchFamily="18" charset="0"/>
              </a:rPr>
              <a:t/>
            </a:r>
            <a:br>
              <a:rPr lang="ru-RU" sz="4400" i="1" dirty="0">
                <a:effectLst/>
                <a:latin typeface="Bookman Old Style" panose="02050604050505020204" pitchFamily="18" charset="0"/>
              </a:rPr>
            </a:br>
            <a:endParaRPr lang="ru-RU" sz="44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okman Old Style" panose="02050604050505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672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198512" y="0"/>
            <a:ext cx="4606836" cy="6709893"/>
          </a:xfrm>
        </p:spPr>
        <p:txBody>
          <a:bodyPr>
            <a:normAutofit fontScale="92500" lnSpcReduction="20000"/>
          </a:bodyPr>
          <a:lstStyle/>
          <a:p>
            <a:endParaRPr lang="ru-RU" sz="1800" b="1" i="1" dirty="0" smtClean="0">
              <a:solidFill>
                <a:srgbClr val="270D69"/>
              </a:solidFill>
              <a:effectLst>
                <a:glow rad="63500">
                  <a:prstClr val="white"/>
                </a:glow>
              </a:effectLst>
              <a:latin typeface="Bookman Old Style" panose="02050604050505020204" pitchFamily="18" charset="0"/>
            </a:endParaRPr>
          </a:p>
          <a:p>
            <a:pPr marL="0" indent="0">
              <a:buNone/>
            </a:pPr>
            <a:r>
              <a:rPr lang="ru-RU" sz="1800" b="1" i="1" dirty="0" smtClean="0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Bookman Old Style" panose="02050604050505020204" pitchFamily="18" charset="0"/>
              </a:rPr>
              <a:t>  </a:t>
            </a:r>
            <a:r>
              <a:rPr lang="ru-RU" sz="1800" b="1" i="1" dirty="0" smtClean="0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Arial Black" panose="020B0A04020102020204" pitchFamily="34" charset="0"/>
              </a:rPr>
              <a:t>ЦЕЛЬ </a:t>
            </a:r>
            <a:endParaRPr lang="ru-RU" sz="1800" b="1" i="1" dirty="0">
              <a:solidFill>
                <a:srgbClr val="270D69"/>
              </a:solidFill>
              <a:effectLst>
                <a:glow rad="63500">
                  <a:prstClr val="white"/>
                </a:glow>
              </a:effectLst>
              <a:latin typeface="Arial Black" panose="020B0A04020102020204" pitchFamily="34" charset="0"/>
            </a:endParaRPr>
          </a:p>
          <a:p>
            <a:r>
              <a:rPr lang="ru-RU" sz="18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обобщить и систематизировать знания, полученные во время обучения </a:t>
            </a:r>
            <a:r>
              <a:rPr lang="ru-RU" sz="1800" b="1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данного раздела информатики</a:t>
            </a:r>
            <a:endParaRPr lang="ru-RU" sz="1800" b="1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endParaRPr lang="ru-RU" sz="1800" b="1" i="1" dirty="0" smtClean="0">
              <a:solidFill>
                <a:srgbClr val="270D69"/>
              </a:solidFill>
              <a:effectLst>
                <a:glow rad="63500">
                  <a:prstClr val="white"/>
                </a:glow>
              </a:effectLst>
              <a:latin typeface="Arial Black" panose="020B0A04020102020204" pitchFamily="34" charset="0"/>
            </a:endParaRPr>
          </a:p>
          <a:p>
            <a:pPr marL="0" indent="0">
              <a:buNone/>
            </a:pPr>
            <a:r>
              <a:rPr lang="ru-RU" sz="1800" b="1" i="1" dirty="0" smtClean="0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Arial Black" panose="020B0A04020102020204" pitchFamily="34" charset="0"/>
              </a:rPr>
              <a:t>  ЗАДАЧИ</a:t>
            </a:r>
          </a:p>
          <a:p>
            <a:r>
              <a:rPr lang="ru-RU" sz="1800" b="1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выявить </a:t>
            </a:r>
            <a:r>
              <a:rPr lang="ru-RU" sz="18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творческий потенциал и способности любого ребенка, независимо от оценок по предмету.</a:t>
            </a:r>
          </a:p>
          <a:p>
            <a:r>
              <a:rPr lang="ru-RU" sz="1800" b="1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повысить </a:t>
            </a:r>
            <a:r>
              <a:rPr lang="ru-RU" sz="18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интерес, увлечь учащихся предметом, привить любовь к информатике через совместную деятельность</a:t>
            </a:r>
            <a:r>
              <a:rPr lang="ru-RU" sz="1800" b="1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.</a:t>
            </a:r>
          </a:p>
          <a:p>
            <a:endParaRPr lang="ru-RU" sz="1800" b="1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1800" b="1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стимулировать </a:t>
            </a:r>
            <a:r>
              <a:rPr lang="ru-RU" sz="18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поисково-познавательную деятельность. </a:t>
            </a:r>
          </a:p>
          <a:p>
            <a:r>
              <a:rPr lang="ru-RU" sz="1800" b="1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в </a:t>
            </a:r>
            <a:r>
              <a:rPr lang="ru-RU" sz="18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игровой форме повторить основные понятия.</a:t>
            </a:r>
          </a:p>
          <a:p>
            <a:r>
              <a:rPr lang="ru-RU" sz="1800" b="1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развивать </a:t>
            </a:r>
            <a:r>
              <a:rPr lang="ru-RU" sz="18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умение применять полученные знания в нестандартных ситуациях, умение работать в коллективе.</a:t>
            </a:r>
          </a:p>
          <a:p>
            <a:r>
              <a:rPr lang="ru-RU" sz="1800" b="1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воспитывать </a:t>
            </a:r>
            <a:r>
              <a:rPr lang="ru-RU" sz="18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культуру поведения и общения учащихся</a:t>
            </a:r>
          </a:p>
        </p:txBody>
      </p:sp>
    </p:spTree>
    <p:extLst>
      <p:ext uri="{BB962C8B-B14F-4D97-AF65-F5344CB8AC3E}">
        <p14:creationId xmlns:p14="http://schemas.microsoft.com/office/powerpoint/2010/main" xmlns="" val="22101747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sz="quarter" idx="13"/>
          </p:nvPr>
        </p:nvSpPr>
        <p:spPr>
          <a:xfrm>
            <a:off x="4237150" y="926226"/>
            <a:ext cx="4752304" cy="4109414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1800" b="1" i="1" dirty="0" smtClean="0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Bookman Old Style" panose="02050604050505020204" pitchFamily="18" charset="0"/>
              </a:rPr>
              <a:t>1</a:t>
            </a:r>
            <a:r>
              <a:rPr lang="ru-RU" sz="1800" b="1" i="1" dirty="0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Arial Black" panose="020B0A04020102020204" pitchFamily="34" charset="0"/>
              </a:rPr>
              <a:t>. Представление жюри. </a:t>
            </a:r>
          </a:p>
          <a:p>
            <a:pPr marL="0" indent="0" algn="ctr">
              <a:buNone/>
            </a:pPr>
            <a:r>
              <a:rPr lang="ru-RU" sz="1800" b="1" i="1" dirty="0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Arial Black" panose="020B0A04020102020204" pitchFamily="34" charset="0"/>
              </a:rPr>
              <a:t>2. Представление (презентация) команд. </a:t>
            </a:r>
            <a:endParaRPr lang="ru-RU" sz="1800" b="1" i="1" dirty="0" smtClean="0">
              <a:solidFill>
                <a:srgbClr val="270D69"/>
              </a:solidFill>
              <a:effectLst>
                <a:glow rad="63500">
                  <a:prstClr val="white"/>
                </a:glow>
              </a:effectLst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1800" b="1" i="1" dirty="0" smtClean="0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Arial Black" panose="020B0A04020102020204" pitchFamily="34" charset="0"/>
              </a:rPr>
              <a:t>(</a:t>
            </a:r>
            <a:r>
              <a:rPr lang="ru-RU" sz="1800" b="1" i="1" dirty="0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Arial Black" panose="020B0A04020102020204" pitchFamily="34" charset="0"/>
              </a:rPr>
              <a:t>до 3-х баллов)</a:t>
            </a:r>
          </a:p>
          <a:p>
            <a:pPr marL="0" indent="0" algn="ctr">
              <a:buNone/>
            </a:pPr>
            <a:r>
              <a:rPr lang="ru-RU" sz="1800" b="1" i="1" dirty="0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Arial Black" panose="020B0A04020102020204" pitchFamily="34" charset="0"/>
              </a:rPr>
              <a:t>3. Конкурс – разминка. (правильный ответ – 1 балл)</a:t>
            </a:r>
          </a:p>
          <a:p>
            <a:pPr marL="0" indent="0" algn="ctr">
              <a:buNone/>
            </a:pPr>
            <a:r>
              <a:rPr lang="ru-RU" sz="1800" b="1" i="1" dirty="0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Arial Black" panose="020B0A04020102020204" pitchFamily="34" charset="0"/>
              </a:rPr>
              <a:t>4. Мозговой штурм «</a:t>
            </a:r>
            <a:r>
              <a:rPr lang="ru-RU" sz="1800" b="1" i="1" dirty="0" err="1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Arial Black" panose="020B0A04020102020204" pitchFamily="34" charset="0"/>
              </a:rPr>
              <a:t>Разумейка</a:t>
            </a:r>
            <a:r>
              <a:rPr lang="ru-RU" sz="1800" b="1" i="1" dirty="0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Arial Black" panose="020B0A04020102020204" pitchFamily="34" charset="0"/>
              </a:rPr>
              <a:t>». </a:t>
            </a:r>
            <a:endParaRPr lang="ru-RU" sz="1800" b="1" i="1" dirty="0" smtClean="0">
              <a:solidFill>
                <a:srgbClr val="270D69"/>
              </a:solidFill>
              <a:effectLst>
                <a:glow rad="63500">
                  <a:prstClr val="white"/>
                </a:glow>
              </a:effectLst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1800" b="1" i="1" dirty="0" smtClean="0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Arial Black" panose="020B0A04020102020204" pitchFamily="34" charset="0"/>
              </a:rPr>
              <a:t>(</a:t>
            </a:r>
            <a:r>
              <a:rPr lang="ru-RU" sz="1800" b="1" i="1" dirty="0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Arial Black" panose="020B0A04020102020204" pitchFamily="34" charset="0"/>
              </a:rPr>
              <a:t>правильный ответ – 1 балл, за каждое составленное слово по 0,5 балла)</a:t>
            </a:r>
          </a:p>
          <a:p>
            <a:pPr marL="0" indent="0" algn="ctr">
              <a:buNone/>
            </a:pPr>
            <a:r>
              <a:rPr lang="ru-RU" sz="1800" b="1" i="1" dirty="0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Arial Black" panose="020B0A04020102020204" pitchFamily="34" charset="0"/>
              </a:rPr>
              <a:t>5. Конкурс капитанов «Эрудит». </a:t>
            </a:r>
            <a:endParaRPr lang="ru-RU" sz="1800" b="1" i="1" dirty="0" smtClean="0">
              <a:solidFill>
                <a:srgbClr val="270D69"/>
              </a:solidFill>
              <a:effectLst>
                <a:glow rad="63500">
                  <a:prstClr val="white"/>
                </a:glow>
              </a:effectLst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1800" b="1" i="1" dirty="0" smtClean="0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Arial Black" panose="020B0A04020102020204" pitchFamily="34" charset="0"/>
              </a:rPr>
              <a:t>(</a:t>
            </a:r>
            <a:r>
              <a:rPr lang="ru-RU" sz="1800" b="1" i="1" dirty="0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Arial Black" panose="020B0A04020102020204" pitchFamily="34" charset="0"/>
              </a:rPr>
              <a:t>правильный ответ – 1 балл)</a:t>
            </a:r>
          </a:p>
          <a:p>
            <a:pPr marL="0" indent="0" algn="ctr">
              <a:buNone/>
            </a:pPr>
            <a:r>
              <a:rPr lang="ru-RU" sz="1800" b="1" i="1" dirty="0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Arial Black" panose="020B0A04020102020204" pitchFamily="34" charset="0"/>
              </a:rPr>
              <a:t>6. </a:t>
            </a:r>
            <a:r>
              <a:rPr lang="ru-RU" sz="1800" b="1" i="1" dirty="0" err="1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Arial Black" panose="020B0A04020102020204" pitchFamily="34" charset="0"/>
              </a:rPr>
              <a:t>Брейн</a:t>
            </a:r>
            <a:r>
              <a:rPr lang="ru-RU" sz="1800" b="1" i="1" dirty="0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Arial Black" panose="020B0A04020102020204" pitchFamily="34" charset="0"/>
              </a:rPr>
              <a:t>-ринг «Умники и умницы» (правильный ответ – 1 балл)</a:t>
            </a:r>
          </a:p>
          <a:p>
            <a:pPr marL="0" indent="0" algn="ctr">
              <a:buNone/>
            </a:pPr>
            <a:r>
              <a:rPr lang="ru-RU" sz="1800" b="1" i="1" dirty="0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Arial Black" panose="020B0A04020102020204" pitchFamily="34" charset="0"/>
              </a:rPr>
              <a:t>7. Подведение итогов. Награждение победителей</a:t>
            </a:r>
            <a:r>
              <a:rPr lang="ru-RU" sz="1800" b="1" i="1" dirty="0" smtClean="0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Arial Black" panose="020B0A04020102020204" pitchFamily="34" charset="0"/>
              </a:rPr>
              <a:t>.</a:t>
            </a:r>
          </a:p>
          <a:p>
            <a:pPr marL="0" indent="0" algn="ctr">
              <a:buNone/>
            </a:pPr>
            <a:r>
              <a:rPr lang="ru-RU" sz="1800" b="1" i="1" dirty="0" smtClean="0">
                <a:solidFill>
                  <a:srgbClr val="270D69"/>
                </a:solidFill>
                <a:effectLst>
                  <a:glow rad="63500">
                    <a:prstClr val="white"/>
                  </a:glow>
                </a:effectLst>
                <a:latin typeface="Arial Black" panose="020B0A04020102020204" pitchFamily="34" charset="0"/>
              </a:rPr>
              <a:t>8. Рефлексия</a:t>
            </a:r>
            <a:endParaRPr lang="ru-RU" sz="1800" b="1" i="1" dirty="0">
              <a:solidFill>
                <a:srgbClr val="270D69"/>
              </a:solidFill>
              <a:effectLst>
                <a:glow rad="63500">
                  <a:prstClr val="white"/>
                </a:glow>
              </a:effectLst>
              <a:latin typeface="Arial Black" panose="020B0A04020102020204" pitchFamily="34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184302" y="-98582"/>
            <a:ext cx="6858000" cy="1820486"/>
          </a:xfrm>
        </p:spPr>
        <p:txBody>
          <a:bodyPr>
            <a:normAutofit/>
          </a:bodyPr>
          <a:lstStyle/>
          <a:p>
            <a:r>
              <a:rPr lang="ru-RU" sz="3200" b="1" i="1" dirty="0" smtClean="0"/>
              <a:t>ПЛАН ПРОВЕДЕНИЯ:</a:t>
            </a:r>
            <a:r>
              <a:rPr lang="ru-RU" sz="3200" b="1" i="1" dirty="0"/>
              <a:t/>
            </a:r>
            <a:br>
              <a:rPr lang="ru-RU" sz="3200" b="1" i="1" dirty="0"/>
            </a:br>
            <a:endParaRPr lang="ru-RU" sz="3200" b="1" i="1" dirty="0"/>
          </a:p>
        </p:txBody>
      </p:sp>
    </p:spTree>
    <p:extLst>
      <p:ext uri="{BB962C8B-B14F-4D97-AF65-F5344CB8AC3E}">
        <p14:creationId xmlns:p14="http://schemas.microsoft.com/office/powerpoint/2010/main" xmlns="" val="80198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 rot="21269129">
            <a:off x="2540358" y="2657498"/>
            <a:ext cx="6858000" cy="1820486"/>
          </a:xfrm>
        </p:spPr>
        <p:txBody>
          <a:bodyPr>
            <a:normAutofit/>
          </a:bodyPr>
          <a:lstStyle/>
          <a:p>
            <a:r>
              <a:rPr lang="ru-RU" sz="4000" b="1" i="1" dirty="0">
                <a:effectLst/>
              </a:rPr>
              <a:t>Конкурс – </a:t>
            </a:r>
            <a:r>
              <a:rPr lang="ru-RU" sz="4000" b="1" i="1" dirty="0" smtClean="0">
                <a:effectLst/>
              </a:rPr>
              <a:t/>
            </a:r>
            <a:br>
              <a:rPr lang="ru-RU" sz="4000" b="1" i="1" dirty="0" smtClean="0">
                <a:effectLst/>
              </a:rPr>
            </a:br>
            <a:r>
              <a:rPr lang="ru-RU" sz="4000" b="1" i="1" dirty="0" smtClean="0">
                <a:effectLst/>
              </a:rPr>
              <a:t>разминка</a:t>
            </a:r>
            <a:r>
              <a:rPr lang="ru-RU" sz="4000" b="1" i="1" dirty="0">
                <a:latin typeface="Bookman Old Style" panose="02050604050505020204" pitchFamily="18" charset="0"/>
              </a:rPr>
              <a:t/>
            </a:r>
            <a:br>
              <a:rPr lang="ru-RU" sz="4000" b="1" i="1" dirty="0">
                <a:latin typeface="Bookman Old Style" panose="02050604050505020204" pitchFamily="18" charset="0"/>
              </a:rPr>
            </a:br>
            <a:endParaRPr lang="ru-RU" sz="4000" b="1" i="1" dirty="0">
              <a:latin typeface="Bookman Old Style" panose="020506040505050202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clrChange>
              <a:clrFrom>
                <a:srgbClr val="000000"/>
              </a:clrFrom>
              <a:clrTo>
                <a:srgbClr val="000000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00023" y="3933159"/>
            <a:ext cx="2026812" cy="2912086"/>
          </a:xfrm>
          <a:prstGeom prst="rect">
            <a:avLst/>
          </a:prstGeom>
        </p:spPr>
      </p:pic>
      <p:pic>
        <p:nvPicPr>
          <p:cNvPr id="1026" name="Picture 2" descr="http://xn--18-6kclvec3aj7p.xn--p1ai/wp-content/uploads/zadumajjsya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125992" y="109933"/>
            <a:ext cx="1890650" cy="27550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mirdoshkolyat.ru/wp-content/uploads/2018/09/%D0%B4%D0%B5%D0%B2%D0%B1%D0%B0%D1%88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26524" y="3567741"/>
            <a:ext cx="2619634" cy="34340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006346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-154546" y="385405"/>
            <a:ext cx="9504608" cy="5722560"/>
          </a:xfrm>
        </p:spPr>
        <p:txBody>
          <a:bodyPr>
            <a:normAutofit fontScale="25000" lnSpcReduction="20000"/>
          </a:bodyPr>
          <a:lstStyle/>
          <a:p>
            <a:pPr algn="ctr">
              <a:buFont typeface="Wingdings" panose="05000000000000000000" pitchFamily="2" charset="2"/>
              <a:buChar char="ü"/>
            </a:pPr>
            <a:r>
              <a:rPr lang="ru-RU" sz="6400" i="1" dirty="0">
                <a:solidFill>
                  <a:srgbClr val="270D69"/>
                </a:solidFill>
                <a:latin typeface="Arial Black" panose="020B0A04020102020204" pitchFamily="34" charset="0"/>
              </a:rPr>
              <a:t>Ноль или единица в информатике </a:t>
            </a:r>
            <a:endParaRPr lang="ru-RU" sz="6400" i="1" dirty="0" smtClean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Бит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Действие</a:t>
            </a:r>
            <a:r>
              <a:rPr lang="ru-RU" sz="6400" i="1" dirty="0">
                <a:solidFill>
                  <a:srgbClr val="270D69"/>
                </a:solidFill>
                <a:latin typeface="Arial Black" panose="020B0A04020102020204" pitchFamily="34" charset="0"/>
              </a:rPr>
              <a:t>, производимое с клавишей </a:t>
            </a:r>
            <a:endParaRPr lang="ru-RU" sz="6400" i="1" dirty="0" smtClean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Нажатие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Неправильная </a:t>
            </a:r>
            <a:r>
              <a:rPr lang="ru-RU" sz="6400" i="1" dirty="0">
                <a:solidFill>
                  <a:srgbClr val="270D69"/>
                </a:solidFill>
                <a:latin typeface="Arial Black" panose="020B0A04020102020204" pitchFamily="34" charset="0"/>
              </a:rPr>
              <a:t>запись в программе </a:t>
            </a:r>
            <a:endParaRPr lang="ru-RU" sz="6400" i="1" dirty="0" smtClean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Ошибка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Специальная </a:t>
            </a:r>
            <a:r>
              <a:rPr lang="ru-RU" sz="6400" i="1" dirty="0">
                <a:solidFill>
                  <a:srgbClr val="270D69"/>
                </a:solidFill>
                <a:latin typeface="Arial Black" panose="020B0A04020102020204" pitchFamily="34" charset="0"/>
              </a:rPr>
              <a:t>программа, выполняющая нежелательные для </a:t>
            </a: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пользователя</a:t>
            </a:r>
          </a:p>
          <a:p>
            <a:pPr marL="0" indent="0" algn="ctr">
              <a:buNone/>
            </a:pP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 </a:t>
            </a:r>
            <a:r>
              <a:rPr lang="ru-RU" sz="6400" i="1" dirty="0">
                <a:solidFill>
                  <a:srgbClr val="270D69"/>
                </a:solidFill>
                <a:latin typeface="Arial Black" panose="020B0A04020102020204" pitchFamily="34" charset="0"/>
              </a:rPr>
              <a:t>действия на </a:t>
            </a: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компьютере</a:t>
            </a:r>
          </a:p>
          <a:p>
            <a:pPr marL="0" indent="0" algn="ctr">
              <a:buNone/>
            </a:pP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Вирус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Проблема</a:t>
            </a:r>
            <a:r>
              <a:rPr lang="ru-RU" sz="6400" i="1" dirty="0">
                <a:solidFill>
                  <a:srgbClr val="270D69"/>
                </a:solidFill>
                <a:latin typeface="Arial Black" panose="020B0A04020102020204" pitchFamily="34" charset="0"/>
              </a:rPr>
              <a:t>, которую надо решить </a:t>
            </a:r>
            <a:endParaRPr lang="ru-RU" sz="6400" i="1" dirty="0" smtClean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Задача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Символ </a:t>
            </a:r>
            <a:r>
              <a:rPr lang="ru-RU" sz="6400" i="1" dirty="0">
                <a:solidFill>
                  <a:srgbClr val="270D69"/>
                </a:solidFill>
                <a:latin typeface="Arial Black" panose="020B0A04020102020204" pitchFamily="34" charset="0"/>
              </a:rPr>
              <a:t>- разделитель </a:t>
            </a:r>
            <a:endParaRPr lang="ru-RU" sz="6400" i="1" dirty="0" smtClean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Пробел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Указание </a:t>
            </a:r>
            <a:r>
              <a:rPr lang="ru-RU" sz="6400" i="1" dirty="0">
                <a:solidFill>
                  <a:srgbClr val="270D69"/>
                </a:solidFill>
                <a:latin typeface="Arial Black" panose="020B0A04020102020204" pitchFamily="34" charset="0"/>
              </a:rPr>
              <a:t>исполнителю </a:t>
            </a:r>
            <a:endParaRPr lang="ru-RU" sz="6400" i="1" dirty="0" smtClean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Команда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Популярный </a:t>
            </a:r>
            <a:r>
              <a:rPr lang="ru-RU" sz="6400" i="1" dirty="0">
                <a:solidFill>
                  <a:srgbClr val="270D69"/>
                </a:solidFill>
                <a:latin typeface="Arial Black" panose="020B0A04020102020204" pitchFamily="34" charset="0"/>
              </a:rPr>
              <a:t>среди школьников вид компьютерных </a:t>
            </a: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программ</a:t>
            </a:r>
          </a:p>
          <a:p>
            <a:pPr marL="0" indent="0" algn="ctr">
              <a:buNone/>
            </a:pP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Игра</a:t>
            </a: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Устройство </a:t>
            </a:r>
            <a:r>
              <a:rPr lang="ru-RU" sz="6400" i="1" dirty="0">
                <a:solidFill>
                  <a:srgbClr val="270D69"/>
                </a:solidFill>
                <a:latin typeface="Arial Black" panose="020B0A04020102020204" pitchFamily="34" charset="0"/>
              </a:rPr>
              <a:t>ЭВМ, служащее для отображения </a:t>
            </a: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информации </a:t>
            </a:r>
          </a:p>
          <a:p>
            <a:pPr marL="0" indent="0" algn="ctr">
              <a:buNone/>
            </a:pP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Монитор</a:t>
            </a:r>
            <a:r>
              <a:rPr lang="ru-RU" sz="6400" i="1" dirty="0">
                <a:solidFill>
                  <a:srgbClr val="270D69"/>
                </a:solidFill>
                <a:latin typeface="Arial Black" panose="020B0A04020102020204" pitchFamily="34" charset="0"/>
              </a:rPr>
              <a:t>, </a:t>
            </a: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дисплей</a:t>
            </a:r>
            <a:endParaRPr lang="ru-RU" sz="6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pPr algn="ctr">
              <a:buFont typeface="Wingdings" panose="05000000000000000000" pitchFamily="2" charset="2"/>
              <a:buChar char="ü"/>
            </a:pPr>
            <a:r>
              <a:rPr lang="ru-RU" sz="6400" i="1" dirty="0">
                <a:solidFill>
                  <a:srgbClr val="270D69"/>
                </a:solidFill>
                <a:latin typeface="Arial Black" panose="020B0A04020102020204" pitchFamily="34" charset="0"/>
              </a:rPr>
              <a:t>Последовательность действий </a:t>
            </a: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с определенными </a:t>
            </a:r>
            <a:r>
              <a:rPr lang="ru-RU" sz="6400" i="1" dirty="0">
                <a:solidFill>
                  <a:srgbClr val="270D69"/>
                </a:solidFill>
                <a:latin typeface="Arial Black" panose="020B0A04020102020204" pitchFamily="34" charset="0"/>
              </a:rPr>
              <a:t>правилами </a:t>
            </a: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выполнения</a:t>
            </a:r>
            <a:endParaRPr lang="ru-RU" sz="6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pPr marL="0" indent="0" algn="ctr">
              <a:buNone/>
            </a:pPr>
            <a:r>
              <a:rPr lang="ru-RU" sz="6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Алгоритм</a:t>
            </a:r>
            <a:endParaRPr lang="ru-RU" sz="6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xmlns="" val="4105038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3">
                                            <p:txEl>
                                              <p:pRg st="20" end="2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 rot="21269129">
            <a:off x="3094149" y="2657498"/>
            <a:ext cx="6858000" cy="1820486"/>
          </a:xfrm>
        </p:spPr>
        <p:txBody>
          <a:bodyPr>
            <a:normAutofit/>
          </a:bodyPr>
          <a:lstStyle/>
          <a:p>
            <a:r>
              <a:rPr lang="ru-RU" sz="4000" b="1" dirty="0">
                <a:effectLst/>
              </a:rPr>
              <a:t>Мозговой штурм «</a:t>
            </a:r>
            <a:r>
              <a:rPr lang="ru-RU" sz="4000" b="1" dirty="0" err="1">
                <a:effectLst/>
              </a:rPr>
              <a:t>Разумейка</a:t>
            </a:r>
            <a:r>
              <a:rPr lang="ru-RU" sz="4000" b="1" dirty="0">
                <a:effectLst/>
              </a:rPr>
              <a:t>»</a:t>
            </a:r>
            <a:endParaRPr lang="ru-RU" sz="4000" b="1" i="1" dirty="0">
              <a:latin typeface="Bookman Old Style" panose="02050604050505020204" pitchFamily="18" charset="0"/>
            </a:endParaRPr>
          </a:p>
        </p:txBody>
      </p:sp>
      <p:pic>
        <p:nvPicPr>
          <p:cNvPr id="2050" name="Picture 2" descr="https://ds04.infourok.ru/uploads/ex/03d0/00088f4f-5766e246/hello_html_51a5db45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29589" y="277482"/>
            <a:ext cx="2246782" cy="2434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https://st2.depositphotos.com/1001911/7859/v/950/depositphotos_78591056-stock-illustration-boy-carrying-books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343954" y="4181378"/>
            <a:ext cx="2485622" cy="26766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http://elevationekidz.com/wp-content/uploads/ThinkstockPhotos-471390962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225" y="4365938"/>
            <a:ext cx="2355416" cy="24920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664099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54546" y="643943"/>
            <a:ext cx="8796271" cy="4060225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ru-RU" b="1" i="1" dirty="0">
                <a:solidFill>
                  <a:srgbClr val="270D69"/>
                </a:solidFill>
              </a:rPr>
              <a:t>ВИКЛУРАТА, СТКИДОЖЙ, НЕРСКА, </a:t>
            </a:r>
            <a:r>
              <a:rPr lang="ru-RU" b="1" i="1" dirty="0" smtClean="0">
                <a:solidFill>
                  <a:srgbClr val="270D69"/>
                </a:solidFill>
              </a:rPr>
              <a:t>ТЕРПНИР</a:t>
            </a:r>
          </a:p>
          <a:p>
            <a:pPr marL="0" indent="0" algn="ctr">
              <a:buNone/>
            </a:pPr>
            <a:r>
              <a:rPr lang="ru-RU" b="1" i="1" dirty="0">
                <a:solidFill>
                  <a:srgbClr val="270D69"/>
                </a:solidFill>
              </a:rPr>
              <a:t>Клавиатура, джойстик, сканер, принтер. Принтер - устройство вывода данных, всё остальное - устройства ввода</a:t>
            </a:r>
          </a:p>
          <a:p>
            <a:pPr algn="ctr">
              <a:buFont typeface="Wingdings" panose="05000000000000000000" pitchFamily="2" charset="2"/>
              <a:buChar char="Ø"/>
            </a:pPr>
            <a:r>
              <a:rPr lang="ru-RU" b="1" i="1" dirty="0">
                <a:solidFill>
                  <a:srgbClr val="270D69"/>
                </a:solidFill>
              </a:rPr>
              <a:t>ТОРНИМО, </a:t>
            </a:r>
            <a:r>
              <a:rPr lang="ru-RU" b="1" i="1" dirty="0" smtClean="0">
                <a:solidFill>
                  <a:srgbClr val="270D69"/>
                </a:solidFill>
              </a:rPr>
              <a:t>ТЕРТПЛО</a:t>
            </a:r>
            <a:r>
              <a:rPr lang="ru-RU" b="1" i="1" dirty="0">
                <a:solidFill>
                  <a:srgbClr val="270D69"/>
                </a:solidFill>
              </a:rPr>
              <a:t>, ТЕРИНПР, </a:t>
            </a:r>
            <a:r>
              <a:rPr lang="ru-RU" b="1" i="1" dirty="0" smtClean="0">
                <a:solidFill>
                  <a:srgbClr val="270D69"/>
                </a:solidFill>
              </a:rPr>
              <a:t>ЬШЫМ</a:t>
            </a:r>
          </a:p>
          <a:p>
            <a:pPr marL="0" indent="0" algn="ctr">
              <a:buNone/>
            </a:pPr>
            <a:r>
              <a:rPr lang="ru-RU" b="1" i="1" dirty="0">
                <a:solidFill>
                  <a:srgbClr val="270D69"/>
                </a:solidFill>
              </a:rPr>
              <a:t>Монитор, плоттер, принтер, мышь. </a:t>
            </a:r>
            <a:endParaRPr lang="ru-RU" b="1" i="1" dirty="0" smtClean="0">
              <a:solidFill>
                <a:srgbClr val="270D69"/>
              </a:solidFill>
            </a:endParaRPr>
          </a:p>
          <a:p>
            <a:pPr marL="0" indent="0" algn="ctr">
              <a:buNone/>
            </a:pPr>
            <a:r>
              <a:rPr lang="ru-RU" b="1" i="1" dirty="0" smtClean="0">
                <a:solidFill>
                  <a:srgbClr val="270D69"/>
                </a:solidFill>
              </a:rPr>
              <a:t>Мышь </a:t>
            </a:r>
            <a:r>
              <a:rPr lang="ru-RU" b="1" i="1" dirty="0">
                <a:solidFill>
                  <a:srgbClr val="270D69"/>
                </a:solidFill>
              </a:rPr>
              <a:t>- устройство ввода данных, всё остальное - устройства вывода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619517" y="4841314"/>
            <a:ext cx="6369051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5400" b="1" i="1" dirty="0">
                <a:solidFill>
                  <a:srgbClr val="270D69"/>
                </a:solidFill>
                <a:latin typeface="Arial Black" panose="020B0A04020102020204" pitchFamily="34" charset="0"/>
                <a:ea typeface="Times New Roman" panose="02020603050405020304" pitchFamily="18" charset="0"/>
              </a:rPr>
              <a:t>ИНФОРМАТИКА</a:t>
            </a:r>
            <a:endParaRPr lang="ru-RU" sz="5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06435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 rot="21269129">
            <a:off x="4001489" y="3243955"/>
            <a:ext cx="3241264" cy="1172981"/>
          </a:xfrm>
        </p:spPr>
        <p:txBody>
          <a:bodyPr>
            <a:normAutofit fontScale="90000"/>
          </a:bodyPr>
          <a:lstStyle/>
          <a:p>
            <a:r>
              <a:rPr lang="ru-RU" sz="4000" b="1" dirty="0">
                <a:effectLst/>
              </a:rPr>
              <a:t>Конкурс </a:t>
            </a:r>
            <a:r>
              <a:rPr lang="ru-RU" sz="4000" b="1" dirty="0" smtClean="0">
                <a:effectLst/>
              </a:rPr>
              <a:t/>
            </a:r>
            <a:br>
              <a:rPr lang="ru-RU" sz="4000" b="1" dirty="0" smtClean="0">
                <a:effectLst/>
              </a:rPr>
            </a:br>
            <a:r>
              <a:rPr lang="ru-RU" sz="4000" b="1" dirty="0" smtClean="0">
                <a:effectLst/>
              </a:rPr>
              <a:t>капитанов </a:t>
            </a:r>
            <a:br>
              <a:rPr lang="ru-RU" sz="4000" b="1" dirty="0" smtClean="0">
                <a:effectLst/>
              </a:rPr>
            </a:br>
            <a:r>
              <a:rPr lang="ru-RU" sz="4000" b="1" dirty="0" smtClean="0">
                <a:effectLst/>
              </a:rPr>
              <a:t>«</a:t>
            </a:r>
            <a:r>
              <a:rPr lang="ru-RU" sz="4000" b="1" dirty="0">
                <a:effectLst/>
              </a:rPr>
              <a:t>Эрудит»</a:t>
            </a:r>
            <a:endParaRPr lang="ru-RU" sz="4000" b="1" i="1" dirty="0">
              <a:latin typeface="Bookman Old Style" panose="02050604050505020204" pitchFamily="18" charset="0"/>
            </a:endParaRPr>
          </a:p>
        </p:txBody>
      </p:sp>
      <p:pic>
        <p:nvPicPr>
          <p:cNvPr id="3074" name="Picture 2" descr="http://tutmams.ru/wp-content/uploads/2018/08/2058061acbe0b36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58807" y="0"/>
            <a:ext cx="2785193" cy="36587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png.pngtree.com/element_origin_min_pic/16/12/01/cb6f69bac051b2515f79a3400dd30503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6F6F6"/>
              </a:clrFrom>
              <a:clrTo>
                <a:srgbClr val="F6F6F6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 rot="582228">
            <a:off x="2125997" y="3449250"/>
            <a:ext cx="2406179" cy="33057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386151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 rot="21269129">
            <a:off x="4008149" y="3176553"/>
            <a:ext cx="4860798" cy="1172981"/>
          </a:xfrm>
        </p:spPr>
        <p:txBody>
          <a:bodyPr>
            <a:normAutofit fontScale="90000"/>
          </a:bodyPr>
          <a:lstStyle/>
          <a:p>
            <a:r>
              <a:rPr lang="ru-RU" sz="3600" b="1" dirty="0" err="1">
                <a:effectLst/>
              </a:rPr>
              <a:t>Брейн</a:t>
            </a:r>
            <a:r>
              <a:rPr lang="ru-RU" sz="3600" b="1" dirty="0">
                <a:effectLst/>
              </a:rPr>
              <a:t>-ринг «Умники и умницы»</a:t>
            </a:r>
            <a:endParaRPr lang="ru-RU" sz="3600" dirty="0">
              <a:effectLst/>
            </a:endParaRPr>
          </a:p>
        </p:txBody>
      </p:sp>
      <p:pic>
        <p:nvPicPr>
          <p:cNvPr id="6" name="Picture 2" descr="http://doshk.ru/wp-content/uploads/16693884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97758" y="437077"/>
            <a:ext cx="4316301" cy="25086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100" name="Picture 4" descr="https://static7.depositphotos.com/1007989/773/i/950/depositphotos_7735034-stock-photo-students.jpg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11368" y="4194011"/>
            <a:ext cx="3631843" cy="2382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41195291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44700" y="259836"/>
            <a:ext cx="8487176" cy="218715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b="1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1 раунд</a:t>
            </a:r>
          </a:p>
          <a:p>
            <a:pPr marL="0" indent="0" algn="ctr">
              <a:buNone/>
            </a:pPr>
            <a:r>
              <a:rPr lang="ru-RU" sz="36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«Компьютер: устройство и ПО»</a:t>
            </a:r>
          </a:p>
        </p:txBody>
      </p:sp>
      <p:pic>
        <p:nvPicPr>
          <p:cNvPr id="5122" name="Picture 2" descr="http://uchinfo.com.ua/blogs/wp-content/uploads/2018/03/743173_518707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62895" y="2073499"/>
            <a:ext cx="4534550" cy="40942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833596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9854" y="246956"/>
            <a:ext cx="7379594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Что такое микропроцессор?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56066" y="1431813"/>
            <a:ext cx="7392473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а) </a:t>
            </a:r>
            <a:r>
              <a:rPr lang="ru-RU" sz="24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интегральная микросхема, которая выполняет поступающие на её вход команды (например, вычисление) и управляет работой </a:t>
            </a:r>
            <a:r>
              <a:rPr lang="ru-RU" sz="2400" b="1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машины.</a:t>
            </a:r>
          </a:p>
          <a:p>
            <a:endParaRPr lang="ru-RU" sz="2400" b="1" i="1" dirty="0" smtClean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б) устройство для хранения той информации, которая часто используется в работе</a:t>
            </a:r>
            <a:r>
              <a:rPr lang="ru-RU" sz="2400" b="1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.</a:t>
            </a:r>
          </a:p>
          <a:p>
            <a:endParaRPr lang="ru-RU" sz="2400" b="1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в) устройство для вывода текстовой или графической информации</a:t>
            </a:r>
            <a:r>
              <a:rPr lang="ru-RU" sz="2400" b="1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.</a:t>
            </a:r>
          </a:p>
          <a:p>
            <a:endParaRPr lang="ru-RU" sz="2400" b="1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г) устройство для ввода алфавитно-цифровых данных.</a:t>
            </a:r>
          </a:p>
        </p:txBody>
      </p:sp>
    </p:spTree>
    <p:extLst>
      <p:ext uri="{BB962C8B-B14F-4D97-AF65-F5344CB8AC3E}">
        <p14:creationId xmlns:p14="http://schemas.microsoft.com/office/powerpoint/2010/main" xmlns="" val="666348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9854" y="246956"/>
            <a:ext cx="7379594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Что такое микропроцессор?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33340" y="1882573"/>
            <a:ext cx="73924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интегральная </a:t>
            </a:r>
            <a:r>
              <a:rPr lang="ru-RU" sz="24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микросхема, которая выполняет поступающие на её вход команды (например, вычисление) и управляет работой </a:t>
            </a:r>
            <a:r>
              <a:rPr lang="ru-RU" sz="2400" b="1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машины.</a:t>
            </a:r>
          </a:p>
          <a:p>
            <a:endParaRPr lang="ru-RU" sz="2400" b="1" i="1" dirty="0" smtClean="0">
              <a:solidFill>
                <a:srgbClr val="270D69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42492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9854" y="246956"/>
            <a:ext cx="7379594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Компьютер - это ...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56066" y="1431813"/>
            <a:ext cx="73924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а) универсальное устройство для записи и чтения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информации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б) универсальное, электронное устройство для хранения, обработки и передачи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информации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в) электронное устройство для обработки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информации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г) универсальное устройство для передачи и приёма информации</a:t>
            </a:r>
          </a:p>
        </p:txBody>
      </p:sp>
    </p:spTree>
    <p:extLst>
      <p:ext uri="{BB962C8B-B14F-4D97-AF65-F5344CB8AC3E}">
        <p14:creationId xmlns:p14="http://schemas.microsoft.com/office/powerpoint/2010/main" xmlns="" val="22410060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9854" y="246956"/>
            <a:ext cx="7379594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Компьютер - это ...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56066" y="1431813"/>
            <a:ext cx="73924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универсальное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, электронное устройство для хранения, обработки и передачи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информации</a:t>
            </a:r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627371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9854" y="246956"/>
            <a:ext cx="7379594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Назначение процессора: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56066" y="1431813"/>
            <a:ext cx="73924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а) управлять работой ПК с помощью электрических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импульсов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б) подключать периферийные устройства к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магистрали</a:t>
            </a:r>
          </a:p>
          <a:p>
            <a:endParaRPr lang="ru-RU" sz="2400" i="1" dirty="0" smtClean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в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) выполнять команды одной программы в данный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момент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г) выполнять арифметико-логические операции и управлять ходом вычислительного процесса.</a:t>
            </a:r>
          </a:p>
        </p:txBody>
      </p:sp>
    </p:spTree>
    <p:extLst>
      <p:ext uri="{BB962C8B-B14F-4D97-AF65-F5344CB8AC3E}">
        <p14:creationId xmlns:p14="http://schemas.microsoft.com/office/powerpoint/2010/main" xmlns="" val="981813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9854" y="246956"/>
            <a:ext cx="7379594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Назначение процессора: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56066" y="1431813"/>
            <a:ext cx="73924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выполнять 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арифметико-логические операции и управлять ходом вычислительного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процесса</a:t>
            </a:r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17111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9854" y="246956"/>
            <a:ext cx="7379594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В состав процессора входят: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56066" y="1431813"/>
            <a:ext cx="7392473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а) устройства записи информации, чтения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информации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б) арифметико-логическое устройство, устройство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управления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в) устройства ввода и вывода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информации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г) устройство для хранения информации.</a:t>
            </a:r>
          </a:p>
        </p:txBody>
      </p:sp>
    </p:spTree>
    <p:extLst>
      <p:ext uri="{BB962C8B-B14F-4D97-AF65-F5344CB8AC3E}">
        <p14:creationId xmlns:p14="http://schemas.microsoft.com/office/powerpoint/2010/main" xmlns="" val="4399145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9854" y="246956"/>
            <a:ext cx="7379594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В состав процессора входят: 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56066" y="1431813"/>
            <a:ext cx="739247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арифметико-логическое 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устройство, устройство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управления</a:t>
            </a:r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571404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9854" y="246956"/>
            <a:ext cx="7379594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Архитектура компьютера - это ...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56066" y="1431813"/>
            <a:ext cx="7392473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а) техническое описание деталей устройств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компьютера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б) описание устройств для ввода-вывода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информации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в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) описание программного обеспечения для работы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компьютера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г) описание устройства и принципов работы компьютера, достаточное для понимания пользователя.</a:t>
            </a:r>
          </a:p>
        </p:txBody>
      </p:sp>
    </p:spTree>
    <p:extLst>
      <p:ext uri="{BB962C8B-B14F-4D97-AF65-F5344CB8AC3E}">
        <p14:creationId xmlns:p14="http://schemas.microsoft.com/office/powerpoint/2010/main" xmlns="" val="8700508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59854" y="246956"/>
            <a:ext cx="7379594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Архитектура компьютера - это ...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56066" y="1431813"/>
            <a:ext cx="7392473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описание 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устройства и принципов работы компьютера, достаточное для понимания пользователя.</a:t>
            </a:r>
          </a:p>
        </p:txBody>
      </p:sp>
    </p:spTree>
    <p:extLst>
      <p:ext uri="{BB962C8B-B14F-4D97-AF65-F5344CB8AC3E}">
        <p14:creationId xmlns:p14="http://schemas.microsoft.com/office/powerpoint/2010/main" xmlns="" val="2927379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6822" y="414381"/>
            <a:ext cx="7856114" cy="2019726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6000" b="1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2 раунд</a:t>
            </a:r>
          </a:p>
          <a:p>
            <a:pPr marL="0" indent="0" algn="ctr">
              <a:buNone/>
            </a:pPr>
            <a:r>
              <a:rPr lang="ru-RU" sz="36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«Устройство ПК»</a:t>
            </a:r>
          </a:p>
        </p:txBody>
      </p:sp>
      <p:pic>
        <p:nvPicPr>
          <p:cNvPr id="16386" name="Picture 2" descr="https://static7.depositphotos.com/1007989/685/i/950/depositphotos_6857326-stock-photo-computer-set.jpg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07432" y="2240923"/>
            <a:ext cx="4133541" cy="37863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1873902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7731" y="246956"/>
            <a:ext cx="8487176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Минимально необходимый набор устройств для работы компьютера содержит: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46219" y="2371971"/>
            <a:ext cx="6890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 а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) принтер, системный блок,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клавиатура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 б) системный блок, монитор,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клавиатура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 в) системный блок, дисковод,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мышь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 г) процессор, мышь,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монитор</a:t>
            </a:r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 принтер, винчестер, монитор, мышь</a:t>
            </a:r>
          </a:p>
        </p:txBody>
      </p:sp>
    </p:spTree>
    <p:extLst>
      <p:ext uri="{BB962C8B-B14F-4D97-AF65-F5344CB8AC3E}">
        <p14:creationId xmlns:p14="http://schemas.microsoft.com/office/powerpoint/2010/main" xmlns="" val="34827330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7731" y="246956"/>
            <a:ext cx="8487176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Минимально необходимый набор устройств для работы компьютера содержит: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146219" y="2371971"/>
            <a:ext cx="6890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 </a:t>
            </a:r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системный 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блок, монитор,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клавиатура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xmlns="" val="407786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7731" y="246956"/>
            <a:ext cx="8487176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Роль компьютера в жизни человека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36371" y="1663633"/>
            <a:ext cx="6890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а) принимать решения вместо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человека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б) выполнять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вычисления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в) помогать человеку работать с информацией</a:t>
            </a:r>
          </a:p>
        </p:txBody>
      </p:sp>
    </p:spTree>
    <p:extLst>
      <p:ext uri="{BB962C8B-B14F-4D97-AF65-F5344CB8AC3E}">
        <p14:creationId xmlns:p14="http://schemas.microsoft.com/office/powerpoint/2010/main" xmlns="" val="3728805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47731" y="246956"/>
            <a:ext cx="8487176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40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Роль компьютера в жизни человека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36371" y="1663633"/>
            <a:ext cx="6890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помогать 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человеку работать с информацией</a:t>
            </a:r>
          </a:p>
        </p:txBody>
      </p:sp>
    </p:spTree>
    <p:extLst>
      <p:ext uri="{BB962C8B-B14F-4D97-AF65-F5344CB8AC3E}">
        <p14:creationId xmlns:p14="http://schemas.microsoft.com/office/powerpoint/2010/main" xmlns="" val="3259466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08319"/>
            <a:ext cx="9066727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Комплекс программ, обеспечивающих совместное функционирование всех устройств компьютера и предоставляющих пользователю доступ к его ресурсам, - это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88263" y="3015915"/>
            <a:ext cx="6890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 а) файловая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система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б) прикладные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программы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в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) операционная система</a:t>
            </a:r>
          </a:p>
        </p:txBody>
      </p:sp>
    </p:spTree>
    <p:extLst>
      <p:ext uri="{BB962C8B-B14F-4D97-AF65-F5344CB8AC3E}">
        <p14:creationId xmlns:p14="http://schemas.microsoft.com/office/powerpoint/2010/main" xmlns="" val="6065972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208319"/>
            <a:ext cx="9066727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Комплекс программ, обеспечивающих совместное функционирование всех устройств компьютера и предоставляющих пользователю доступ к его ресурсам, - это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088263" y="2977278"/>
            <a:ext cx="6890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 </a:t>
            </a:r>
          </a:p>
          <a:p>
            <a:pPr algn="ctr"/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операционная 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система</a:t>
            </a:r>
          </a:p>
        </p:txBody>
      </p:sp>
    </p:spTree>
    <p:extLst>
      <p:ext uri="{BB962C8B-B14F-4D97-AF65-F5344CB8AC3E}">
        <p14:creationId xmlns:p14="http://schemas.microsoft.com/office/powerpoint/2010/main" xmlns="" val="34403498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04533"/>
            <a:ext cx="9066727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i="1">
                <a:solidFill>
                  <a:srgbClr val="270D69"/>
                </a:solidFill>
                <a:latin typeface="Arial Black" panose="020B0A04020102020204" pitchFamily="34" charset="0"/>
              </a:rPr>
              <a:t>Выберите устройства ВВОДА информации</a:t>
            </a:r>
            <a:endParaRPr lang="ru-RU" sz="3200" b="1" i="1" dirty="0">
              <a:solidFill>
                <a:srgbClr val="270D69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435993" y="1869696"/>
            <a:ext cx="6890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 а)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монитор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б)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мышь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в)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клавиатура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г) сканер</a:t>
            </a:r>
          </a:p>
        </p:txBody>
      </p:sp>
    </p:spTree>
    <p:extLst>
      <p:ext uri="{BB962C8B-B14F-4D97-AF65-F5344CB8AC3E}">
        <p14:creationId xmlns:p14="http://schemas.microsoft.com/office/powerpoint/2010/main" xmlns="" val="258576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04533"/>
            <a:ext cx="9066727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i="1">
                <a:solidFill>
                  <a:srgbClr val="270D69"/>
                </a:solidFill>
                <a:latin typeface="Arial Black" panose="020B0A04020102020204" pitchFamily="34" charset="0"/>
              </a:rPr>
              <a:t>Выберите устройства ВВОДА информации</a:t>
            </a:r>
            <a:endParaRPr lang="ru-RU" sz="3200" b="1" i="1" dirty="0">
              <a:solidFill>
                <a:srgbClr val="270D69"/>
              </a:solidFill>
              <a:latin typeface="Arial Black" panose="020B0A04020102020204" pitchFamily="34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088263" y="1547724"/>
            <a:ext cx="6890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 </a:t>
            </a:r>
            <a:endParaRPr lang="ru-RU" sz="2400" i="1" dirty="0" smtClean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мышь</a:t>
            </a:r>
          </a:p>
          <a:p>
            <a:pPr algn="ctr"/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клавиатура</a:t>
            </a:r>
          </a:p>
          <a:p>
            <a:pPr algn="ctr"/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сканер</a:t>
            </a:r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109629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04533"/>
            <a:ext cx="9066727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Выберите устройства ВЫВОДА информации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35993" y="1869696"/>
            <a:ext cx="6890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 а)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монитор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б)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колонки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в)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клавиатура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г) принтер</a:t>
            </a:r>
          </a:p>
        </p:txBody>
      </p:sp>
    </p:spTree>
    <p:extLst>
      <p:ext uri="{BB962C8B-B14F-4D97-AF65-F5344CB8AC3E}">
        <p14:creationId xmlns:p14="http://schemas.microsoft.com/office/powerpoint/2010/main" xmlns="" val="24568943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04533"/>
            <a:ext cx="9066727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Выберите устройства ВЫВОДА информации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435993" y="1869696"/>
            <a:ext cx="6890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монитор</a:t>
            </a:r>
          </a:p>
          <a:p>
            <a:pPr algn="ctr"/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колонки</a:t>
            </a:r>
          </a:p>
          <a:p>
            <a:pPr algn="ctr"/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принтер</a:t>
            </a:r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548941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56822" y="414381"/>
            <a:ext cx="7856114" cy="2019726"/>
          </a:xfrm>
        </p:spPr>
        <p:txBody>
          <a:bodyPr>
            <a:normAutofit lnSpcReduction="10000"/>
          </a:bodyPr>
          <a:lstStyle/>
          <a:p>
            <a:pPr marL="0" indent="0" algn="ctr">
              <a:buNone/>
            </a:pPr>
            <a:r>
              <a:rPr lang="ru-RU" sz="6000" b="1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3 раунд</a:t>
            </a:r>
          </a:p>
          <a:p>
            <a:pPr marL="0" indent="0" algn="ctr">
              <a:buNone/>
            </a:pPr>
            <a:r>
              <a:rPr lang="ru-RU" sz="3600" b="1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«</a:t>
            </a:r>
            <a:r>
              <a:rPr lang="ru-RU" sz="36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Основные компоненты компьютера и их </a:t>
            </a:r>
            <a:r>
              <a:rPr lang="ru-RU" sz="3600" b="1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функции»</a:t>
            </a:r>
            <a:endParaRPr lang="ru-RU" sz="3600" b="1" i="1" dirty="0">
              <a:solidFill>
                <a:srgbClr val="270D69"/>
              </a:solidFill>
              <a:latin typeface="Arial Black" panose="020B0A04020102020204" pitchFamily="34" charset="0"/>
            </a:endParaRPr>
          </a:p>
        </p:txBody>
      </p:sp>
      <p:pic>
        <p:nvPicPr>
          <p:cNvPr id="17410" name="Picture 2" descr="http://m.big-radio.ru/news/images/600x-/eae4c8cb217b9861b13a7cb39cc5e68b.jpg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186462" y="2202288"/>
            <a:ext cx="4796834" cy="37735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2158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04533"/>
            <a:ext cx="9066727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Носители информации это-…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07204" y="1354541"/>
            <a:ext cx="6890200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lphaLcParenR"/>
            </a:pP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магнитные 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и оптические диски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,</a:t>
            </a:r>
          </a:p>
          <a:p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 энергозависимые электронные диски (карты </a:t>
            </a:r>
            <a:r>
              <a:rPr lang="ru-RU" sz="2400" i="1" dirty="0" err="1" smtClean="0">
                <a:solidFill>
                  <a:srgbClr val="270D69"/>
                </a:solidFill>
                <a:latin typeface="Arial Black" panose="020B0A04020102020204" pitchFamily="34" charset="0"/>
              </a:rPr>
              <a:t>флеш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-памяти и </a:t>
            </a:r>
            <a:r>
              <a:rPr lang="ru-RU" sz="2400" i="1" dirty="0" err="1" smtClean="0">
                <a:solidFill>
                  <a:srgbClr val="270D69"/>
                </a:solidFill>
                <a:latin typeface="Arial Black" panose="020B0A04020102020204" pitchFamily="34" charset="0"/>
              </a:rPr>
              <a:t>флеш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-диски)</a:t>
            </a:r>
          </a:p>
          <a:p>
            <a:pPr marL="457200" indent="-457200">
              <a:buAutoNum type="alphaLcParenR"/>
            </a:pPr>
            <a:endParaRPr lang="ru-RU" sz="2400" i="1" dirty="0" smtClean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б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) устройства, обеспечивающие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    запись 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данных на носители и считывание данных с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носителей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в) это устройства для выполнения вычислений.</a:t>
            </a:r>
          </a:p>
        </p:txBody>
      </p:sp>
    </p:spTree>
    <p:extLst>
      <p:ext uri="{BB962C8B-B14F-4D97-AF65-F5344CB8AC3E}">
        <p14:creationId xmlns:p14="http://schemas.microsoft.com/office/powerpoint/2010/main" xmlns="" val="369038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04533"/>
            <a:ext cx="9066727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Носители информации это-…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307204" y="1354541"/>
            <a:ext cx="68902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магнитные 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и оптические диски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,</a:t>
            </a:r>
          </a:p>
          <a:p>
            <a:pPr algn="ctr"/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 энергозависимые электронные диски (карты </a:t>
            </a:r>
            <a:r>
              <a:rPr lang="ru-RU" sz="2400" i="1" dirty="0" err="1" smtClean="0">
                <a:solidFill>
                  <a:srgbClr val="270D69"/>
                </a:solidFill>
                <a:latin typeface="Arial Black" panose="020B0A04020102020204" pitchFamily="34" charset="0"/>
              </a:rPr>
              <a:t>флеш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-памяти и </a:t>
            </a:r>
            <a:r>
              <a:rPr lang="ru-RU" sz="2400" i="1" dirty="0" err="1" smtClean="0">
                <a:solidFill>
                  <a:srgbClr val="270D69"/>
                </a:solidFill>
                <a:latin typeface="Arial Black" panose="020B0A04020102020204" pitchFamily="34" charset="0"/>
              </a:rPr>
              <a:t>флеш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-диски)</a:t>
            </a:r>
          </a:p>
          <a:p>
            <a:pPr marL="457200" indent="-457200">
              <a:buAutoNum type="alphaLcParenR"/>
            </a:pPr>
            <a:endParaRPr lang="ru-RU" sz="2400" i="1" dirty="0" smtClean="0">
              <a:solidFill>
                <a:srgbClr val="270D69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61998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04533"/>
            <a:ext cx="9066727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Что называется тактовой частотой процессора: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17052" y="1689390"/>
            <a:ext cx="68902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а)данных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, которую процессор производит за 1 секунду</a:t>
            </a:r>
          </a:p>
          <a:p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количество 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тактов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обработки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б) максимальная длина двоичного кода, который может обрабатываться или передаваться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одновременно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в) центральное устройство компьютера.</a:t>
            </a:r>
          </a:p>
        </p:txBody>
      </p:sp>
    </p:spTree>
    <p:extLst>
      <p:ext uri="{BB962C8B-B14F-4D97-AF65-F5344CB8AC3E}">
        <p14:creationId xmlns:p14="http://schemas.microsoft.com/office/powerpoint/2010/main" xmlns="" val="17500893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04533"/>
            <a:ext cx="9066727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Что называется тактовой частотой процессора:</a:t>
            </a:r>
          </a:p>
        </p:txBody>
      </p:sp>
      <p:sp>
        <p:nvSpPr>
          <p:cNvPr id="2" name="TextBox 1"/>
          <p:cNvSpPr txBox="1"/>
          <p:nvPr/>
        </p:nvSpPr>
        <p:spPr>
          <a:xfrm>
            <a:off x="1217052" y="1689390"/>
            <a:ext cx="6890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данных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, которую процессор производит за 1 секунду</a:t>
            </a:r>
          </a:p>
          <a:p>
            <a:pPr algn="ctr"/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количество 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тактов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обработки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63777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04533"/>
            <a:ext cx="9066727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После отключения питания компьютера информация сохраняется: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00577" y="2011361"/>
            <a:ext cx="6265572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R"/>
            </a:pP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в 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оперативной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памяти</a:t>
            </a:r>
          </a:p>
          <a:p>
            <a:pPr marL="457200" indent="-457200">
              <a:buAutoNum type="alphaLcParenR"/>
            </a:pPr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б) в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процессоре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в) во внешней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памяти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г) в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видеопамяти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287414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04533"/>
            <a:ext cx="9066727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После отключения питания компьютера информация сохраняется: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00577" y="2011361"/>
            <a:ext cx="62655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во 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внешней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памяти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094957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04533"/>
            <a:ext cx="9066727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Для чего предназначена память компьютера?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00577" y="2011361"/>
            <a:ext cx="626557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а) для обработки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данных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б) для записи (приема), хранения и выдачи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данных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в) для выдачи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данных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г) для тактовой частоты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процессора</a:t>
            </a:r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87839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04533"/>
            <a:ext cx="9066727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Для чего предназначена память компьютера?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00577" y="2011361"/>
            <a:ext cx="626557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pPr algn="ctr"/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для 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записи (приема), хранения и выдачи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данных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0674506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04533"/>
            <a:ext cx="9066727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Дайте верное определение «внутренняя память» - это….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00577" y="1573480"/>
            <a:ext cx="6265572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AutoNum type="alphaLcParenR"/>
            </a:pP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память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, которая позволяет сохранять огромные объемы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информации</a:t>
            </a:r>
          </a:p>
          <a:p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б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) память, которая позволяет сохранять исполняемые в данный момент программы и оперативно необходимые для этого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данные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в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) память, для чтения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данных</a:t>
            </a:r>
          </a:p>
          <a:p>
            <a:endParaRPr lang="ru-RU" sz="2400" i="1" dirty="0" smtClean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г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) память, которая позволяет считывать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данные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43149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04533"/>
            <a:ext cx="9066727" cy="1184857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ru-RU" sz="3200" b="1" i="1" dirty="0">
                <a:solidFill>
                  <a:srgbClr val="270D69"/>
                </a:solidFill>
                <a:latin typeface="Arial Black" panose="020B0A04020102020204" pitchFamily="34" charset="0"/>
              </a:rPr>
              <a:t>Дайте верное определение «внутренняя память» - это….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1400577" y="1573480"/>
            <a:ext cx="62655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память</a:t>
            </a:r>
            <a:r>
              <a:rPr lang="ru-RU" sz="2400" i="1" dirty="0">
                <a:solidFill>
                  <a:srgbClr val="270D69"/>
                </a:solidFill>
                <a:latin typeface="Arial Black" panose="020B0A04020102020204" pitchFamily="34" charset="0"/>
              </a:rPr>
              <a:t>, которая позволяет сохранять исполняемые в данный момент программы и оперативно необходимые для этого </a:t>
            </a:r>
            <a:r>
              <a:rPr lang="ru-RU" sz="24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данные</a:t>
            </a: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endParaRPr lang="ru-RU" sz="2400" i="1" dirty="0">
              <a:solidFill>
                <a:srgbClr val="270D69"/>
              </a:solidFill>
              <a:latin typeface="Arial Black" panose="020B0A040201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569489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-280517" y="4477320"/>
            <a:ext cx="4860798" cy="1172981"/>
          </a:xfrm>
        </p:spPr>
        <p:txBody>
          <a:bodyPr>
            <a:normAutofit/>
          </a:bodyPr>
          <a:lstStyle/>
          <a:p>
            <a:r>
              <a:rPr lang="ru-RU" sz="3600" b="1" dirty="0" smtClean="0">
                <a:effectLst/>
              </a:rPr>
              <a:t>РЕФЛЕКСИЯ</a:t>
            </a:r>
            <a:endParaRPr lang="ru-RU" sz="3600" dirty="0">
              <a:effectLst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4180453" y="193183"/>
            <a:ext cx="4893972" cy="56938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i="1" dirty="0">
                <a:solidFill>
                  <a:srgbClr val="270D69"/>
                </a:solidFill>
                <a:latin typeface="Arial Black" panose="020B0A04020102020204" pitchFamily="34" charset="0"/>
              </a:rPr>
              <a:t>Сегодня я </a:t>
            </a:r>
            <a:r>
              <a:rPr lang="ru-RU" sz="28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узнал</a:t>
            </a:r>
          </a:p>
          <a:p>
            <a:endParaRPr lang="ru-RU" sz="2800" i="1" dirty="0" smtClean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endParaRPr lang="ru-RU" sz="2800" i="1" dirty="0" smtClean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8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Я понял</a:t>
            </a:r>
          </a:p>
          <a:p>
            <a:endParaRPr lang="ru-RU" sz="2800" i="1" dirty="0" smtClean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endParaRPr lang="ru-RU" sz="2800" i="1" dirty="0" smtClean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800" i="1" dirty="0">
                <a:solidFill>
                  <a:srgbClr val="270D69"/>
                </a:solidFill>
                <a:latin typeface="Arial Black" panose="020B0A04020102020204" pitchFamily="34" charset="0"/>
              </a:rPr>
              <a:t>У меня </a:t>
            </a:r>
            <a:r>
              <a:rPr lang="ru-RU" sz="28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получилось</a:t>
            </a:r>
          </a:p>
          <a:p>
            <a:endParaRPr lang="ru-RU" sz="2800" i="1" dirty="0" smtClean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endParaRPr lang="ru-RU" sz="2800" i="1" dirty="0" smtClean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800" i="1" dirty="0">
                <a:solidFill>
                  <a:srgbClr val="270D69"/>
                </a:solidFill>
                <a:latin typeface="Arial Black" panose="020B0A04020102020204" pitchFamily="34" charset="0"/>
              </a:rPr>
              <a:t>Я </a:t>
            </a:r>
            <a:r>
              <a:rPr lang="ru-RU" sz="2800" i="1" dirty="0" smtClean="0">
                <a:solidFill>
                  <a:srgbClr val="270D69"/>
                </a:solidFill>
                <a:latin typeface="Arial Black" panose="020B0A04020102020204" pitchFamily="34" charset="0"/>
              </a:rPr>
              <a:t>научился</a:t>
            </a:r>
          </a:p>
          <a:p>
            <a:endParaRPr lang="ru-RU" sz="2800" i="1" dirty="0" smtClean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endParaRPr lang="ru-RU" sz="2800" i="1" dirty="0" smtClean="0">
              <a:solidFill>
                <a:srgbClr val="270D69"/>
              </a:solidFill>
              <a:latin typeface="Arial Black" panose="020B0A04020102020204" pitchFamily="34" charset="0"/>
            </a:endParaRPr>
          </a:p>
          <a:p>
            <a:r>
              <a:rPr lang="ru-RU" sz="2800" i="1" dirty="0">
                <a:solidFill>
                  <a:srgbClr val="270D69"/>
                </a:solidFill>
                <a:latin typeface="Arial Black" panose="020B0A04020102020204" pitchFamily="34" charset="0"/>
              </a:rPr>
              <a:t>Теперь я могу</a:t>
            </a:r>
          </a:p>
        </p:txBody>
      </p:sp>
      <p:pic>
        <p:nvPicPr>
          <p:cNvPr id="8" name="Picture 2" descr="https://storage.moi-skazki.ru/cache/1/MZh7IUD9rExIrAgUasF3nK_jxswry3ze.jpg?w=1200&amp;amp;h=630&amp;amp;fit=crop&amp;amp;s=098a2c2c5a4de5122842fb1ccd0faf54"/>
          <p:cNvPicPr>
            <a:picLocks noChangeAspect="1" noChangeArrowheads="1"/>
          </p:cNvPicPr>
          <p:nvPr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29168" y="662624"/>
            <a:ext cx="1308082" cy="7992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43697" y="5887049"/>
            <a:ext cx="1317757" cy="801810"/>
          </a:xfrm>
          <a:prstGeom prst="rect">
            <a:avLst/>
          </a:prstGeom>
        </p:spPr>
      </p:pic>
      <p:pic>
        <p:nvPicPr>
          <p:cNvPr id="10" name="Picture 2" descr="https://storage.moi-skazki.ru/cache/1/MZh7IUD9rExIrAgUasF3nK_jxswry3ze.jpg?w=1200&amp;amp;h=630&amp;amp;fit=crop&amp;amp;s=098a2c2c5a4de5122842fb1ccd0faf54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313701" y="3199658"/>
            <a:ext cx="1297932" cy="7930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https://storage.moi-skazki.ru/cache/1/MZh7IUD9rExIrAgUasF3nK_jxswry3ze.jpg?w=1200&amp;amp;h=630&amp;amp;fit=crop&amp;amp;s=098a2c2c5a4de5122842fb1ccd0faf54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68098" y="4477320"/>
            <a:ext cx="1294029" cy="790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" descr="https://storage.moi-skazki.ru/cache/1/MZh7IUD9rExIrAgUasF3nK_jxswry3ze.jpg?w=1200&amp;amp;h=630&amp;amp;fit=crop&amp;amp;s=098a2c2c5a4de5122842fb1ccd0faf54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94352" y="1857717"/>
            <a:ext cx="1462904" cy="8938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http://elevationekidz.com/wp-content/uploads/ThinkstockPhotos-471390962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0128" y="456022"/>
            <a:ext cx="901326" cy="95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http://elevationekidz.com/wp-content/uploads/ThinkstockPhotos-471390962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180453" y="1756827"/>
            <a:ext cx="901326" cy="95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 descr="http://elevationekidz.com/wp-content/uploads/ThinkstockPhotos-471390962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546309" y="3036151"/>
            <a:ext cx="901326" cy="95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http://elevationekidz.com/wp-content/uploads/ThinkstockPhotos-471390962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12495" y="4295328"/>
            <a:ext cx="901326" cy="95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6" descr="http://elevationekidz.com/wp-content/uploads/ThinkstockPhotos-471390962.jpg"/>
          <p:cNvPicPr>
            <a:picLocks noChangeAspect="1" noChangeArrowheads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037526" y="5705905"/>
            <a:ext cx="901326" cy="9536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2" descr="https://2.bp.blogspot.com/-6OOQnVoaDEQ/V9_ZsuneH8I/AAAAAAAABtc/ydSldkZ9JeYUD1_sGdAAoWg2MuzRojUWgCEw/s1600/4543891.pn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598428" y="662624"/>
            <a:ext cx="680848" cy="89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https://2.bp.blogspot.com/-6OOQnVoaDEQ/V9_ZsuneH8I/AAAAAAAABtc/ydSldkZ9JeYUD1_sGdAAoWg2MuzRojUWgCEw/s1600/4543891.pn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431913" y="1909966"/>
            <a:ext cx="680848" cy="89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2" name="Picture 2" descr="https://2.bp.blogspot.com/-6OOQnVoaDEQ/V9_ZsuneH8I/AAAAAAAABtc/ydSldkZ9JeYUD1_sGdAAoWg2MuzRojUWgCEw/s1600/4543891.pn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510485" y="3213941"/>
            <a:ext cx="680848" cy="89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2" descr="https://2.bp.blogspot.com/-6OOQnVoaDEQ/V9_ZsuneH8I/AAAAAAAABtc/ydSldkZ9JeYUD1_sGdAAoWg2MuzRojUWgCEw/s1600/4543891.pn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114166" y="4480598"/>
            <a:ext cx="680848" cy="89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2" descr="https://2.bp.blogspot.com/-6OOQnVoaDEQ/V9_ZsuneH8I/AAAAAAAABtc/ydSldkZ9JeYUD1_sGdAAoWg2MuzRojUWgCEw/s1600/4543891.png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370747" y="5866451"/>
            <a:ext cx="680848" cy="89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8459033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2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8" fill="hold">
                      <p:stCondLst>
                        <p:cond delay="indefinite"/>
                      </p:stCondLst>
                      <p:childTnLst>
                        <p:par>
                          <p:cTn id="99" fill="hold">
                            <p:stCondLst>
                              <p:cond delay="0"/>
                            </p:stCondLst>
                            <p:childTnLst>
                              <p:par>
                                <p:cTn id="10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ctrTitle"/>
          </p:nvPr>
        </p:nvSpPr>
        <p:spPr>
          <a:xfrm>
            <a:off x="3984169" y="806841"/>
            <a:ext cx="5159831" cy="1172981"/>
          </a:xfrm>
          <a:ln>
            <a:noFill/>
          </a:ln>
        </p:spPr>
        <p:txBody>
          <a:bodyPr>
            <a:noAutofit/>
          </a:bodyPr>
          <a:lstStyle/>
          <a:p>
            <a:r>
              <a:rPr lang="ru-RU" sz="4400" b="1" i="1" dirty="0" smtClean="0">
                <a:solidFill>
                  <a:srgbClr val="FF0000"/>
                </a:solidFill>
                <a:effectLst/>
              </a:rPr>
              <a:t>НАГРАЖДЕНИЕ</a:t>
            </a:r>
            <a:r>
              <a:rPr lang="ru-RU" sz="4400" b="1" dirty="0" smtClean="0">
                <a:effectLst/>
              </a:rPr>
              <a:t/>
            </a:r>
            <a:br>
              <a:rPr lang="ru-RU" sz="4400" b="1" dirty="0" smtClean="0">
                <a:effectLst/>
              </a:rPr>
            </a:br>
            <a:endParaRPr lang="ru-RU" sz="4400" dirty="0">
              <a:effectLst/>
            </a:endParaRPr>
          </a:p>
        </p:txBody>
      </p:sp>
      <p:pic>
        <p:nvPicPr>
          <p:cNvPr id="9218" name="Picture 2" descr="http://gymn38.minsk.edu.by/ru/sm.aspx?guid=5989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9421" y="1868499"/>
            <a:ext cx="4790940" cy="4949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9499664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theme1.xml><?xml version="1.0" encoding="utf-8"?>
<a:theme xmlns:a="http://schemas.openxmlformats.org/drawingml/2006/main" name="Тема Office">
  <a:themeElements>
    <a:clrScheme name="Красный и оранжевый">
      <a:dk1>
        <a:sysClr val="windowText" lastClr="000000"/>
      </a:dk1>
      <a:lt1>
        <a:sysClr val="window" lastClr="FFFFFF"/>
      </a:lt1>
      <a:dk2>
        <a:srgbClr val="505046"/>
      </a:dk2>
      <a:lt2>
        <a:srgbClr val="EEECE1"/>
      </a:lt2>
      <a:accent1>
        <a:srgbClr val="E84C22"/>
      </a:accent1>
      <a:accent2>
        <a:srgbClr val="FFBD47"/>
      </a:accent2>
      <a:accent3>
        <a:srgbClr val="B64926"/>
      </a:accent3>
      <a:accent4>
        <a:srgbClr val="FF8427"/>
      </a:accent4>
      <a:accent5>
        <a:srgbClr val="CC9900"/>
      </a:accent5>
      <a:accent6>
        <a:srgbClr val="B22600"/>
      </a:accent6>
      <a:hlink>
        <a:srgbClr val="CC9900"/>
      </a:hlink>
      <a:folHlink>
        <a:srgbClr val="666699"/>
      </a:folHlink>
    </a:clrScheme>
    <a:fontScheme name="Тема 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Клавиатура" id="{F26DBFD6-43B9-478F-8F8D-170F213E122F}" vid="{DD39142D-9279-4B33-A4E5-E39706405DE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Клавиатура</Template>
  <TotalTime>175</TotalTime>
  <Words>1112</Words>
  <Application>Microsoft Office PowerPoint</Application>
  <PresentationFormat>Экран (4:3)</PresentationFormat>
  <Paragraphs>244</Paragraphs>
  <Slides>44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44</vt:i4>
      </vt:variant>
    </vt:vector>
  </HeadingPairs>
  <TitlesOfParts>
    <vt:vector size="45" baseType="lpstr">
      <vt:lpstr>Тема Office</vt:lpstr>
      <vt:lpstr>ВИКТОРИНА «Устройство компьютера» </vt:lpstr>
      <vt:lpstr>Слайд 2</vt:lpstr>
      <vt:lpstr>ПЛАН ПРОВЕДЕНИЯ: </vt:lpstr>
      <vt:lpstr>Конкурс –  разминка </vt:lpstr>
      <vt:lpstr>Слайд 5</vt:lpstr>
      <vt:lpstr>Мозговой штурм «Разумейка»</vt:lpstr>
      <vt:lpstr>Слайд 7</vt:lpstr>
      <vt:lpstr>Конкурс  капитанов  «Эрудит»</vt:lpstr>
      <vt:lpstr>Брейн-ринг «Умники и умницы»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  <vt:lpstr>Слайд 32</vt:lpstr>
      <vt:lpstr>Слайд 33</vt:lpstr>
      <vt:lpstr>Слайд 34</vt:lpstr>
      <vt:lpstr>Слайд 35</vt:lpstr>
      <vt:lpstr>Слайд 36</vt:lpstr>
      <vt:lpstr>Слайд 37</vt:lpstr>
      <vt:lpstr>Слайд 38</vt:lpstr>
      <vt:lpstr>Слайд 39</vt:lpstr>
      <vt:lpstr>Слайд 40</vt:lpstr>
      <vt:lpstr>Слайд 41</vt:lpstr>
      <vt:lpstr>Слайд 42</vt:lpstr>
      <vt:lpstr>РЕФЛЕКСИЯ</vt:lpstr>
      <vt:lpstr>НАГРАЖДЕНИЕ </vt:lpstr>
    </vt:vector>
  </TitlesOfParts>
  <Company>SPecialiST RePack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Бегалиев Рустам Нурманбетович Учитель информатики МКОУ Таежнинская СОШ № 7 (Красноярский край, Богучанский район)  Изображение «веселой клавиатуры» взято с сайта OFFICE.COM</dc:title>
  <dc:creator>Admin</dc:creator>
  <cp:lastModifiedBy>Слава</cp:lastModifiedBy>
  <cp:revision>24</cp:revision>
  <dcterms:created xsi:type="dcterms:W3CDTF">2019-01-07T21:41:08Z</dcterms:created>
  <dcterms:modified xsi:type="dcterms:W3CDTF">2019-11-03T19:15:41Z</dcterms:modified>
</cp:coreProperties>
</file>