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2"/>
  </p:notesMasterIdLst>
  <p:sldIdLst>
    <p:sldId id="256" r:id="rId2"/>
    <p:sldId id="290" r:id="rId3"/>
    <p:sldId id="296" r:id="rId4"/>
    <p:sldId id="291" r:id="rId5"/>
    <p:sldId id="292" r:id="rId6"/>
    <p:sldId id="303" r:id="rId7"/>
    <p:sldId id="293" r:id="rId8"/>
    <p:sldId id="297" r:id="rId9"/>
    <p:sldId id="298" r:id="rId10"/>
    <p:sldId id="299" r:id="rId11"/>
    <p:sldId id="300" r:id="rId12"/>
    <p:sldId id="301" r:id="rId13"/>
    <p:sldId id="288" r:id="rId14"/>
    <p:sldId id="294" r:id="rId15"/>
    <p:sldId id="295" r:id="rId16"/>
    <p:sldId id="260" r:id="rId17"/>
    <p:sldId id="261" r:id="rId18"/>
    <p:sldId id="262" r:id="rId19"/>
    <p:sldId id="258" r:id="rId20"/>
    <p:sldId id="259" r:id="rId21"/>
    <p:sldId id="302" r:id="rId22"/>
    <p:sldId id="289" r:id="rId23"/>
    <p:sldId id="346" r:id="rId24"/>
    <p:sldId id="266" r:id="rId25"/>
    <p:sldId id="265" r:id="rId26"/>
    <p:sldId id="307" r:id="rId27"/>
    <p:sldId id="304" r:id="rId28"/>
    <p:sldId id="305" r:id="rId29"/>
    <p:sldId id="306" r:id="rId30"/>
    <p:sldId id="267" r:id="rId31"/>
    <p:sldId id="308" r:id="rId32"/>
    <p:sldId id="314" r:id="rId33"/>
    <p:sldId id="268" r:id="rId34"/>
    <p:sldId id="270" r:id="rId35"/>
    <p:sldId id="269" r:id="rId36"/>
    <p:sldId id="309" r:id="rId37"/>
    <p:sldId id="310" r:id="rId38"/>
    <p:sldId id="311" r:id="rId39"/>
    <p:sldId id="312" r:id="rId40"/>
    <p:sldId id="313" r:id="rId41"/>
    <p:sldId id="347" r:id="rId42"/>
    <p:sldId id="271" r:id="rId43"/>
    <p:sldId id="277" r:id="rId44"/>
    <p:sldId id="334" r:id="rId45"/>
    <p:sldId id="273" r:id="rId46"/>
    <p:sldId id="315" r:id="rId47"/>
    <p:sldId id="333" r:id="rId48"/>
    <p:sldId id="332" r:id="rId49"/>
    <p:sldId id="317" r:id="rId50"/>
    <p:sldId id="318" r:id="rId51"/>
    <p:sldId id="316" r:id="rId52"/>
    <p:sldId id="319" r:id="rId53"/>
    <p:sldId id="320" r:id="rId54"/>
    <p:sldId id="321" r:id="rId55"/>
    <p:sldId id="322" r:id="rId56"/>
    <p:sldId id="323" r:id="rId57"/>
    <p:sldId id="331" r:id="rId58"/>
    <p:sldId id="324" r:id="rId59"/>
    <p:sldId id="329" r:id="rId60"/>
    <p:sldId id="325" r:id="rId61"/>
    <p:sldId id="336" r:id="rId62"/>
    <p:sldId id="326" r:id="rId63"/>
    <p:sldId id="327" r:id="rId64"/>
    <p:sldId id="328" r:id="rId65"/>
    <p:sldId id="272" r:id="rId66"/>
    <p:sldId id="274" r:id="rId67"/>
    <p:sldId id="330" r:id="rId68"/>
    <p:sldId id="337" r:id="rId69"/>
    <p:sldId id="339" r:id="rId70"/>
    <p:sldId id="340" r:id="rId71"/>
    <p:sldId id="343" r:id="rId72"/>
    <p:sldId id="338" r:id="rId73"/>
    <p:sldId id="344" r:id="rId74"/>
    <p:sldId id="345" r:id="rId75"/>
    <p:sldId id="275" r:id="rId76"/>
    <p:sldId id="341" r:id="rId77"/>
    <p:sldId id="348" r:id="rId78"/>
    <p:sldId id="342" r:id="rId79"/>
    <p:sldId id="278" r:id="rId80"/>
    <p:sldId id="264" r:id="rId8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14" autoAdjust="0"/>
    <p:restoredTop sz="94660"/>
  </p:normalViewPr>
  <p:slideViewPr>
    <p:cSldViewPr>
      <p:cViewPr varScale="1">
        <p:scale>
          <a:sx n="70" d="100"/>
          <a:sy n="70" d="100"/>
        </p:scale>
        <p:origin x="154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viewProps" Target="view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31A3D2-B831-47D6-A62F-2596FB05F6DE}" type="datetimeFigureOut">
              <a:rPr lang="ru-RU" smtClean="0"/>
              <a:t>25.10.2017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7306C5-F680-4DBD-98D8-492CE658A6B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3691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7306C5-F680-4DBD-98D8-492CE658A6BE}" type="slidenum">
              <a:rPr lang="ru-RU" smtClean="0"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4362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7306C5-F680-4DBD-98D8-492CE658A6BE}" type="slidenum">
              <a:rPr lang="ru-RU" smtClean="0"/>
              <a:t>49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9791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7306C5-F680-4DBD-98D8-492CE658A6BE}" type="slidenum">
              <a:rPr lang="ru-RU" smtClean="0"/>
              <a:t>52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3089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7306C5-F680-4DBD-98D8-492CE658A6BE}" type="slidenum">
              <a:rPr lang="ru-RU" smtClean="0"/>
              <a:t>61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82011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3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9.xml"/><Relationship Id="rId4" Type="http://schemas.openxmlformats.org/officeDocument/2006/relationships/slide" Target="slide2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38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3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5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340768"/>
            <a:ext cx="8172908" cy="2262113"/>
          </a:xfrm>
        </p:spPr>
        <p:txBody>
          <a:bodyPr>
            <a:no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Кризис власти на рубеже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XVI – XVII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вв.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72200" y="3886200"/>
            <a:ext cx="2771800" cy="2971800"/>
          </a:xfrm>
        </p:spPr>
        <p:txBody>
          <a:bodyPr>
            <a:normAutofit/>
          </a:bodyPr>
          <a:lstStyle/>
          <a:p>
            <a:pPr algn="l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81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85720" y="5786454"/>
            <a:ext cx="8358187" cy="5715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Смерть Ивана </a:t>
            </a:r>
            <a:r>
              <a:rPr lang="en-US" b="1" dirty="0" smtClean="0">
                <a:solidFill>
                  <a:schemeClr val="tx1"/>
                </a:solidFill>
              </a:rPr>
              <a:t>IV </a:t>
            </a:r>
            <a:r>
              <a:rPr lang="ru-RU" b="1" dirty="0" smtClean="0">
                <a:solidFill>
                  <a:schemeClr val="tx1"/>
                </a:solidFill>
              </a:rPr>
              <a:t> 18 марта 1584 года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14290"/>
            <a:ext cx="8215370" cy="539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5061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anchor="t"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1581 год – смерть Ивана Молодого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7106" name="Picture 2" descr="http://antisionizm.info/images/thumbs/805_500_300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928670"/>
            <a:ext cx="7215238" cy="55787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36488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51274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Дети Ивана </a:t>
            </a:r>
            <a:r>
              <a:rPr lang="en-US" b="1" dirty="0" smtClean="0">
                <a:solidFill>
                  <a:srgbClr val="0070C0"/>
                </a:solidFill>
              </a:rPr>
              <a:t>IV </a:t>
            </a:r>
            <a:r>
              <a:rPr lang="ru-RU" b="1" dirty="0" smtClean="0">
                <a:solidFill>
                  <a:srgbClr val="0070C0"/>
                </a:solidFill>
              </a:rPr>
              <a:t>Васильевича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 bwMode="auto">
          <a:xfrm>
            <a:off x="571472" y="2571744"/>
            <a:ext cx="2857520" cy="4100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Текст 10"/>
          <p:cNvSpPr>
            <a:spLocks noGrp="1"/>
          </p:cNvSpPr>
          <p:nvPr>
            <p:ph type="body" sz="quarter" idx="1"/>
          </p:nvPr>
        </p:nvSpPr>
        <p:spPr>
          <a:xfrm>
            <a:off x="357158" y="928670"/>
            <a:ext cx="3657600" cy="14287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Первая жена Анастасия Романовна: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сыновья Дмитрий, Иван и Федор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3"/>
          </p:nvPr>
        </p:nvSpPr>
        <p:spPr>
          <a:xfrm>
            <a:off x="5072066" y="1142984"/>
            <a:ext cx="3214710" cy="115654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Последняя  жена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 Мария Нагая: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сын Дмитрий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929190" y="2492582"/>
            <a:ext cx="3209927" cy="416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3097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85720" y="214290"/>
            <a:ext cx="5000660" cy="71438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Царь Федор Иванович  </a:t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 smtClean="0">
                <a:solidFill>
                  <a:srgbClr val="C00000"/>
                </a:solidFill>
              </a:rPr>
              <a:t>1584-1598 гг.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idx="2"/>
          </p:nvPr>
        </p:nvSpPr>
        <p:spPr>
          <a:xfrm>
            <a:off x="6357950" y="274320"/>
            <a:ext cx="2786050" cy="6583680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400" b="1" u="sng" dirty="0" smtClean="0"/>
              <a:t>1589 </a:t>
            </a:r>
            <a:r>
              <a:rPr lang="ru-RU" sz="2400" b="1" dirty="0" smtClean="0"/>
              <a:t>г. –</a:t>
            </a:r>
          </a:p>
          <a:p>
            <a:pPr algn="ctr"/>
            <a:r>
              <a:rPr lang="ru-RU" sz="2400" b="1" dirty="0" smtClean="0"/>
              <a:t>учреждение патриаршества</a:t>
            </a:r>
          </a:p>
          <a:p>
            <a:pPr algn="ctr"/>
            <a:r>
              <a:rPr lang="ru-RU" sz="2400" b="1" u="sng" dirty="0" smtClean="0"/>
              <a:t>1591</a:t>
            </a:r>
            <a:r>
              <a:rPr lang="ru-RU" sz="2400" b="1" dirty="0" smtClean="0"/>
              <a:t> г. –</a:t>
            </a:r>
          </a:p>
          <a:p>
            <a:pPr algn="ctr"/>
            <a:r>
              <a:rPr lang="ru-RU" sz="2400" b="1" dirty="0" smtClean="0"/>
              <a:t>отбит набег на Москву крымского хана </a:t>
            </a:r>
            <a:r>
              <a:rPr lang="ru-RU" sz="2400" b="1" dirty="0" err="1" smtClean="0"/>
              <a:t>Казы-Гирея</a:t>
            </a:r>
            <a:endParaRPr lang="ru-RU" sz="2400" b="1" dirty="0" smtClean="0"/>
          </a:p>
          <a:p>
            <a:pPr algn="ctr"/>
            <a:r>
              <a:rPr lang="ru-RU" sz="2400" b="1" u="sng" dirty="0" smtClean="0"/>
              <a:t>1590-1593</a:t>
            </a:r>
            <a:r>
              <a:rPr lang="ru-RU" sz="2400" b="1" dirty="0" smtClean="0"/>
              <a:t> гг.-</a:t>
            </a:r>
          </a:p>
          <a:p>
            <a:pPr algn="ctr"/>
            <a:r>
              <a:rPr lang="ru-RU" sz="2400" b="1" dirty="0" smtClean="0"/>
              <a:t>русско-шведская война</a:t>
            </a:r>
          </a:p>
          <a:p>
            <a:pPr algn="ctr"/>
            <a:r>
              <a:rPr lang="ru-RU" sz="2400" b="1" u="sng" dirty="0" smtClean="0"/>
              <a:t>1597 </a:t>
            </a:r>
            <a:r>
              <a:rPr lang="ru-RU" sz="2400" b="1" dirty="0" smtClean="0"/>
              <a:t>г. –</a:t>
            </a:r>
          </a:p>
          <a:p>
            <a:pPr algn="ctr"/>
            <a:r>
              <a:rPr lang="ru-RU" sz="2400" b="1" dirty="0" smtClean="0"/>
              <a:t>указ о 5-летнем сыске беглых крестьян</a:t>
            </a:r>
          </a:p>
          <a:p>
            <a:pPr algn="ctr"/>
            <a:endParaRPr lang="ru-RU" sz="2400" b="1" dirty="0" smtClean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 bwMode="auto">
          <a:xfrm>
            <a:off x="3143240" y="1000108"/>
            <a:ext cx="2714625" cy="36290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214422"/>
            <a:ext cx="2071691" cy="350046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Скругленный прямоугольник 5"/>
          <p:cNvSpPr/>
          <p:nvPr/>
        </p:nvSpPr>
        <p:spPr>
          <a:xfrm>
            <a:off x="285720" y="4929198"/>
            <a:ext cx="2286016" cy="50006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Царица Ирина</a:t>
            </a:r>
            <a:endParaRPr lang="ru-RU" sz="20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714612" y="4643446"/>
            <a:ext cx="3357586" cy="207170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Со смертью царя Федора Ивановича пресеклась династия русских князей и царей Рюриковичей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95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427168" cy="34763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2" y="1052736"/>
            <a:ext cx="8712968" cy="4691063"/>
          </a:xfrm>
        </p:spPr>
        <p:txBody>
          <a:bodyPr>
            <a:noAutofit/>
          </a:bodyPr>
          <a:lstStyle/>
          <a:p>
            <a:r>
              <a:rPr lang="ru-RU" sz="2400" dirty="0"/>
              <a:t>На рубеже XVI– XVII Московское государство пережило тяжелый кризис, охвативший все сферы жизни и поставивший его на грань существования</a:t>
            </a:r>
            <a:r>
              <a:rPr lang="ru-RU" sz="2400" dirty="0" smtClean="0"/>
              <a:t>.</a:t>
            </a:r>
          </a:p>
          <a:p>
            <a:endParaRPr lang="ru-RU" sz="2400" dirty="0" smtClean="0"/>
          </a:p>
          <a:p>
            <a:r>
              <a:rPr lang="ru-RU" sz="2400" dirty="0" smtClean="0"/>
              <a:t>Кризис проявлялся во всех сферах жизни: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i="1" dirty="0" smtClean="0"/>
              <a:t>Многие земли оставались в запустении, прекращалась распашка новых угодий, множество крестьянских дворов обезлюдело;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i="1" dirty="0"/>
              <a:t>борьба крестьян против закрепощения (введены заповедные лета, а затем пятилетний срок розыска и возврата беглых и вывезенных крестьян);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i="1" dirty="0"/>
              <a:t>боярство против самодержавия;</a:t>
            </a:r>
          </a:p>
          <a:p>
            <a:pPr>
              <a:buFont typeface="Arial" pitchFamily="34" charset="0"/>
              <a:buChar char="•"/>
            </a:pPr>
            <a:r>
              <a:rPr lang="ru-RU" sz="2400" i="1" dirty="0"/>
              <a:t>мелкие служилые люди также недовольны своим положением.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2752106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3929090" cy="164307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Реальная власть у Бориса  Годунова, шурина царя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500034" y="1928802"/>
            <a:ext cx="3657600" cy="4500594"/>
          </a:xfrm>
        </p:spPr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 algn="ctr">
              <a:buNone/>
            </a:pPr>
            <a:r>
              <a:rPr lang="ru-RU" sz="2400" dirty="0" smtClean="0"/>
              <a:t>Федор Иванович надевает на Бориса Годунова золотую цепь</a:t>
            </a:r>
            <a:endParaRPr lang="ru-RU" sz="24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>
          <a:xfrm>
            <a:off x="4270248" y="428604"/>
            <a:ext cx="4373718" cy="6072230"/>
          </a:xfrm>
        </p:spPr>
        <p:txBody>
          <a:bodyPr anchor="ctr">
            <a:normAutofit fontScale="92500" lnSpcReduction="10000"/>
          </a:bodyPr>
          <a:lstStyle/>
          <a:p>
            <a:pPr algn="ctr">
              <a:buNone/>
            </a:pPr>
            <a:r>
              <a:rPr lang="ru-RU" sz="2600" b="1" dirty="0" smtClean="0">
                <a:solidFill>
                  <a:srgbClr val="FF0000"/>
                </a:solidFill>
              </a:rPr>
              <a:t>1591 год  - «</a:t>
            </a:r>
            <a:r>
              <a:rPr lang="ru-RU" sz="2600" b="1" dirty="0" err="1" smtClean="0">
                <a:solidFill>
                  <a:srgbClr val="FF0000"/>
                </a:solidFill>
              </a:rPr>
              <a:t>Угличское</a:t>
            </a:r>
            <a:r>
              <a:rPr lang="ru-RU" sz="2600" b="1" dirty="0" smtClean="0">
                <a:solidFill>
                  <a:srgbClr val="FF0000"/>
                </a:solidFill>
              </a:rPr>
              <a:t> дело»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FF0000"/>
                </a:solidFill>
              </a:rPr>
              <a:t>гибель царевича Дмитрия</a:t>
            </a: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sz="2200" b="1" dirty="0" smtClean="0"/>
          </a:p>
          <a:p>
            <a:pPr algn="ctr">
              <a:buNone/>
            </a:pPr>
            <a:endParaRPr lang="ru-RU" sz="2200" b="1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857364"/>
            <a:ext cx="3214710" cy="29289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675268"/>
            <a:ext cx="4243170" cy="4825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8118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512693" cy="55446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23528" y="5877272"/>
            <a:ext cx="8352928" cy="648072"/>
          </a:xfrm>
        </p:spPr>
        <p:txBody>
          <a:bodyPr>
            <a:normAutofit/>
          </a:bodyPr>
          <a:lstStyle/>
          <a:p>
            <a:r>
              <a:rPr lang="ru-RU" sz="3200" b="1" u="sng" dirty="0" smtClean="0"/>
              <a:t>1597г.</a:t>
            </a:r>
            <a:r>
              <a:rPr lang="ru-RU" sz="3200" b="1" dirty="0" smtClean="0"/>
              <a:t> – введены </a:t>
            </a:r>
            <a:r>
              <a:rPr lang="ru-RU" sz="3200" b="1" i="1" dirty="0" smtClean="0"/>
              <a:t>урочные лета</a:t>
            </a:r>
            <a:endParaRPr lang="ru-RU" sz="3200" b="1" i="1" dirty="0"/>
          </a:p>
        </p:txBody>
      </p:sp>
    </p:spTree>
    <p:extLst>
      <p:ext uri="{BB962C8B-B14F-4D97-AF65-F5344CB8AC3E}">
        <p14:creationId xmlns:p14="http://schemas.microsoft.com/office/powerpoint/2010/main" val="573332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676456" cy="1080120"/>
          </a:xfrm>
        </p:spPr>
        <p:txBody>
          <a:bodyPr>
            <a:normAutofit fontScale="90000"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ru-RU" b="1" u="sng" dirty="0" smtClean="0"/>
              <a:t>1589 г.</a:t>
            </a:r>
            <a:r>
              <a:rPr lang="ru-RU" b="1" dirty="0" smtClean="0"/>
              <a:t>-учреждение патриаршества</a:t>
            </a:r>
            <a:endParaRPr lang="ru-RU" b="1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484784"/>
            <a:ext cx="5257160" cy="37444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3707904" y="5229200"/>
            <a:ext cx="525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Первым патриархом Московским и всея Руси был избран митрополит </a:t>
            </a:r>
            <a:r>
              <a:rPr lang="ru-RU" sz="2400" b="1" u="sng" dirty="0" smtClean="0"/>
              <a:t>Иов.</a:t>
            </a:r>
            <a:endParaRPr lang="ru-RU" sz="2400" b="1" u="sng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3270204" cy="45259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585135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1143000"/>
          </a:xfrm>
        </p:spPr>
        <p:txBody>
          <a:bodyPr>
            <a:normAutofit fontScale="90000"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b="1" u="sng" dirty="0" smtClean="0"/>
              <a:t>1590-1593- Русско-шведская война</a:t>
            </a:r>
            <a:endParaRPr lang="ru-RU" b="1" u="sng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340768"/>
            <a:ext cx="6408712" cy="45181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55576" y="5961037"/>
            <a:ext cx="8856984" cy="896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(Возвратили Ивангород, Яму, Копорье и </a:t>
            </a:r>
            <a:r>
              <a:rPr lang="ru-RU" dirty="0" err="1" smtClean="0"/>
              <a:t>Корелы</a:t>
            </a:r>
            <a:r>
              <a:rPr lang="ru-RU" dirty="0" smtClean="0"/>
              <a:t>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00276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8229600" cy="1143000"/>
          </a:xfrm>
        </p:spPr>
        <p:txBody>
          <a:bodyPr>
            <a:normAutofit fontScale="90000"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b="1" dirty="0" smtClean="0"/>
              <a:t>Продолжилось продвижение русских в Западной Сибири</a:t>
            </a:r>
            <a:endParaRPr lang="ru-RU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12776"/>
            <a:ext cx="6912768" cy="45837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89160" y="6021288"/>
            <a:ext cx="8075240" cy="680939"/>
          </a:xfrm>
        </p:spPr>
        <p:txBody>
          <a:bodyPr/>
          <a:lstStyle/>
          <a:p>
            <a:r>
              <a:rPr lang="ru-RU" dirty="0" smtClean="0"/>
              <a:t>Хан </a:t>
            </a:r>
            <a:r>
              <a:rPr lang="ru-RU" dirty="0" err="1" smtClean="0"/>
              <a:t>Кучум</a:t>
            </a:r>
            <a:r>
              <a:rPr lang="ru-RU" dirty="0" smtClean="0"/>
              <a:t> был окончательно разгромлен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5756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ru-RU" b="1" dirty="0" smtClean="0"/>
              <a:t>Династический кризис</a:t>
            </a:r>
            <a:endParaRPr lang="ru-RU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268760"/>
            <a:ext cx="6840760" cy="46832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3568" y="5949280"/>
            <a:ext cx="8316416" cy="464915"/>
          </a:xfrm>
        </p:spPr>
        <p:txBody>
          <a:bodyPr>
            <a:noAutofit/>
          </a:bodyPr>
          <a:lstStyle/>
          <a:p>
            <a:r>
              <a:rPr lang="ru-RU" sz="2400" dirty="0" smtClean="0"/>
              <a:t>Причина- неопределенность с наследованием престола.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300210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Карина Владимировна\Desktop\glazunov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688" y="2852936"/>
            <a:ext cx="5664688" cy="38576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88640"/>
            <a:ext cx="8072494" cy="6000792"/>
          </a:xfr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</a:pPr>
            <a:r>
              <a:rPr lang="ru-RU" sz="2400" b="1" dirty="0" smtClean="0">
                <a:solidFill>
                  <a:schemeClr val="tx1"/>
                </a:solidFill>
              </a:rPr>
              <a:t>В 1591 г. </a:t>
            </a:r>
            <a:r>
              <a:rPr lang="ru-RU" sz="2400" dirty="0" smtClean="0">
                <a:solidFill>
                  <a:schemeClr val="tx1"/>
                </a:solidFill>
              </a:rPr>
              <a:t>в городе Угличе (на Волге) происходит событие, последствия которого оказали большое влияние на ход последующих событий: при загадочных обстоятельствах </a:t>
            </a:r>
            <a:r>
              <a:rPr lang="ru-RU" sz="2400" b="1" dirty="0" smtClean="0">
                <a:solidFill>
                  <a:schemeClr val="tx1"/>
                </a:solidFill>
              </a:rPr>
              <a:t>погиб малолетний царевич Дмитрий</a:t>
            </a:r>
            <a:r>
              <a:rPr lang="ru-RU" sz="2400" dirty="0" smtClean="0">
                <a:solidFill>
                  <a:schemeClr val="tx1"/>
                </a:solidFill>
              </a:rPr>
              <a:t>; среди народа стали распространяться слухи, что царевич убит по приказу стремившегося к престолу Бориса Годунова.</a:t>
            </a:r>
          </a:p>
          <a:p>
            <a:pPr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</a:rPr>
              <a:t>царевич Дмитрий</a:t>
            </a:r>
          </a:p>
          <a:p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6958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55892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Georgia" pitchFamily="18" charset="0"/>
              </a:rPr>
              <a:t>Январь 1598г. – умирает Федор Иванович.</a:t>
            </a:r>
            <a:r>
              <a:rPr lang="ru-RU" sz="2800" dirty="0" smtClean="0">
                <a:solidFill>
                  <a:schemeClr val="tx1"/>
                </a:solidFill>
                <a:latin typeface="Georgia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Georgia" pitchFamily="18" charset="0"/>
              </a:rPr>
              <a:t>1598 год – созыв Земского Собора.</a:t>
            </a:r>
            <a:endParaRPr lang="ru-RU" sz="2800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28662" y="2000240"/>
            <a:ext cx="7200944" cy="25717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Georgia" pitchFamily="18" charset="0"/>
              </a:rPr>
              <a:t>Земский Собор – собрание представителей всех сословий, жителей России, кроме крепостных крестьян.</a:t>
            </a:r>
            <a:endParaRPr lang="ru-RU" sz="2800" b="1" dirty="0">
              <a:solidFill>
                <a:schemeClr val="tx1"/>
              </a:solidFill>
              <a:latin typeface="Georgia" pitchFamily="18" charset="0"/>
            </a:endParaRPr>
          </a:p>
        </p:txBody>
      </p:sp>
      <p:pic>
        <p:nvPicPr>
          <p:cNvPr id="19458" name="Picture 2" descr="http://www.rcoit.ru/upload/medialibrary/b05/zemskoi-sobor-1598.jpg"/>
          <p:cNvPicPr>
            <a:picLocks noChangeAspect="1" noChangeArrowheads="1"/>
          </p:cNvPicPr>
          <p:nvPr/>
        </p:nvPicPr>
        <p:blipFill>
          <a:blip r:embed="rId2"/>
          <a:srcRect l="26903"/>
          <a:stretch>
            <a:fillRect/>
          </a:stretch>
        </p:blipFill>
        <p:spPr bwMode="auto">
          <a:xfrm>
            <a:off x="395536" y="260648"/>
            <a:ext cx="8344724" cy="54311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9517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85720" y="214290"/>
            <a:ext cx="7724804" cy="170020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Georgia" pitchFamily="18" charset="0"/>
              </a:rPr>
              <a:t>3 сентября 1598 года – в Успенском соборе Московского кремля венчание  на царство Бориса Годунова</a:t>
            </a:r>
            <a:endParaRPr lang="ru-RU" sz="2800" dirty="0">
              <a:solidFill>
                <a:schemeClr val="tx1"/>
              </a:solidFill>
              <a:latin typeface="Georgia" pitchFamily="18" charset="0"/>
            </a:endParaRPr>
          </a:p>
        </p:txBody>
      </p:sp>
      <p:pic>
        <p:nvPicPr>
          <p:cNvPr id="25602" name="Picture 2" descr="http://img-fotki.yandex.ru/get/5636/121447594.364/0_c623a_2c5436bf_XL.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2071678"/>
            <a:ext cx="6143668" cy="4605830"/>
          </a:xfrm>
          <a:prstGeom prst="rect">
            <a:avLst/>
          </a:prstGeom>
          <a:noFill/>
        </p:spPr>
      </p:pic>
      <p:sp>
        <p:nvSpPr>
          <p:cNvPr id="4" name="Скругленный прямоугольник 3"/>
          <p:cNvSpPr/>
          <p:nvPr/>
        </p:nvSpPr>
        <p:spPr>
          <a:xfrm>
            <a:off x="214282" y="2357430"/>
            <a:ext cx="2357454" cy="421484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Georgia" pitchFamily="18" charset="0"/>
              </a:rPr>
              <a:t>1598 – 1605 годы правления избранного царя Бориса Годунова</a:t>
            </a:r>
            <a:endParaRPr lang="ru-RU" sz="28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3704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Борис Годунов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107504" y="1484784"/>
            <a:ext cx="4104456" cy="5112568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Борис был  хорошо образованным, владел несколькими иностранными языками, имел прекрасную библиотеку.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Годунов осознал необходимость расширения связей с Европой: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развитие торговли;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дети дворян были отправлены на обучение в Европу.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618" y="653776"/>
            <a:ext cx="4706979" cy="5849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780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07504" y="188640"/>
            <a:ext cx="3600400" cy="648072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Очень скоро Годунову пришлось столкнуться с трудностями, сильно изменившими его планы. Часть аристократии не могла смириться с избранием Бориса. Так в 1600г. по ложному обвинению были арестованы бояре Романовы,  двоюродные братья царя Фёдора, которые могли бы предъявить притязания на престол. Старший из братьев,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Фёдор Никитич,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был пострижен в монахи и под именем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Филарета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отправлен в один из северных монастырей. 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9568" y="0"/>
            <a:ext cx="5154432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384" y="3966335"/>
            <a:ext cx="5188395" cy="289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801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Политика </a:t>
            </a:r>
            <a:r>
              <a:rPr lang="ru-RU" sz="8800" dirty="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ориса </a:t>
            </a:r>
            <a:r>
              <a:rPr lang="ru-RU" sz="8800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одунова</a:t>
            </a:r>
            <a:endParaRPr lang="ru-RU" sz="8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92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Внутренняя политика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Указ о «заповедных летах»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Указ о «урочных летах»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Развернул городское строительство, сооружения крепостей и монастырей.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Заставлял детей дворян учиться за границей (просвещал страну).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Заручился поддержкой духовенства.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58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Внешняя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политика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00200"/>
            <a:ext cx="8219256" cy="506916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1586г. продлил перемирие с Речью Посполитой.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Россия вернула города захваченные шведами в Ливонской войне.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 1598г. было подавлено сопротивление сибирского хана. Сибирь вошла в состав России.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Укреплены южные границы.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Кахетия перешла в состав России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Расширилась внешняя торговля России.</a:t>
            </a:r>
          </a:p>
          <a:p>
            <a:pPr marL="514350" indent="-514350">
              <a:buFont typeface="+mj-lt"/>
              <a:buAutoNum type="arabicPeriod"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1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С 1601-1603 гг. </a:t>
            </a:r>
            <a:r>
              <a:rPr lang="ru-RU" sz="3600" b="1" dirty="0" smtClean="0"/>
              <a:t>– неурожайные годы.</a:t>
            </a:r>
            <a:endParaRPr lang="ru-RU" sz="36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84784"/>
            <a:ext cx="8111921" cy="49685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45210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Карина Владимировна\Desktop\s36484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2357430"/>
            <a:ext cx="3024399" cy="4000528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357166"/>
            <a:ext cx="8429684" cy="5786478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chemeClr val="tx1"/>
                </a:solidFill>
              </a:rPr>
              <a:t>В апреле 1605 г. царь Борис неожиданно умер, войска перешли на сторону "Дмитрия" и в июне Москва с торжеством приняла "природного" государя (1605–1606 гг.) Жена и сын Бориса Годунова были убиты до прихода в Москву Лжедмитрия.</a:t>
            </a:r>
          </a:p>
          <a:p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ЖЕНА Бориса Годунова</a:t>
            </a:r>
            <a:endParaRPr lang="ru-RU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0394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Начало Смуты.</a:t>
            </a:r>
            <a:br>
              <a:rPr lang="ru-RU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Самозванец на престоле.</a:t>
            </a:r>
            <a:endParaRPr lang="ru-RU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00299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143000"/>
          </a:xfrm>
        </p:spPr>
        <p:txBody>
          <a:bodyPr/>
          <a:lstStyle/>
          <a:p>
            <a:r>
              <a:rPr lang="ru-RU" b="1" dirty="0" smtClean="0"/>
              <a:t>Смута  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ru-RU" dirty="0" smtClean="0"/>
              <a:t>эпоха </a:t>
            </a:r>
            <a:r>
              <a:rPr lang="ru-RU" dirty="0"/>
              <a:t>социально-политического, экономического и династического кризиса, на рубеже XVI-XVII веков, сопровождавшегося народными восстаниями, правлением самозванцев, разрушением государственной власти, польско-шведской интервенцией.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192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39552" y="116632"/>
            <a:ext cx="7992888" cy="6741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Причины смуты: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Династический кризис;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Экономический кризис;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Социальный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кризис;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Кризис власти.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Появление самозванца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4283968" y="5157192"/>
            <a:ext cx="720080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2852936"/>
            <a:ext cx="8208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0000"/>
                </a:solidFill>
              </a:rPr>
              <a:t>Таким </a:t>
            </a:r>
            <a:r>
              <a:rPr lang="ru-RU" sz="2400" dirty="0">
                <a:solidFill>
                  <a:srgbClr val="000000"/>
                </a:solidFill>
              </a:rPr>
              <a:t>образом, Россия в XVII веке оказалась на грани грандиозного социального взрыва. Нестабильной ситуацией в стране поспешили воспользоваться западные соседи - Речь </a:t>
            </a:r>
            <a:r>
              <a:rPr lang="ru-RU" sz="2400" dirty="0" err="1">
                <a:solidFill>
                  <a:srgbClr val="000000"/>
                </a:solidFill>
              </a:rPr>
              <a:t>Посполитая</a:t>
            </a:r>
            <a:r>
              <a:rPr lang="ru-RU" sz="2400" dirty="0">
                <a:solidFill>
                  <a:srgbClr val="000000"/>
                </a:solidFill>
              </a:rPr>
              <a:t> и Швеция. Они были заинтересованы в завоевании западных земель России.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25343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2800" dirty="0"/>
              <a:t>С</a:t>
            </a:r>
            <a:r>
              <a:rPr lang="ru-RU" sz="2800" dirty="0" smtClean="0"/>
              <a:t>мерть </a:t>
            </a:r>
            <a:r>
              <a:rPr lang="ru-RU" sz="2800" dirty="0"/>
              <a:t>Ивана Грозного и двух его сыновей Федора и Дмитрия привели к пресечению правящей династии Рюриковичей</a:t>
            </a:r>
          </a:p>
        </p:txBody>
      </p:sp>
      <p:pic>
        <p:nvPicPr>
          <p:cNvPr id="4" name="Объект 3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66"/>
          <a:stretch/>
        </p:blipFill>
        <p:spPr>
          <a:xfrm>
            <a:off x="395536" y="1844824"/>
            <a:ext cx="6172741" cy="45259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71" b="8797"/>
          <a:stretch/>
        </p:blipFill>
        <p:spPr>
          <a:xfrm>
            <a:off x="6588224" y="4437112"/>
            <a:ext cx="2376264" cy="18697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06" b="3566"/>
          <a:stretch/>
        </p:blipFill>
        <p:spPr>
          <a:xfrm>
            <a:off x="6588224" y="1844824"/>
            <a:ext cx="2304256" cy="25248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338343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8229600" cy="864096"/>
          </a:xfrm>
        </p:spPr>
        <p:txBody>
          <a:bodyPr>
            <a:noAutofit/>
          </a:bodyPr>
          <a:lstStyle/>
          <a:p>
            <a:pPr algn="l"/>
            <a:r>
              <a:rPr lang="ru-RU" sz="2400" dirty="0"/>
              <a:t>1601-1603 гг. – неурожайные годы.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2400" dirty="0" smtClean="0"/>
              <a:t>1603 </a:t>
            </a:r>
            <a:r>
              <a:rPr lang="ru-RU" sz="2400" dirty="0"/>
              <a:t>- 1604 гг. - Восстание под предводительством </a:t>
            </a:r>
            <a:r>
              <a:rPr lang="ru-RU" sz="2400" dirty="0" smtClean="0"/>
              <a:t>казака Хлопка </a:t>
            </a:r>
            <a:r>
              <a:rPr lang="ru-RU" sz="2400" dirty="0"/>
              <a:t>Косолапа</a:t>
            </a:r>
            <a:r>
              <a:rPr lang="ru-RU" sz="2400" dirty="0" smtClean="0"/>
              <a:t>.</a:t>
            </a:r>
            <a:br>
              <a:rPr lang="ru-RU" sz="2400" dirty="0" smtClean="0"/>
            </a:br>
            <a:endParaRPr lang="ru-RU" sz="3200" dirty="0"/>
          </a:p>
        </p:txBody>
      </p:sp>
      <p:pic>
        <p:nvPicPr>
          <p:cNvPr id="4" name="Объект 3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84784"/>
            <a:ext cx="7776864" cy="52250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751902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Недовольство крестьян – усилением налогового гнета;</a:t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дворяне – желание увеличить свои земельные наделы и получения новых привилегий.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00808"/>
            <a:ext cx="8576952" cy="4824536"/>
          </a:xfrm>
        </p:spPr>
      </p:pic>
    </p:spTree>
    <p:extLst>
      <p:ext uri="{BB962C8B-B14F-4D97-AF65-F5344CB8AC3E}">
        <p14:creationId xmlns:p14="http://schemas.microsoft.com/office/powerpoint/2010/main" val="21109757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тремление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боярских группировок за управление страной</a:t>
            </a:r>
          </a:p>
        </p:txBody>
      </p:sp>
      <p:pic>
        <p:nvPicPr>
          <p:cNvPr id="4" name="Объект 3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920880" cy="47525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871118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Первый самозванец. Лжедмитрий 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290" y="1556792"/>
            <a:ext cx="4568927" cy="4457489"/>
          </a:xfrm>
        </p:spPr>
      </p:pic>
      <p:sp>
        <p:nvSpPr>
          <p:cNvPr id="8" name="TextBox 7"/>
          <p:cNvSpPr txBox="1"/>
          <p:nvPr/>
        </p:nvSpPr>
        <p:spPr>
          <a:xfrm>
            <a:off x="-13816" y="620688"/>
            <a:ext cx="4572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 всей Москве поползли слухи, что царевич Дмитрий жив, и скоро появится и облегчить жизнь народа. Так случилось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в 1601 году в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Польско-Литовском государстве объявился «чудом выживший» царевич Дмитрий. Это был беглый монах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Григорий Отрепьев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Он был смел, обладал живым умом без устали раздавал обещания.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Сигизмунду 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– Смоленск,</a:t>
            </a:r>
          </a:p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Папскому посланцу -  свободу католической пропаганды в Москве и унию православной церкви с католической во главе с Папой.</a:t>
            </a:r>
          </a:p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Самозванец даже тайно принял католичество.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86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4474"/>
            <a:ext cx="8229600" cy="11430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Первый самозванец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733256"/>
          </a:xfrm>
        </p:spPr>
        <p:txBody>
          <a:bodyPr>
            <a:normAutofit/>
          </a:bodyPr>
          <a:lstStyle/>
          <a:p>
            <a:r>
              <a:rPr lang="ru-RU" sz="2800" dirty="0"/>
              <a:t>В конце 1604 г. Лжедмитрий </a:t>
            </a:r>
            <a:r>
              <a:rPr lang="en-US" sz="2800" dirty="0"/>
              <a:t>I </a:t>
            </a:r>
            <a:r>
              <a:rPr lang="ru-RU" sz="2800" dirty="0"/>
              <a:t>вторгся в пределы Русского государства.</a:t>
            </a:r>
          </a:p>
          <a:p>
            <a:r>
              <a:rPr lang="ru-RU" sz="2800" dirty="0" smtClean="0"/>
              <a:t>В 1605 г. под </a:t>
            </a:r>
            <a:r>
              <a:rPr lang="ru-RU" sz="2800" dirty="0" err="1" smtClean="0"/>
              <a:t>Добрыничем</a:t>
            </a:r>
            <a:r>
              <a:rPr lang="ru-RU" sz="2800" dirty="0" smtClean="0"/>
              <a:t> русские войска нанесли Лжедмитрию поражение.</a:t>
            </a:r>
          </a:p>
          <a:p>
            <a:endParaRPr lang="ru-RU" sz="2800" dirty="0"/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/>
          </a:p>
          <a:p>
            <a:endParaRPr lang="ru-RU" sz="2800" dirty="0" smtClean="0"/>
          </a:p>
          <a:p>
            <a:r>
              <a:rPr lang="ru-RU" sz="2800" dirty="0" smtClean="0"/>
              <a:t>В середине апреля 1605 г. умирает Борис Годунов.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5" b="8392"/>
          <a:stretch/>
        </p:blipFill>
        <p:spPr>
          <a:xfrm>
            <a:off x="467544" y="2924944"/>
            <a:ext cx="5400600" cy="31507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7" r="13634"/>
          <a:stretch/>
        </p:blipFill>
        <p:spPr>
          <a:xfrm>
            <a:off x="5868143" y="2924944"/>
            <a:ext cx="3166635" cy="31683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33481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author24.ru/assets/files/handbook/images/01/82/018267db7ae67b315ff0fd900afa7ba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78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963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Причины популярности самозванца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Бояре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его помощью хотели избавиться от Бориса Годунова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Дворяне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хотели получите привилегии боярства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Крестьяне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хотели отмены урочных и заповедных лет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Казачество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хотело стать привилегированным сословием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476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Смерть самозванца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00808"/>
            <a:ext cx="8496944" cy="452596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Умело пользуя недовольство простого люда новым царем, боярская верхушка организовала заговор. В ночь на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17 мая 1606 года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подняв набатным звоном московский народ,         бояре-заговорщики ворвались в кремль, схватили Лжедмитрия и убили его. Труп самозванца был выставлен на красной площади для поругания. Через трое суток его сожгли, пеплом зарядили пешку и выстрелили в сторону Польши – страны откуда он пришёл.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55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Причины свержения Лжедмитрия </a:t>
            </a:r>
            <a:r>
              <a:rPr lang="la-Latn" sz="4000" b="1" dirty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la-Latn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Поляки не получили обещанные им территории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Невыполненные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обещания, данные им дворянам, казакам, крестьянам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Нецарское  поведение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Лжедмитрия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Введение в стране польских манер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Свадьба с М. Мнишек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4109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4474"/>
            <a:ext cx="8229600" cy="1143000"/>
          </a:xfrm>
        </p:spPr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«Боярский царь»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1268760"/>
            <a:ext cx="4158847" cy="51125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251520" y="1124744"/>
            <a:ext cx="424847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Василий Шуйский (1606-1610)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400" dirty="0" smtClean="0"/>
              <a:t>Был избран не всем народом, а в результате сговора узкого круга лиц.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400" dirty="0" smtClean="0"/>
              <a:t>Человек знатный и уже поживший, не отличался ни широтой кругозора, ни благородством.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400" dirty="0" smtClean="0"/>
              <a:t>При восшествии на престол дал боярам </a:t>
            </a:r>
            <a:r>
              <a:rPr lang="ru-RU" sz="2400" i="1" dirty="0" smtClean="0"/>
              <a:t>Крестоцеловальную запись.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71636674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с документом “отрывок из Крестоцеловальной записи царя Василия Шуйского” (1606 год). </a:t>
            </a:r>
            <a:br>
              <a:rPr lang="ru-RU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24744"/>
            <a:ext cx="8820472" cy="573325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«</a:t>
            </a:r>
            <a:r>
              <a:rPr lang="ru-RU" dirty="0" err="1" smtClean="0"/>
              <a:t>Божиею</a:t>
            </a:r>
            <a:r>
              <a:rPr lang="ru-RU" dirty="0" smtClean="0"/>
              <a:t> милостью мы, великий государь царь и великий князь Василий Иванович всея </a:t>
            </a:r>
            <a:r>
              <a:rPr lang="ru-RU" dirty="0" err="1" smtClean="0"/>
              <a:t>Русии</a:t>
            </a:r>
            <a:r>
              <a:rPr lang="ru-RU" dirty="0" smtClean="0"/>
              <a:t>, щедротами и человеколюбием </a:t>
            </a:r>
            <a:r>
              <a:rPr lang="ru-RU" dirty="0" err="1" smtClean="0"/>
              <a:t>славимаго</a:t>
            </a:r>
            <a:r>
              <a:rPr lang="ru-RU" dirty="0" smtClean="0"/>
              <a:t> бога и за молением всего освященного собора, и по челобитью и прошению всего православного христианства, </a:t>
            </a:r>
            <a:r>
              <a:rPr lang="ru-RU" dirty="0" err="1" smtClean="0"/>
              <a:t>учинилися</a:t>
            </a:r>
            <a:r>
              <a:rPr lang="ru-RU" dirty="0" smtClean="0"/>
              <a:t> </a:t>
            </a:r>
            <a:r>
              <a:rPr lang="ru-RU" dirty="0" err="1" smtClean="0"/>
              <a:t>есьмя</a:t>
            </a:r>
            <a:r>
              <a:rPr lang="ru-RU" dirty="0" smtClean="0"/>
              <a:t> во отчине прародителей наших, на Российском государстве царем и великим князем, его же </a:t>
            </a:r>
            <a:r>
              <a:rPr lang="ru-RU" dirty="0" err="1" smtClean="0"/>
              <a:t>дарова</a:t>
            </a:r>
            <a:r>
              <a:rPr lang="ru-RU" dirty="0" smtClean="0"/>
              <a:t> бог прародителю нашему Рюрику, иже </a:t>
            </a:r>
            <a:r>
              <a:rPr lang="ru-RU" dirty="0" err="1" smtClean="0"/>
              <a:t>бе</a:t>
            </a:r>
            <a:r>
              <a:rPr lang="ru-RU" dirty="0" smtClean="0"/>
              <a:t> от </a:t>
            </a:r>
            <a:r>
              <a:rPr lang="ru-RU" dirty="0" err="1" smtClean="0"/>
              <a:t>Римскаго</a:t>
            </a:r>
            <a:r>
              <a:rPr lang="ru-RU" dirty="0" smtClean="0"/>
              <a:t> кесаря, и потом многими </a:t>
            </a:r>
            <a:r>
              <a:rPr lang="ru-RU" dirty="0" err="1" smtClean="0"/>
              <a:t>леты</a:t>
            </a:r>
            <a:r>
              <a:rPr lang="ru-RU" dirty="0" smtClean="0"/>
              <a:t> и до прародителя нашего Александра Ярославича Невского на сем Российском государстве </a:t>
            </a:r>
            <a:r>
              <a:rPr lang="ru-RU" dirty="0" err="1" smtClean="0"/>
              <a:t>быша</a:t>
            </a:r>
            <a:r>
              <a:rPr lang="ru-RU" dirty="0" smtClean="0"/>
              <a:t> прародители мои, и </a:t>
            </a:r>
            <a:r>
              <a:rPr lang="ru-RU" dirty="0" err="1" smtClean="0"/>
              <a:t>посем</a:t>
            </a:r>
            <a:r>
              <a:rPr lang="ru-RU" dirty="0" smtClean="0"/>
              <a:t> на </a:t>
            </a:r>
            <a:r>
              <a:rPr lang="ru-RU" dirty="0" err="1" smtClean="0"/>
              <a:t>суздалской</a:t>
            </a:r>
            <a:r>
              <a:rPr lang="ru-RU" dirty="0" smtClean="0"/>
              <a:t> удел </a:t>
            </a:r>
            <a:r>
              <a:rPr lang="ru-RU" dirty="0" err="1" smtClean="0"/>
              <a:t>разделишась</a:t>
            </a:r>
            <a:r>
              <a:rPr lang="ru-RU" dirty="0" smtClean="0"/>
              <a:t>, не отнятием и не от неволи, но по родству, </a:t>
            </a:r>
            <a:r>
              <a:rPr lang="ru-RU" dirty="0" err="1" smtClean="0"/>
              <a:t>якоже</a:t>
            </a:r>
            <a:r>
              <a:rPr lang="ru-RU" dirty="0" smtClean="0"/>
              <a:t> </a:t>
            </a:r>
            <a:r>
              <a:rPr lang="ru-RU" dirty="0" err="1" smtClean="0"/>
              <a:t>обыкли</a:t>
            </a:r>
            <a:r>
              <a:rPr lang="ru-RU" dirty="0" smtClean="0"/>
              <a:t> </a:t>
            </a:r>
            <a:r>
              <a:rPr lang="ru-RU" dirty="0" err="1" smtClean="0"/>
              <a:t>болшая</a:t>
            </a:r>
            <a:r>
              <a:rPr lang="ru-RU" dirty="0" smtClean="0"/>
              <a:t> братия на </a:t>
            </a:r>
            <a:r>
              <a:rPr lang="ru-RU" dirty="0" err="1" smtClean="0"/>
              <a:t>болшие</a:t>
            </a:r>
            <a:r>
              <a:rPr lang="ru-RU" dirty="0" smtClean="0"/>
              <a:t> места </a:t>
            </a:r>
            <a:r>
              <a:rPr lang="ru-RU" dirty="0" err="1" smtClean="0"/>
              <a:t>седати</a:t>
            </a:r>
            <a:r>
              <a:rPr lang="ru-RU" dirty="0" smtClean="0"/>
              <a:t>. И ныне мы, великий государь, будучи на престоле Российского царствия, хотим того, чтобы православное </a:t>
            </a:r>
            <a:r>
              <a:rPr lang="ru-RU" dirty="0" err="1" smtClean="0"/>
              <a:t>християнство</a:t>
            </a:r>
            <a:r>
              <a:rPr lang="ru-RU" dirty="0" smtClean="0"/>
              <a:t> было нашим царским </a:t>
            </a:r>
            <a:r>
              <a:rPr lang="ru-RU" dirty="0" err="1" smtClean="0"/>
              <a:t>доброопасным</a:t>
            </a:r>
            <a:r>
              <a:rPr lang="ru-RU" dirty="0" smtClean="0"/>
              <a:t> правительством и в тишине, и в покое и во благоденствии…»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0199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Пункты "Крестоцеловальной записи".</a:t>
            </a:r>
            <a:b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 </a:t>
            </a:r>
            <a:r>
              <a:rPr lang="ru-RU" dirty="0"/>
              <a:t>допускать безграничного самовластия:</a:t>
            </a:r>
          </a:p>
          <a:p>
            <a:r>
              <a:rPr lang="ru-RU" dirty="0"/>
              <a:t>1) Никого не казнить без боярского суда.</a:t>
            </a:r>
          </a:p>
          <a:p>
            <a:r>
              <a:rPr lang="ru-RU" dirty="0"/>
              <a:t>2) Не слушать ложных доносов.</a:t>
            </a:r>
          </a:p>
          <a:p>
            <a:r>
              <a:rPr lang="ru-RU" dirty="0"/>
              <a:t>3) Не отнимать имущества у наследников и родственников осужденных.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25959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/>
              <a:t>В чем значение "Крестоцеловальное целовальной записи" для Российского государства?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3000" dirty="0"/>
              <a:t>Для Российского государства появилась возможность встать на путь правового государства</a:t>
            </a:r>
            <a:r>
              <a:rPr lang="ru-RU" sz="3000" dirty="0" smtClean="0"/>
              <a:t>.</a:t>
            </a:r>
            <a:r>
              <a:rPr lang="ru-RU" sz="3000" dirty="0"/>
              <a:t> </a:t>
            </a:r>
            <a:endParaRPr lang="ru-RU" sz="3000" dirty="0" smtClean="0"/>
          </a:p>
          <a:p>
            <a:endParaRPr lang="ru-RU" dirty="0"/>
          </a:p>
          <a:p>
            <a:pPr algn="just"/>
            <a:r>
              <a:rPr lang="ru-RU" dirty="0" err="1" smtClean="0"/>
              <a:t>В.О.Ключевский</a:t>
            </a:r>
            <a:r>
              <a:rPr lang="ru-RU" dirty="0" smtClean="0"/>
              <a:t> </a:t>
            </a:r>
            <a:r>
              <a:rPr lang="ru-RU" dirty="0"/>
              <a:t>писал о значении "Крестоцеловальной записи" Василия Шуйского в истории Отечества: царь "превращался из государя холопов в правомерного царя подданных, правящего по законам".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587809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/>
              <a:t>Избрание Василия Шуйского царем не принесло России успокоение, так как не все районы признали законность провозглашения его на престол. И поэтому народ вновь поверил в легенды об очередном спасении, теперь уже Лжедмитрия II.</a:t>
            </a:r>
          </a:p>
        </p:txBody>
      </p:sp>
    </p:spTree>
    <p:extLst>
      <p:ext uri="{BB962C8B-B14F-4D97-AF65-F5344CB8AC3E}">
        <p14:creationId xmlns:p14="http://schemas.microsoft.com/office/powerpoint/2010/main" val="121912238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rmAutofit/>
          </a:bodyPr>
          <a:lstStyle/>
          <a:p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13. Разгар Смуты.</a:t>
            </a:r>
            <a:b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Власть и народ.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40482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Восстание Ивана Болотникова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4186808" cy="52578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Восстание Болотникова (1606 – 1607 гг.) – восстание холопов, крестьян, посадских людей, стрельцов,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казаков.</a:t>
            </a:r>
          </a:p>
          <a:p>
            <a:pPr marL="0" inden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400" dirty="0"/>
              <a:t>В</a:t>
            </a:r>
            <a:r>
              <a:rPr lang="ru-RU" sz="3400" dirty="0" smtClean="0"/>
              <a:t>осстание </a:t>
            </a:r>
            <a:r>
              <a:rPr lang="ru-RU" sz="3400" dirty="0"/>
              <a:t>потерпело поражение, крестьянам все же удалось отсрочить окончательное закрепление крепостного права и получить определенные свободы</a:t>
            </a:r>
            <a:r>
              <a:rPr lang="ru-RU" sz="3400" dirty="0" smtClean="0"/>
              <a:t>.</a:t>
            </a:r>
          </a:p>
          <a:p>
            <a:pPr marL="0" indent="0">
              <a:buNone/>
            </a:pPr>
            <a:endParaRPr lang="ru-RU" sz="3400" dirty="0"/>
          </a:p>
          <a:p>
            <a:pPr marL="0" indent="0" algn="just">
              <a:buNone/>
            </a:pPr>
            <a:r>
              <a:rPr lang="ru-RU" sz="3400" u="sng" dirty="0"/>
              <a:t>Восстание Ивана </a:t>
            </a:r>
            <a:r>
              <a:rPr lang="ru-RU" sz="3400" u="sng" dirty="0" err="1"/>
              <a:t>Болотникова</a:t>
            </a:r>
            <a:r>
              <a:rPr lang="ru-RU" sz="3400" u="sng" dirty="0"/>
              <a:t> было первым крестьянским восстанием в истории России.</a:t>
            </a:r>
          </a:p>
          <a:p>
            <a:pPr marL="0" indent="0">
              <a:buNone/>
            </a:pPr>
            <a:endParaRPr lang="ru-RU" sz="3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12032"/>
            <a:ext cx="4133850" cy="497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567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1424"/>
            <a:ext cx="9584088" cy="70308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130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3551213"/>
              </p:ext>
            </p:extLst>
          </p:nvPr>
        </p:nvGraphicFramePr>
        <p:xfrm>
          <a:off x="323528" y="188640"/>
          <a:ext cx="8496944" cy="6336704"/>
        </p:xfrm>
        <a:graphic>
          <a:graphicData uri="http://schemas.openxmlformats.org/drawingml/2006/table">
            <a:tbl>
              <a:tblPr/>
              <a:tblGrid>
                <a:gridCol w="1440160"/>
                <a:gridCol w="1800200"/>
                <a:gridCol w="2016224"/>
                <a:gridCol w="3240360"/>
              </a:tblGrid>
              <a:tr h="864097">
                <a:tc>
                  <a:txBody>
                    <a:bodyPr/>
                    <a:lstStyle/>
                    <a:p>
                      <a:r>
                        <a:rPr lang="ru-RU" sz="2000" b="1" i="1" dirty="0">
                          <a:effectLst/>
                        </a:rPr>
                        <a:t>№ этапа( </a:t>
                      </a:r>
                      <a:r>
                        <a:rPr lang="ru-RU" sz="2000" b="1" i="1" dirty="0" smtClean="0">
                          <a:effectLst/>
                        </a:rPr>
                        <a:t>годы)</a:t>
                      </a:r>
                      <a:endParaRPr lang="ru-RU" sz="2000" b="1" i="1" dirty="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1" dirty="0">
                          <a:effectLst/>
                        </a:rPr>
                        <a:t>Название </a:t>
                      </a:r>
                      <a:r>
                        <a:rPr lang="ru-RU" sz="2000" b="1" i="1" dirty="0" smtClean="0">
                          <a:effectLst/>
                        </a:rPr>
                        <a:t>лагеря</a:t>
                      </a:r>
                      <a:endParaRPr lang="ru-RU" sz="2000" b="1" i="1" dirty="0">
                        <a:effectLst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1" dirty="0">
                          <a:effectLst/>
                        </a:rPr>
                        <a:t>Название </a:t>
                      </a:r>
                      <a:r>
                        <a:rPr lang="ru-RU" sz="2000" b="1" i="1" dirty="0" smtClean="0">
                          <a:effectLst/>
                        </a:rPr>
                        <a:t>лагеря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1" dirty="0">
                          <a:effectLst/>
                        </a:rPr>
                        <a:t>Событие, даты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96000"/>
                      </a:srgbClr>
                    </a:solidFill>
                  </a:tcPr>
                </a:tc>
              </a:tr>
              <a:tr h="5472607">
                <a:tc>
                  <a:txBody>
                    <a:bodyPr/>
                    <a:lstStyle/>
                    <a:p>
                      <a:r>
                        <a:rPr lang="ru-RU" sz="2400" b="1" i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1606 </a:t>
                      </a:r>
                      <a:r>
                        <a:rPr lang="ru-RU" sz="2400" b="1" i="1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– 1607 </a:t>
                      </a:r>
                      <a:r>
                        <a:rPr lang="ru-RU" sz="1600" b="1" i="1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гг</a:t>
                      </a:r>
                      <a:r>
                        <a:rPr lang="ru-RU" sz="1300" dirty="0">
                          <a:effectLst/>
                        </a:rPr>
                        <a:t>.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Правительственный </a:t>
                      </a:r>
                      <a:r>
                        <a:rPr lang="ru-RU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лагерь </a:t>
                      </a:r>
                    </a:p>
                    <a:p>
                      <a:endParaRPr lang="ru-RU" sz="20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r>
                        <a:rPr lang="ru-RU" sz="2000" b="1" dirty="0" smtClean="0">
                          <a:effectLst/>
                        </a:rPr>
                        <a:t>Василий </a:t>
                      </a:r>
                      <a:r>
                        <a:rPr lang="ru-RU" sz="2000" b="1" dirty="0">
                          <a:effectLst/>
                        </a:rPr>
                        <a:t>Шуйский</a:t>
                      </a:r>
                    </a:p>
                    <a:p>
                      <a:r>
                        <a:rPr lang="ru-RU" sz="2000" u="sng" dirty="0">
                          <a:effectLst/>
                        </a:rPr>
                        <a:t>Социальный состав: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2000" i="1" dirty="0">
                          <a:effectLst/>
                        </a:rPr>
                        <a:t>бояре,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2000" i="1" dirty="0">
                          <a:effectLst/>
                        </a:rPr>
                        <a:t>дворяне и горожане центра и севера России,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2000" i="1" dirty="0">
                          <a:effectLst/>
                        </a:rPr>
                        <a:t>крестьяне,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2000" i="1" dirty="0">
                          <a:effectLst/>
                        </a:rPr>
                        <a:t>стрельцы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Повстанческий </a:t>
                      </a:r>
                      <a:r>
                        <a:rPr lang="ru-RU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лагерь </a:t>
                      </a:r>
                    </a:p>
                    <a:p>
                      <a:endParaRPr lang="ru-RU" sz="20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r>
                        <a:rPr lang="ru-RU" sz="2000" b="1" dirty="0" smtClean="0">
                          <a:effectLst/>
                        </a:rPr>
                        <a:t>Иван </a:t>
                      </a:r>
                      <a:r>
                        <a:rPr lang="ru-RU" sz="2000" b="1" dirty="0">
                          <a:effectLst/>
                        </a:rPr>
                        <a:t>Болотников</a:t>
                      </a:r>
                    </a:p>
                    <a:p>
                      <a:r>
                        <a:rPr lang="ru-RU" sz="2000" u="sng" dirty="0">
                          <a:effectLst/>
                        </a:rPr>
                        <a:t>Социальный состав: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2000" i="1" dirty="0">
                          <a:effectLst/>
                        </a:rPr>
                        <a:t>беглые крестьяне,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2000" i="1" dirty="0">
                          <a:effectLst/>
                        </a:rPr>
                        <a:t>холопы,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2000" i="1" dirty="0">
                          <a:effectLst/>
                        </a:rPr>
                        <a:t>посадские люди,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2000" i="1" dirty="0">
                          <a:effectLst/>
                        </a:rPr>
                        <a:t>стрельцы,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2000" i="1" dirty="0">
                          <a:effectLst/>
                        </a:rPr>
                        <a:t>казаки,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sz="2000" i="1" dirty="0">
                          <a:effectLst/>
                        </a:rPr>
                        <a:t>часть дворян и бояр противников Шуйского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>
                          <a:effectLst/>
                        </a:rPr>
                        <a:t>Август 1606 г. </a:t>
                      </a:r>
                      <a:r>
                        <a:rPr lang="ru-RU" sz="2000" i="1" dirty="0">
                          <a:effectLst/>
                        </a:rPr>
                        <a:t>– начало восстания </a:t>
                      </a:r>
                      <a:r>
                        <a:rPr lang="ru-RU" sz="2000" i="1" dirty="0" err="1" smtClean="0">
                          <a:effectLst/>
                        </a:rPr>
                        <a:t>Болотникова</a:t>
                      </a:r>
                      <a:endParaRPr lang="ru-RU" sz="2000" i="1" dirty="0" smtClean="0">
                        <a:effectLst/>
                      </a:endParaRPr>
                    </a:p>
                    <a:p>
                      <a:r>
                        <a:rPr lang="ru-RU" sz="2000" i="1" dirty="0" smtClean="0">
                          <a:effectLst/>
                        </a:rPr>
                        <a:t> </a:t>
                      </a:r>
                    </a:p>
                    <a:p>
                      <a:r>
                        <a:rPr lang="ru-RU" sz="2000" b="1" dirty="0" smtClean="0">
                          <a:effectLst/>
                        </a:rPr>
                        <a:t>Октябрь </a:t>
                      </a:r>
                      <a:r>
                        <a:rPr lang="ru-RU" sz="2000" b="1" dirty="0">
                          <a:effectLst/>
                        </a:rPr>
                        <a:t>– декабрь 1606 г. </a:t>
                      </a:r>
                      <a:r>
                        <a:rPr lang="ru-RU" sz="2000" i="1" dirty="0">
                          <a:effectLst/>
                        </a:rPr>
                        <a:t>– осада Москвы </a:t>
                      </a:r>
                      <a:r>
                        <a:rPr lang="ru-RU" sz="2000" i="1" dirty="0" smtClean="0">
                          <a:effectLst/>
                        </a:rPr>
                        <a:t>восставшими</a:t>
                      </a:r>
                    </a:p>
                    <a:p>
                      <a:endParaRPr lang="ru-RU" sz="2000" i="1" dirty="0">
                        <a:effectLst/>
                      </a:endParaRPr>
                    </a:p>
                    <a:p>
                      <a:r>
                        <a:rPr lang="ru-RU" sz="2000" b="1" dirty="0">
                          <a:effectLst/>
                        </a:rPr>
                        <a:t>2 декабря 1606 г. </a:t>
                      </a:r>
                      <a:r>
                        <a:rPr lang="ru-RU" sz="2000" dirty="0">
                          <a:effectLst/>
                        </a:rPr>
                        <a:t>– </a:t>
                      </a:r>
                      <a:r>
                        <a:rPr lang="ru-RU" sz="2000" i="1" dirty="0">
                          <a:effectLst/>
                        </a:rPr>
                        <a:t>битва у с. Коломенского</a:t>
                      </a:r>
                    </a:p>
                    <a:p>
                      <a:r>
                        <a:rPr lang="ru-RU" sz="2000" b="1" dirty="0">
                          <a:effectLst/>
                        </a:rPr>
                        <a:t>Январь-май 1607 г. </a:t>
                      </a:r>
                      <a:r>
                        <a:rPr lang="ru-RU" sz="2000" dirty="0">
                          <a:effectLst/>
                        </a:rPr>
                        <a:t>– </a:t>
                      </a:r>
                      <a:r>
                        <a:rPr lang="ru-RU" sz="2000" i="1" dirty="0">
                          <a:effectLst/>
                        </a:rPr>
                        <a:t>осада правительственными войсками </a:t>
                      </a:r>
                      <a:r>
                        <a:rPr lang="ru-RU" sz="2000" i="1" dirty="0" smtClean="0">
                          <a:effectLst/>
                        </a:rPr>
                        <a:t>Калуги</a:t>
                      </a:r>
                    </a:p>
                    <a:p>
                      <a:endParaRPr lang="ru-RU" sz="2000" i="1" dirty="0">
                        <a:effectLst/>
                      </a:endParaRPr>
                    </a:p>
                    <a:p>
                      <a:r>
                        <a:rPr lang="ru-RU" sz="2000" b="1" dirty="0">
                          <a:effectLst/>
                        </a:rPr>
                        <a:t>Июль-октябрь 1607 г. </a:t>
                      </a:r>
                      <a:r>
                        <a:rPr lang="ru-RU" sz="2000" dirty="0">
                          <a:effectLst/>
                        </a:rPr>
                        <a:t>– </a:t>
                      </a:r>
                      <a:r>
                        <a:rPr lang="ru-RU" sz="2000" i="1" dirty="0">
                          <a:effectLst/>
                        </a:rPr>
                        <a:t>осада войсками Шуйского г. </a:t>
                      </a:r>
                      <a:r>
                        <a:rPr lang="ru-RU" sz="2000" i="1" dirty="0" smtClean="0">
                          <a:effectLst/>
                        </a:rPr>
                        <a:t>Тулы</a:t>
                      </a:r>
                    </a:p>
                    <a:p>
                      <a:endParaRPr lang="ru-RU" sz="2000" i="1" dirty="0">
                        <a:effectLst/>
                      </a:endParaRPr>
                    </a:p>
                    <a:p>
                      <a:r>
                        <a:rPr lang="ru-RU" sz="2000" b="1" dirty="0">
                          <a:effectLst/>
                        </a:rPr>
                        <a:t>16 октября 1607 г. </a:t>
                      </a:r>
                      <a:r>
                        <a:rPr lang="ru-RU" sz="2000" dirty="0">
                          <a:effectLst/>
                        </a:rPr>
                        <a:t>– </a:t>
                      </a:r>
                      <a:r>
                        <a:rPr lang="ru-RU" sz="2000" i="1" dirty="0">
                          <a:effectLst/>
                        </a:rPr>
                        <a:t>окончание восстания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84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172705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11760" y="1558459"/>
            <a:ext cx="4392488" cy="5157192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1607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1610 гг. Двоевластие (Лжедмитрия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боярского царя Василия Шуйского)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45749" y1="49538" x2="45749" y2="49538"/>
                        <a14:foregroundMark x1="57625" y1="28469" x2="57625" y2="28469"/>
                        <a14:foregroundMark x1="59649" y1="23330" x2="59649" y2="23330"/>
                        <a14:foregroundMark x1="33603" y1="82837" x2="33603" y2="82837"/>
                        <a14:backgroundMark x1="17139" y1="13875" x2="17139" y2="13875"/>
                        <a14:backgroundMark x1="77868" y1="14594" x2="77868" y2="14594"/>
                        <a14:backgroundMark x1="80837" y1="53443" x2="80837" y2="534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1340768"/>
            <a:ext cx="3914792" cy="514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28429" y1="50000" x2="28429" y2="50000"/>
                        <a14:foregroundMark x1="29925" y1="51767" x2="29925" y2="51767"/>
                        <a14:backgroundMark x1="25935" y1="31979" x2="25935" y2="31979"/>
                        <a14:backgroundMark x1="16708" y1="77562" x2="16708" y2="77562"/>
                        <a14:backgroundMark x1="19950" y1="80035" x2="19950" y2="80035"/>
                        <a14:backgroundMark x1="25436" y1="85159" x2="25436" y2="85159"/>
                        <a14:backgroundMark x1="81546" y1="83039" x2="81546" y2="83039"/>
                        <a14:backgroundMark x1="83042" y1="76502" x2="83042" y2="77915"/>
                        <a14:backgroundMark x1="23441" y1="34982" x2="24439" y2="36042"/>
                        <a14:backgroundMark x1="85037" y1="79682" x2="85037" y2="79682"/>
                        <a14:backgroundMark x1="75561" y1="86572" x2="75561" y2="86572"/>
                        <a14:backgroundMark x1="11721" y1="68551" x2="11721" y2="68551"/>
                        <a14:backgroundMark x1="13217" y1="71908" x2="13217" y2="719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908720"/>
            <a:ext cx="3960440" cy="5590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6551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4474"/>
            <a:ext cx="8229600" cy="1143000"/>
          </a:xfrm>
        </p:spPr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«Тушинский вор»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3528392" cy="244827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b="1" dirty="0"/>
              <a:t>В мае 1607 г. в </a:t>
            </a:r>
            <a:r>
              <a:rPr lang="ru-RU" sz="2800" b="1" dirty="0" smtClean="0"/>
              <a:t>Стародубе    </a:t>
            </a:r>
            <a:r>
              <a:rPr lang="ru-RU" sz="2800" dirty="0"/>
              <a:t>объявился человек, в котором некоторые признали настоящего царя Дмитрия, и в другие города полетели вести о его «</a:t>
            </a:r>
            <a:r>
              <a:rPr lang="ru-RU" sz="2800" dirty="0" smtClean="0"/>
              <a:t>чудесно</a:t>
            </a:r>
            <a:r>
              <a:rPr lang="ru-RU" sz="2800" dirty="0"/>
              <a:t>м возвращении». </a:t>
            </a:r>
            <a:endParaRPr lang="ru-RU" sz="2800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268760"/>
            <a:ext cx="4320480" cy="52597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9082850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92696"/>
            <a:ext cx="4104456" cy="55446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Историк Н. М. Карамзин отмечал, что новый самозванец </a:t>
            </a:r>
            <a:r>
              <a:rPr lang="ru-RU" i="1" dirty="0"/>
              <a:t>«был груб, свиреп, корыстолюбив до низости, но имел дерзость в сердце и некоторую хитрость в уме, владел искусно двумя языками, русским и польским».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692696"/>
            <a:ext cx="4320480" cy="52597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202319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45749" y1="49538" x2="45749" y2="49538"/>
                        <a14:foregroundMark x1="57625" y1="28469" x2="57625" y2="28469"/>
                        <a14:foregroundMark x1="59649" y1="23330" x2="59649" y2="23330"/>
                        <a14:foregroundMark x1="33603" y1="82837" x2="33603" y2="82837"/>
                        <a14:backgroundMark x1="17139" y1="13875" x2="17139" y2="13875"/>
                        <a14:backgroundMark x1="77868" y1="14594" x2="77868" y2="14594"/>
                        <a14:backgroundMark x1="80837" y1="53443" x2="80837" y2="534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-32976"/>
            <a:ext cx="2016224" cy="2647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28429" y1="50000" x2="28429" y2="50000"/>
                        <a14:foregroundMark x1="29925" y1="51767" x2="29925" y2="51767"/>
                        <a14:backgroundMark x1="25935" y1="31979" x2="25935" y2="31979"/>
                        <a14:backgroundMark x1="16708" y1="77562" x2="16708" y2="77562"/>
                        <a14:backgroundMark x1="19950" y1="80035" x2="19950" y2="80035"/>
                        <a14:backgroundMark x1="25436" y1="85159" x2="25436" y2="85159"/>
                        <a14:backgroundMark x1="81546" y1="83039" x2="81546" y2="83039"/>
                        <a14:backgroundMark x1="83042" y1="76502" x2="83042" y2="77915"/>
                        <a14:backgroundMark x1="23441" y1="34982" x2="24439" y2="36042"/>
                        <a14:backgroundMark x1="85037" y1="79682" x2="85037" y2="79682"/>
                        <a14:backgroundMark x1="75561" y1="86572" x2="75561" y2="86572"/>
                        <a14:backgroundMark x1="11721" y1="68551" x2="11721" y2="68551"/>
                        <a14:backgroundMark x1="13217" y1="71908" x2="13217" y2="719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0"/>
            <a:ext cx="1734286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Прямая со стрелкой 6"/>
          <p:cNvCxnSpPr/>
          <p:nvPr/>
        </p:nvCxnSpPr>
        <p:spPr>
          <a:xfrm>
            <a:off x="2339752" y="2420888"/>
            <a:ext cx="0" cy="57606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876256" y="2420888"/>
            <a:ext cx="0" cy="64807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1259632" y="3212976"/>
            <a:ext cx="2016224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Тушино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724128" y="3140968"/>
            <a:ext cx="244827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Москва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652120" y="4437112"/>
            <a:ext cx="2520280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Патриарх </a:t>
            </a:r>
            <a:r>
              <a:rPr lang="ru-RU" sz="2400" dirty="0" err="1" smtClean="0">
                <a:solidFill>
                  <a:schemeClr val="tx1"/>
                </a:solidFill>
              </a:rPr>
              <a:t>Гермоген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259632" y="4437112"/>
            <a:ext cx="216024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Филарет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26307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922114"/>
          </a:xfrm>
        </p:spPr>
        <p:txBody>
          <a:bodyPr>
            <a:norm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«Тушинский вор»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340768"/>
            <a:ext cx="3744416" cy="5256584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b="1" dirty="0"/>
              <a:t>Весной 1608 г. в </a:t>
            </a:r>
            <a:r>
              <a:rPr lang="ru-RU" b="1" dirty="0" smtClean="0"/>
              <a:t>Орел</a:t>
            </a:r>
            <a:r>
              <a:rPr lang="ru-RU" dirty="0" smtClean="0"/>
              <a:t>, где зимовал самозванец, </a:t>
            </a:r>
            <a:r>
              <a:rPr lang="ru-RU" dirty="0"/>
              <a:t>прибыли с несколькими тысячами всадников польские князья Роман </a:t>
            </a:r>
            <a:r>
              <a:rPr lang="ru-RU" b="1" u="sng" dirty="0" err="1"/>
              <a:t>Ружинский</a:t>
            </a:r>
            <a:r>
              <a:rPr lang="ru-RU" dirty="0"/>
              <a:t> и Адам </a:t>
            </a:r>
            <a:r>
              <a:rPr lang="ru-RU" b="1" u="sng" dirty="0" err="1"/>
              <a:t>Вишневецкий</a:t>
            </a:r>
            <a:r>
              <a:rPr lang="ru-RU" dirty="0"/>
              <a:t>, польский полковник Александр </a:t>
            </a:r>
            <a:r>
              <a:rPr lang="ru-RU" b="1" u="sng" dirty="0"/>
              <a:t>Лисовский</a:t>
            </a:r>
            <a:r>
              <a:rPr lang="ru-RU" dirty="0"/>
              <a:t>. </a:t>
            </a:r>
            <a:r>
              <a:rPr lang="ru-RU" sz="3100" b="1" i="1" dirty="0"/>
              <a:t>В лагере Лжедмитрия II поляки заняли привилегированное положение</a:t>
            </a:r>
            <a:r>
              <a:rPr lang="ru-RU" sz="3100" b="1" i="1" dirty="0" smtClean="0"/>
              <a:t>.</a:t>
            </a:r>
            <a:endParaRPr lang="ru-RU" sz="3100" b="1" i="1" dirty="0"/>
          </a:p>
          <a:p>
            <a:pPr algn="ctr"/>
            <a:endParaRPr lang="ru-RU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748"/>
          <a:stretch/>
        </p:blipFill>
        <p:spPr>
          <a:xfrm>
            <a:off x="3851920" y="1484784"/>
            <a:ext cx="5047914" cy="42484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323528" y="5805264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Новый претендент на царский престол был слепым орудием в руках польской </a:t>
            </a:r>
            <a:r>
              <a:rPr lang="ru-RU" sz="2400" b="1" i="1" dirty="0"/>
              <a:t>шляхты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3375855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32656"/>
            <a:ext cx="4032448" cy="5649060"/>
          </a:xfrm>
        </p:spPr>
      </p:pic>
      <p:sp>
        <p:nvSpPr>
          <p:cNvPr id="5" name="Прямоугольник 4"/>
          <p:cNvSpPr/>
          <p:nvPr/>
        </p:nvSpPr>
        <p:spPr>
          <a:xfrm>
            <a:off x="4211960" y="5949280"/>
            <a:ext cx="4564070" cy="467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Михаил Скопин-Шуйский</a:t>
            </a:r>
            <a:endParaRPr lang="ru-RU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852936"/>
            <a:ext cx="4032448" cy="3234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Однако </a:t>
            </a:r>
            <a:r>
              <a:rPr lang="ru-RU" sz="2400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царю удалось собрать новое войско, во главе которого он поставил своего племянника, талантливого полководца </a:t>
            </a:r>
            <a:r>
              <a:rPr lang="ru-RU" sz="2400" b="1" u="sng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Михаила Скопина-Шуйского.</a:t>
            </a:r>
            <a:endParaRPr lang="ru-RU" sz="2000" b="1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404664"/>
            <a:ext cx="3960440" cy="20162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Вскоре отряды самозванца выступили в поход и в двухдневном бою под Волховом разбили царские полки.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1664779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4824536" cy="72008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«Тушинский вор»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24744"/>
            <a:ext cx="4690864" cy="5933256"/>
          </a:xfrm>
        </p:spPr>
        <p:txBody>
          <a:bodyPr>
            <a:normAutofit/>
          </a:bodyPr>
          <a:lstStyle/>
          <a:p>
            <a:r>
              <a:rPr lang="ru-RU" sz="2400" b="1" dirty="0"/>
              <a:t>В июне 1608 г. </a:t>
            </a:r>
            <a:r>
              <a:rPr lang="ru-RU" sz="2400" dirty="0" smtClean="0"/>
              <a:t>Лжедмитрий </a:t>
            </a:r>
            <a:r>
              <a:rPr lang="ru-RU" sz="2400" dirty="0"/>
              <a:t>II с русско-польскими отрядами подошел к столице и расположился </a:t>
            </a:r>
            <a:r>
              <a:rPr lang="ru-RU" sz="2400" b="1" dirty="0"/>
              <a:t>в селе Тушино</a:t>
            </a:r>
            <a:r>
              <a:rPr lang="ru-RU" sz="2400" dirty="0"/>
              <a:t>. </a:t>
            </a:r>
            <a:r>
              <a:rPr lang="ru-RU" sz="2400" u="sng" dirty="0"/>
              <a:t>По месту расположения своего лагеря он получил прозвище «тушинский вор</a:t>
            </a:r>
            <a:r>
              <a:rPr lang="ru-RU" sz="2400" u="sng" dirty="0" smtClean="0"/>
              <a:t>».</a:t>
            </a:r>
          </a:p>
          <a:p>
            <a:endParaRPr lang="ru-RU" sz="2400" u="sng" dirty="0" smtClean="0"/>
          </a:p>
          <a:p>
            <a:r>
              <a:rPr lang="ru-RU" sz="2400" dirty="0"/>
              <a:t>В сентябре 1608 г. в тушинский лагерь прибыла Марина </a:t>
            </a:r>
            <a:r>
              <a:rPr lang="ru-RU" sz="2400" dirty="0" smtClean="0"/>
              <a:t>Мнишек. </a:t>
            </a:r>
            <a:r>
              <a:rPr lang="ru-RU" sz="2400" dirty="0"/>
              <a:t>Она признала в новом самозванце своего мужа.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196752"/>
            <a:ext cx="3948204" cy="26642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861048"/>
            <a:ext cx="3763130" cy="26642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691824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906"/>
            <a:ext cx="9096125" cy="6822094"/>
          </a:xfrm>
        </p:spPr>
      </p:pic>
    </p:spTree>
    <p:extLst>
      <p:ext uri="{BB962C8B-B14F-4D97-AF65-F5344CB8AC3E}">
        <p14:creationId xmlns:p14="http://schemas.microsoft.com/office/powerpoint/2010/main" val="216226186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425"/>
          <a:stretch/>
        </p:blipFill>
        <p:spPr>
          <a:xfrm>
            <a:off x="0" y="404664"/>
            <a:ext cx="9156710" cy="6120680"/>
          </a:xfrm>
        </p:spPr>
      </p:pic>
    </p:spTree>
    <p:extLst>
      <p:ext uri="{BB962C8B-B14F-4D97-AF65-F5344CB8AC3E}">
        <p14:creationId xmlns:p14="http://schemas.microsoft.com/office/powerpoint/2010/main" val="147332700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217" y="548680"/>
            <a:ext cx="9208217" cy="5688632"/>
          </a:xfrm>
        </p:spPr>
      </p:pic>
    </p:spTree>
    <p:extLst>
      <p:ext uri="{BB962C8B-B14F-4D97-AF65-F5344CB8AC3E}">
        <p14:creationId xmlns:p14="http://schemas.microsoft.com/office/powerpoint/2010/main" val="360635604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0688"/>
            <a:ext cx="9156324" cy="5904656"/>
          </a:xfrm>
        </p:spPr>
      </p:pic>
    </p:spTree>
    <p:extLst>
      <p:ext uri="{BB962C8B-B14F-4D97-AF65-F5344CB8AC3E}">
        <p14:creationId xmlns:p14="http://schemas.microsoft.com/office/powerpoint/2010/main" val="315774309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" y="-18561"/>
            <a:ext cx="9144000" cy="6773333"/>
          </a:xfrm>
        </p:spPr>
      </p:pic>
    </p:spTree>
    <p:extLst>
      <p:ext uri="{BB962C8B-B14F-4D97-AF65-F5344CB8AC3E}">
        <p14:creationId xmlns:p14="http://schemas.microsoft.com/office/powerpoint/2010/main" val="241691789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Оборона Троице-Сергиева монастыря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u="sng" dirty="0"/>
              <a:t>Оборона Троице-Сергиева монастыря </a:t>
            </a:r>
            <a:r>
              <a:rPr lang="ru-RU" dirty="0"/>
              <a:t>– одна из героических страниц в истории Смутного времени. Его защитники выдержали </a:t>
            </a:r>
            <a:r>
              <a:rPr lang="ru-RU" u="sng" dirty="0"/>
              <a:t>почти двухлетнюю осаду 30-тысячного войска поляков.</a:t>
            </a:r>
            <a:r>
              <a:rPr lang="ru-RU" dirty="0"/>
              <a:t> Многочисленные штурмы не принудили осажденных сдаться. Монастырь выстоял до прихода войск </a:t>
            </a:r>
            <a:r>
              <a:rPr lang="ru-RU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М. В. Скопина-Шуйского</a:t>
            </a:r>
            <a:r>
              <a:rPr lang="ru-RU" u="sng" dirty="0"/>
              <a:t>. </a:t>
            </a:r>
            <a:r>
              <a:rPr lang="ru-RU" dirty="0"/>
              <a:t>Успехи защитников русской святыни одухотворяли и поднимали на борьбу с захватчиками население страны.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38047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В.И. Шуйский обратился за помощью к шведскому королю </a:t>
            </a:r>
            <a:r>
              <a:rPr lang="ru-RU" u="sng" dirty="0" smtClean="0"/>
              <a:t>Карлу </a:t>
            </a:r>
            <a:r>
              <a:rPr lang="en-US" u="sng" dirty="0" smtClean="0"/>
              <a:t>IX</a:t>
            </a:r>
            <a:r>
              <a:rPr lang="ru-RU" u="sng" dirty="0" smtClean="0"/>
              <a:t> </a:t>
            </a:r>
            <a:r>
              <a:rPr lang="ru-RU" dirty="0" smtClean="0"/>
              <a:t>и получил подкрепление – </a:t>
            </a:r>
            <a:r>
              <a:rPr lang="ru-RU" u="sng" dirty="0" smtClean="0"/>
              <a:t>6 тыс. отряд во главе с </a:t>
            </a:r>
            <a:r>
              <a:rPr lang="ru-RU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Якобом </a:t>
            </a:r>
            <a:r>
              <a:rPr lang="ru-RU" i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Делагарди</a:t>
            </a:r>
            <a:r>
              <a:rPr lang="ru-RU" dirty="0" smtClean="0"/>
              <a:t>.</a:t>
            </a:r>
          </a:p>
          <a:p>
            <a:r>
              <a:rPr lang="ru-RU" b="1" i="1" dirty="0" smtClean="0"/>
              <a:t>Россия обязалась отказаться от притязаний на </a:t>
            </a:r>
            <a:r>
              <a:rPr lang="ru-RU" b="1" i="1" dirty="0" err="1" smtClean="0"/>
              <a:t>Ливоню</a:t>
            </a:r>
            <a:r>
              <a:rPr lang="ru-RU" b="1" i="1" dirty="0" smtClean="0"/>
              <a:t>;</a:t>
            </a:r>
          </a:p>
          <a:p>
            <a:r>
              <a:rPr lang="ru-RU" b="1" i="1" dirty="0" smtClean="0"/>
              <a:t>Отдать город </a:t>
            </a:r>
            <a:r>
              <a:rPr lang="ru-RU" b="1" i="1" dirty="0" err="1" smtClean="0"/>
              <a:t>Корелу</a:t>
            </a:r>
            <a:r>
              <a:rPr lang="ru-RU" b="1" i="1" dirty="0" smtClean="0"/>
              <a:t>;</a:t>
            </a:r>
          </a:p>
          <a:p>
            <a:r>
              <a:rPr lang="ru-RU" b="1" i="1" dirty="0" smtClean="0"/>
              <a:t>Заключить «вечный мир» против Польши.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78088265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Картинки по запросу свержение шуйского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4" y="188640"/>
            <a:ext cx="8820472" cy="6456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641232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060848"/>
            <a:ext cx="8229600" cy="4525963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Интервенция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ru-RU" sz="3600" dirty="0"/>
              <a:t>– </a:t>
            </a:r>
            <a:r>
              <a:rPr lang="ru-RU" sz="3600" i="1" dirty="0"/>
              <a:t>насильственное вмешательство одного государства во внутренние дела другого государства с целью установления своего господства</a:t>
            </a:r>
            <a:endParaRPr lang="ru-RU" sz="3600" dirty="0"/>
          </a:p>
          <a:p>
            <a:pPr algn="ctr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22936169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906"/>
            <a:ext cx="9096125" cy="6822094"/>
          </a:xfrm>
        </p:spPr>
      </p:pic>
    </p:spTree>
    <p:extLst>
      <p:ext uri="{BB962C8B-B14F-4D97-AF65-F5344CB8AC3E}">
        <p14:creationId xmlns:p14="http://schemas.microsoft.com/office/powerpoint/2010/main" val="344663675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332656"/>
            <a:ext cx="8229600" cy="4525963"/>
          </a:xfrm>
        </p:spPr>
        <p:txBody>
          <a:bodyPr/>
          <a:lstStyle/>
          <a:p>
            <a:r>
              <a:rPr lang="ru-RU" u="sng" dirty="0" smtClean="0"/>
              <a:t>Сентябрь 1609-июнь 1611 гг. – оборона Смоленска.</a:t>
            </a:r>
            <a:endParaRPr lang="ru-RU" u="sng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75"/>
          <a:stretch/>
        </p:blipFill>
        <p:spPr>
          <a:xfrm>
            <a:off x="755576" y="1412775"/>
            <a:ext cx="7920880" cy="52101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02996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u="sng" dirty="0" smtClean="0"/>
              <a:t>Осенью 1609г.</a:t>
            </a:r>
            <a:r>
              <a:rPr lang="ru-RU" dirty="0" smtClean="0"/>
              <a:t> – Лжедмитрий </a:t>
            </a:r>
            <a:r>
              <a:rPr lang="en-US" dirty="0" smtClean="0"/>
              <a:t>II</a:t>
            </a:r>
            <a:r>
              <a:rPr lang="ru-RU" dirty="0" smtClean="0"/>
              <a:t> бежит в Калугу.</a:t>
            </a:r>
          </a:p>
          <a:p>
            <a:r>
              <a:rPr lang="ru-RU" dirty="0" smtClean="0"/>
              <a:t>На русский престол приглашают польского </a:t>
            </a:r>
            <a:r>
              <a:rPr lang="ru-RU" u="sng" dirty="0" smtClean="0"/>
              <a:t>царевича Владислава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Умирает князь М. Скопин-Шуйский.</a:t>
            </a:r>
          </a:p>
          <a:p>
            <a:r>
              <a:rPr lang="ru-RU" dirty="0" smtClean="0"/>
              <a:t>Июнь 1610г. – поражение войск Дмитрия Шуйского вблизи деревни </a:t>
            </a:r>
            <a:r>
              <a:rPr lang="ru-RU" dirty="0" err="1" smtClean="0"/>
              <a:t>Клушино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86774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60648"/>
            <a:ext cx="8229600" cy="4525963"/>
          </a:xfrm>
        </p:spPr>
        <p:txBody>
          <a:bodyPr/>
          <a:lstStyle/>
          <a:p>
            <a:r>
              <a:rPr lang="ru-RU" b="1" u="sng" dirty="0" smtClean="0"/>
              <a:t>17 июля 1610г. </a:t>
            </a:r>
            <a:r>
              <a:rPr lang="ru-RU" dirty="0" smtClean="0"/>
              <a:t>Мятежники во главе с </a:t>
            </a:r>
            <a:r>
              <a:rPr lang="ru-RU" i="1" dirty="0" err="1" smtClean="0"/>
              <a:t>Захарием</a:t>
            </a:r>
            <a:r>
              <a:rPr lang="ru-RU" i="1" dirty="0" smtClean="0"/>
              <a:t> Ляпуновым </a:t>
            </a:r>
            <a:r>
              <a:rPr lang="ru-RU" dirty="0" smtClean="0"/>
              <a:t>свергли с престола В.И. Шуйского и насильно постригли его в монахи.</a:t>
            </a:r>
            <a:endParaRPr lang="ru-RU" dirty="0"/>
          </a:p>
        </p:txBody>
      </p:sp>
      <p:pic>
        <p:nvPicPr>
          <p:cNvPr id="2050" name="Picture 2" descr="Картинки по запросу свержение шуйског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7" b="5752"/>
          <a:stretch/>
        </p:blipFill>
        <p:spPr bwMode="auto">
          <a:xfrm>
            <a:off x="323528" y="2564904"/>
            <a:ext cx="3960440" cy="39297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ртинки по запросу свержение шуйского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702"/>
          <a:stretch/>
        </p:blipFill>
        <p:spPr bwMode="auto">
          <a:xfrm>
            <a:off x="4355976" y="2564904"/>
            <a:ext cx="4683493" cy="38884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829617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Семибоярщина(главное знать Мстиславского)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u="sng" dirty="0"/>
              <a:t>В</a:t>
            </a:r>
            <a:r>
              <a:rPr lang="ru-RU" u="sng" dirty="0"/>
              <a:t> </a:t>
            </a:r>
            <a:r>
              <a:rPr lang="ru-RU" b="1" u="sng" dirty="0"/>
              <a:t>состав семибоярщины входили</a:t>
            </a:r>
            <a:r>
              <a:rPr lang="ru-RU" u="sng" dirty="0"/>
              <a:t>:</a:t>
            </a:r>
          </a:p>
          <a:p>
            <a:r>
              <a:rPr lang="ru-RU" b="1" dirty="0"/>
              <a:t>Князь Фёдор Иванович Мстиславский </a:t>
            </a:r>
          </a:p>
          <a:p>
            <a:r>
              <a:rPr lang="ru-RU" dirty="0"/>
              <a:t>Князь Иван Михайлович Воротынский</a:t>
            </a:r>
          </a:p>
          <a:p>
            <a:r>
              <a:rPr lang="ru-RU" dirty="0"/>
              <a:t>Князь Андрей Васильевич Трубецкой</a:t>
            </a:r>
          </a:p>
          <a:p>
            <a:r>
              <a:rPr lang="ru-RU" dirty="0"/>
              <a:t>Князь Андрей Васильевич Голицын</a:t>
            </a:r>
          </a:p>
          <a:p>
            <a:r>
              <a:rPr lang="ru-RU" dirty="0"/>
              <a:t>Князь Борис Михайлович Лыков-Оболенский</a:t>
            </a:r>
          </a:p>
          <a:p>
            <a:r>
              <a:rPr lang="ru-RU" dirty="0"/>
              <a:t>Боярин Иван Никитич Романов</a:t>
            </a:r>
          </a:p>
          <a:p>
            <a:r>
              <a:rPr lang="ru-RU" dirty="0"/>
              <a:t>Боярин Фёдор Иванович Шереметев 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848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99392"/>
            <a:ext cx="8229600" cy="1143000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</a:rPr>
              <a:t>Первое народное </a:t>
            </a:r>
            <a:r>
              <a:rPr lang="ru-RU" dirty="0" smtClean="0">
                <a:latin typeface="Times New Roman" pitchFamily="18" charset="0"/>
              </a:rPr>
              <a:t>ополчение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692696"/>
            <a:ext cx="8856984" cy="604867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Первыми после Польши выступили Рязанцы. Первое ополчение возглавил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Прокопий Ляпунов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К движению присоединились остатки тушинцев во главе с Д. Трубецким и И. Заруцским.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марте 1911 г.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передовой отряд ополчения под предводительством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Пожарского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заняли окраину Москвы.</a:t>
            </a:r>
          </a:p>
          <a:p>
            <a:pPr marL="0" indent="0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хотя им не удалось освободить Москву, продолжали со всех сторон блокировать город.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09" b="13318"/>
          <a:stretch/>
        </p:blipFill>
        <p:spPr>
          <a:xfrm>
            <a:off x="899592" y="2708920"/>
            <a:ext cx="6912768" cy="2954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60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Патриарх </a:t>
            </a:r>
            <a:r>
              <a:rPr lang="ru-RU" b="1" dirty="0" err="1" smtClean="0"/>
              <a:t>Гермоген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6" r="4625"/>
          <a:stretch/>
        </p:blipFill>
        <p:spPr>
          <a:xfrm>
            <a:off x="251520" y="1556792"/>
            <a:ext cx="5363571" cy="46805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556792"/>
            <a:ext cx="3276364" cy="46805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6620785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8" y="25508"/>
            <a:ext cx="9008807" cy="6756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3284984"/>
            <a:ext cx="8424936" cy="3024336"/>
          </a:xfrm>
          <a:prstGeom prst="rect">
            <a:avLst/>
          </a:prstGeom>
          <a:solidFill>
            <a:schemeClr val="bg1">
              <a:alpha val="6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chemeClr val="tx1"/>
                </a:solidFill>
              </a:rPr>
              <a:t>14. Окончание </a:t>
            </a:r>
            <a:r>
              <a:rPr lang="ru-RU" sz="6000" b="1" dirty="0">
                <a:solidFill>
                  <a:schemeClr val="tx1"/>
                </a:solidFill>
              </a:rPr>
              <a:t>Смуты.</a:t>
            </a:r>
            <a:br>
              <a:rPr lang="ru-RU" sz="6000" b="1" dirty="0">
                <a:solidFill>
                  <a:schemeClr val="tx1"/>
                </a:solidFill>
              </a:rPr>
            </a:br>
            <a:r>
              <a:rPr lang="ru-RU" sz="6000" b="1" dirty="0">
                <a:solidFill>
                  <a:schemeClr val="tx1"/>
                </a:solidFill>
              </a:rPr>
              <a:t>Новая династия</a:t>
            </a:r>
            <a:endParaRPr lang="ru-RU" sz="6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45653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Минин и Пожарский</a:t>
            </a:r>
            <a:endParaRPr lang="ru-RU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99592" y="6021288"/>
            <a:ext cx="2602632" cy="474067"/>
          </a:xfrm>
        </p:spPr>
        <p:txBody>
          <a:bodyPr>
            <a:noAutofit/>
          </a:bodyPr>
          <a:lstStyle/>
          <a:p>
            <a:r>
              <a:rPr lang="ru-RU" sz="2800" dirty="0" smtClean="0"/>
              <a:t>Кузьма Минин</a:t>
            </a:r>
            <a:endParaRPr lang="ru-RU" sz="28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860032" y="5949280"/>
            <a:ext cx="3528392" cy="495746"/>
          </a:xfrm>
        </p:spPr>
        <p:txBody>
          <a:bodyPr>
            <a:normAutofit lnSpcReduction="10000"/>
          </a:bodyPr>
          <a:lstStyle/>
          <a:p>
            <a:r>
              <a:rPr lang="ru-RU" sz="2800" dirty="0" smtClean="0"/>
              <a:t>Дмитрий Пожарский</a:t>
            </a:r>
            <a:endParaRPr lang="ru-RU" sz="2800" dirty="0"/>
          </a:p>
        </p:txBody>
      </p:sp>
      <p:pic>
        <p:nvPicPr>
          <p:cNvPr id="2050" name="Picture 2" descr="Похожее изображение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00808"/>
            <a:ext cx="3263506" cy="41490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ртинки по запросу дмитрий пожарский"/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9" b="1476"/>
          <a:stretch/>
        </p:blipFill>
        <p:spPr bwMode="auto">
          <a:xfrm>
            <a:off x="4860032" y="1700807"/>
            <a:ext cx="3312368" cy="418055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985490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Минин и Пожарский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Центром освободительно движения с осени 1611г. Стал – Нижний </a:t>
            </a:r>
            <a:r>
              <a:rPr lang="ru-RU" sz="2800" b="1" dirty="0" err="1" smtClean="0"/>
              <a:t>Новогород</a:t>
            </a:r>
            <a:r>
              <a:rPr lang="ru-RU" sz="2800" b="1" dirty="0" smtClean="0"/>
              <a:t>.</a:t>
            </a:r>
          </a:p>
          <a:p>
            <a:r>
              <a:rPr lang="ru-RU" sz="2800" dirty="0" smtClean="0"/>
              <a:t>Нижегородский земский староста – торговый человек </a:t>
            </a:r>
            <a:r>
              <a:rPr lang="ru-RU" sz="2800" b="1" dirty="0" smtClean="0"/>
              <a:t>Кузьма </a:t>
            </a:r>
            <a:r>
              <a:rPr lang="ru-RU" sz="2800" b="1" dirty="0" err="1" smtClean="0"/>
              <a:t>Анкудинович</a:t>
            </a:r>
            <a:r>
              <a:rPr lang="ru-RU" sz="2800" b="1" dirty="0" smtClean="0"/>
              <a:t> Минин </a:t>
            </a:r>
            <a:r>
              <a:rPr lang="ru-RU" sz="2800" dirty="0" smtClean="0"/>
              <a:t>обратился к жителям города с призывом помочь всеми силами и средствами в создании нового народного ополчения для освобождения России от иноземных захватчиков.(</a:t>
            </a:r>
            <a:r>
              <a:rPr lang="ru-RU" u="sng" dirty="0" smtClean="0"/>
              <a:t>Октябрь 1611г</a:t>
            </a:r>
            <a:r>
              <a:rPr lang="ru-RU" dirty="0" smtClean="0"/>
              <a:t>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268022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Минин и Пожарский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b="1" u="sng" dirty="0"/>
              <a:t>1611г. </a:t>
            </a:r>
            <a:r>
              <a:rPr lang="ru-RU" sz="2800" dirty="0"/>
              <a:t>– создание Второго ополчения</a:t>
            </a:r>
            <a:r>
              <a:rPr lang="ru-RU" sz="2800" dirty="0" smtClean="0"/>
              <a:t>.</a:t>
            </a:r>
          </a:p>
          <a:p>
            <a:r>
              <a:rPr lang="ru-RU" sz="2800" dirty="0" smtClean="0"/>
              <a:t>Для управления страной по образцу Земского собора был создан </a:t>
            </a:r>
            <a:r>
              <a:rPr lang="ru-RU" sz="2800" b="1" dirty="0" smtClean="0"/>
              <a:t>«Совет всей земли</a:t>
            </a:r>
            <a:r>
              <a:rPr lang="ru-RU" sz="2800" dirty="0" smtClean="0"/>
              <a:t>», куда вошли представители различных слоев населения.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23353562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7992888" cy="1143000"/>
          </a:xfrm>
        </p:spPr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Освобождение Москвы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280920" cy="5661248"/>
          </a:xfrm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b="1" u="sng" dirty="0" smtClean="0"/>
              <a:t>В июле 1612г. </a:t>
            </a:r>
            <a:r>
              <a:rPr lang="ru-RU" dirty="0" smtClean="0"/>
              <a:t>– Сигизмунд </a:t>
            </a:r>
            <a:r>
              <a:rPr lang="en-US" dirty="0" smtClean="0"/>
              <a:t>III</a:t>
            </a:r>
            <a:r>
              <a:rPr lang="ru-RU" dirty="0" smtClean="0"/>
              <a:t> на подмогу своим войскам отправляет войска во главе с Яном Ходкевичем.</a:t>
            </a:r>
          </a:p>
          <a:p>
            <a:pPr marL="0" indent="0">
              <a:buNone/>
            </a:pPr>
            <a:r>
              <a:rPr lang="ru-RU" sz="2800" dirty="0" smtClean="0"/>
              <a:t>Ополчение под руководством Пожарского двинулось к Москве.</a:t>
            </a:r>
          </a:p>
          <a:p>
            <a:pPr marL="0" indent="0">
              <a:buNone/>
            </a:pPr>
            <a:r>
              <a:rPr lang="ru-RU" sz="2800" dirty="0" smtClean="0"/>
              <a:t>Пожарскому удается опередить Ходкевича и расположиться на западной окраине города.</a:t>
            </a:r>
          </a:p>
          <a:p>
            <a:r>
              <a:rPr lang="ru-RU" b="1" u="sng" dirty="0" smtClean="0"/>
              <a:t>18 августа 1612г. </a:t>
            </a:r>
            <a:r>
              <a:rPr lang="ru-RU" dirty="0" smtClean="0"/>
              <a:t>– дошли до Троице-Сергиева монастыря.</a:t>
            </a:r>
          </a:p>
          <a:p>
            <a:pPr marL="0" indent="0">
              <a:buNone/>
            </a:pPr>
            <a:r>
              <a:rPr lang="ru-RU" sz="2800" dirty="0" smtClean="0"/>
              <a:t>К концу месяца народные дружины подошли к окраине Москвы.</a:t>
            </a:r>
          </a:p>
        </p:txBody>
      </p:sp>
    </p:spTree>
    <p:extLst>
      <p:ext uri="{BB962C8B-B14F-4D97-AF65-F5344CB8AC3E}">
        <p14:creationId xmlns:p14="http://schemas.microsoft.com/office/powerpoint/2010/main" val="71425130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Освобождение Москвы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132856"/>
            <a:ext cx="8363272" cy="2836912"/>
          </a:xfrm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/>
          <a:lstStyle/>
          <a:p>
            <a:r>
              <a:rPr lang="ru-RU" dirty="0" smtClean="0"/>
              <a:t>Первый бой с отрядом </a:t>
            </a:r>
            <a:r>
              <a:rPr lang="ru-RU" u="sng" dirty="0" smtClean="0"/>
              <a:t>Ходкевича произошел 22 августа.</a:t>
            </a:r>
            <a:r>
              <a:rPr lang="ru-RU" dirty="0" smtClean="0"/>
              <a:t> </a:t>
            </a:r>
          </a:p>
          <a:p>
            <a:r>
              <a:rPr lang="ru-RU" dirty="0"/>
              <a:t>О</a:t>
            </a:r>
            <a:r>
              <a:rPr lang="ru-RU" dirty="0" smtClean="0"/>
              <a:t>бъединенными усилиями войск </a:t>
            </a:r>
            <a:r>
              <a:rPr lang="ru-RU" i="1" dirty="0" smtClean="0"/>
              <a:t>Пожарского и Трубецкого</a:t>
            </a:r>
            <a:r>
              <a:rPr lang="ru-RU" dirty="0" smtClean="0"/>
              <a:t> удается обратить поляков в бегство.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847603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548680"/>
            <a:ext cx="8229600" cy="6009531"/>
          </a:xfr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2800" dirty="0" smtClean="0"/>
              <a:t>Главное сражение началось </a:t>
            </a:r>
            <a:r>
              <a:rPr lang="ru-RU" sz="2800" b="1" u="sng" dirty="0" smtClean="0"/>
              <a:t>24 августа</a:t>
            </a:r>
            <a:r>
              <a:rPr lang="ru-RU" sz="2800" dirty="0" smtClean="0"/>
              <a:t>. Гетман двинулся к Кремлю с Поклонной горы, напал на конницу </a:t>
            </a:r>
            <a:r>
              <a:rPr lang="ru-RU" sz="2800" i="1" dirty="0" smtClean="0"/>
              <a:t>Трубецкого</a:t>
            </a:r>
            <a:r>
              <a:rPr lang="ru-RU" sz="2800" dirty="0" smtClean="0"/>
              <a:t> и принудил ее к бегству. Но пехота нижегородцев остановила натиск поляков. Завязался упорный бой, длившийся до вечера. Казалось, еще немного и поляки одержат победу. Положение спас </a:t>
            </a:r>
            <a:r>
              <a:rPr lang="ru-RU" sz="2800" i="1" dirty="0" smtClean="0"/>
              <a:t>Минин</a:t>
            </a:r>
            <a:r>
              <a:rPr lang="ru-RU" sz="2800" dirty="0" smtClean="0"/>
              <a:t>. Во главе отборной дружины он переправился через Москву-реку и с тыла резко ударил по лагерю неприятеля. В стане врага началась паника. </a:t>
            </a:r>
            <a:r>
              <a:rPr lang="ru-RU" sz="2800" u="sng" dirty="0" smtClean="0"/>
              <a:t>Оставив артиллерию и весь обоз, Ходкевич с позором бежал от Москвы.</a:t>
            </a:r>
          </a:p>
          <a:p>
            <a:r>
              <a:rPr lang="ru-RU" sz="2800" dirty="0" smtClean="0"/>
              <a:t>Поляки еще оставались в Москве.</a:t>
            </a:r>
          </a:p>
          <a:p>
            <a:r>
              <a:rPr lang="ru-RU" sz="2800" u="sng" dirty="0" smtClean="0"/>
              <a:t>22 октября ополчены взяли Китай-город.</a:t>
            </a:r>
            <a:endParaRPr lang="ru-RU" sz="2800" u="sng" dirty="0"/>
          </a:p>
        </p:txBody>
      </p:sp>
    </p:spTree>
    <p:extLst>
      <p:ext uri="{BB962C8B-B14F-4D97-AF65-F5344CB8AC3E}">
        <p14:creationId xmlns:p14="http://schemas.microsoft.com/office/powerpoint/2010/main" val="341052923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387424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Times New Roman" pitchFamily="18" charset="0"/>
              </a:rPr>
              <a:t>Второе народное </a:t>
            </a:r>
            <a:r>
              <a:rPr lang="ru-RU" sz="3600" dirty="0" smtClean="0">
                <a:latin typeface="Times New Roman" pitchFamily="18" charset="0"/>
              </a:rPr>
              <a:t>ополчение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476672"/>
            <a:ext cx="9000841" cy="626469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Times New Roman" pitchFamily="18" charset="0"/>
              </a:rPr>
              <a:t>Второе народное (нижегородское)  — возникшее в </a:t>
            </a:r>
            <a:r>
              <a:rPr lang="ru-RU" sz="2400" u="sng" dirty="0" smtClean="0">
                <a:latin typeface="Times New Roman" pitchFamily="18" charset="0"/>
              </a:rPr>
              <a:t>сентябре1611 </a:t>
            </a:r>
            <a:r>
              <a:rPr lang="ru-RU" sz="2400" dirty="0" smtClean="0">
                <a:latin typeface="Times New Roman" pitchFamily="18" charset="0"/>
              </a:rPr>
              <a:t>года для борьбы с польскими интервентами. Продолжало активно формироваться во время пути из Нижнего Новгорода в Москву. Их путь лежал через Ярославль где Пожарский в течении 4 месяцев  тренировал ополчение. В июле 1612 г. оно было полностью боеспособным. 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itchFamily="18" charset="0"/>
              </a:rPr>
              <a:t>На помощь осаждённым поляком шёл гетман Хоткевич. Пожарскому удалось опередить его и расположиться у западной окраине города. После нескольких боёв они обратили поляков в бегство.</a:t>
            </a:r>
          </a:p>
          <a:p>
            <a:pPr marL="0" indent="0" algn="ctr">
              <a:buNone/>
            </a:pPr>
            <a:endParaRPr lang="ru-RU" sz="2400" b="1" dirty="0" smtClean="0">
              <a:latin typeface="Times New Roman" pitchFamily="18" charset="0"/>
            </a:endParaRPr>
          </a:p>
          <a:p>
            <a:pPr marL="0" indent="0" algn="ctr">
              <a:buNone/>
            </a:pPr>
            <a:r>
              <a:rPr lang="ru-RU" b="1" dirty="0">
                <a:latin typeface="Times New Roman" pitchFamily="18" charset="0"/>
              </a:rPr>
              <a:t>4 Ноября 1612 года </a:t>
            </a:r>
            <a:r>
              <a:rPr lang="ru-RU" dirty="0">
                <a:latin typeface="Times New Roman" pitchFamily="18" charset="0"/>
              </a:rPr>
              <a:t>освобождение Московского кремля от поляков</a:t>
            </a:r>
          </a:p>
          <a:p>
            <a:pPr marL="0" indent="0" algn="ctr">
              <a:buNone/>
            </a:pPr>
            <a:endParaRPr lang="ru-RU" b="1" dirty="0">
              <a:latin typeface="Times New Roman" pitchFamily="18" charset="0"/>
            </a:endParaRPr>
          </a:p>
          <a:p>
            <a:pPr marL="0" indent="0" algn="ctr">
              <a:buNone/>
            </a:pPr>
            <a:endParaRPr lang="ru-RU" sz="2400" b="1" dirty="0" smtClean="0">
              <a:latin typeface="Times New Roman" pitchFamily="18" charset="0"/>
            </a:endParaRPr>
          </a:p>
          <a:p>
            <a:pPr marL="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01918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/>
              <a:t>Освобождение Москвы</a:t>
            </a:r>
            <a:endParaRPr lang="ru-RU" b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147248" cy="2908920"/>
          </a:xfrm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/>
          <a:lstStyle/>
          <a:p>
            <a:r>
              <a:rPr lang="ru-RU" u="sng" dirty="0" smtClean="0"/>
              <a:t>22 октября </a:t>
            </a:r>
            <a:r>
              <a:rPr lang="ru-RU" dirty="0" smtClean="0"/>
              <a:t>– казаки взяли Китай-город.</a:t>
            </a:r>
          </a:p>
          <a:p>
            <a:r>
              <a:rPr lang="ru-RU" u="sng" dirty="0" smtClean="0"/>
              <a:t>27 ноября </a:t>
            </a:r>
            <a:r>
              <a:rPr lang="ru-RU" dirty="0" smtClean="0"/>
              <a:t>– ополчения Трубецкого и Пожарского соединились и взяв кресты и образа двинулись в Китай-город в сопровождении всех московских жителей.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180726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-171400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Освобождение Москвы</a:t>
            </a:r>
            <a:endParaRPr lang="ru-RU" sz="4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980728"/>
            <a:ext cx="8568952" cy="1656184"/>
          </a:xfrm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 smtClean="0"/>
              <a:t>Освобождение Москвы вызвало мощный подъем всенародной борьбы против оставшихся на территории России захватчиков. Местные ополчения с помощью воинов Пожарского истребляли и изгоняли иноземные отряды. Героический подвиг совершил костромской крестьянин </a:t>
            </a:r>
            <a:r>
              <a:rPr lang="ru-RU" b="1" i="1" u="sng" dirty="0" smtClean="0"/>
              <a:t>Иван Сусанин. </a:t>
            </a:r>
            <a:endParaRPr lang="ru-RU" b="1" i="1" u="sng" dirty="0"/>
          </a:p>
        </p:txBody>
      </p:sp>
      <p:pic>
        <p:nvPicPr>
          <p:cNvPr id="1026" name="Picture 2" descr="Картинки по запросу иван сусанин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57" b="11192"/>
          <a:stretch/>
        </p:blipFill>
        <p:spPr bwMode="auto">
          <a:xfrm>
            <a:off x="251520" y="2924944"/>
            <a:ext cx="6096000" cy="3438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444208" y="2996952"/>
            <a:ext cx="2520280" cy="3139321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Он завел польский </a:t>
            </a:r>
            <a:r>
              <a:rPr lang="ru-RU" dirty="0" smtClean="0"/>
              <a:t>отряд </a:t>
            </a:r>
            <a:r>
              <a:rPr lang="ru-RU" dirty="0"/>
              <a:t>в непроходимые болота. Сам Сусанин погиб, но и поляки не смогли выбраться и выполнить важное задание короля – погубить вероятного кандидата на русский престол Михаила Романова.</a:t>
            </a:r>
          </a:p>
        </p:txBody>
      </p:sp>
    </p:spTree>
    <p:extLst>
      <p:ext uri="{BB962C8B-B14F-4D97-AF65-F5344CB8AC3E}">
        <p14:creationId xmlns:p14="http://schemas.microsoft.com/office/powerpoint/2010/main" val="4154508039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Избрание Михаила Романова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412776"/>
            <a:ext cx="4690864" cy="5141168"/>
          </a:xfrm>
        </p:spPr>
        <p:txBody>
          <a:bodyPr/>
          <a:lstStyle/>
          <a:p>
            <a:r>
              <a:rPr lang="ru-RU" b="1" u="sng" dirty="0" smtClean="0"/>
              <a:t>Михаил Федорович Романов (1613-1645гг.)</a:t>
            </a:r>
          </a:p>
          <a:p>
            <a:r>
              <a:rPr lang="ru-RU" sz="2400" dirty="0" smtClean="0"/>
              <a:t>С освобождением столицы предстояло восстановить государственную власть.</a:t>
            </a:r>
          </a:p>
          <a:p>
            <a:r>
              <a:rPr lang="ru-RU" sz="2400" b="1" u="sng" dirty="0" smtClean="0"/>
              <a:t>В январе 1613г. </a:t>
            </a:r>
            <a:r>
              <a:rPr lang="ru-RU" sz="2400" dirty="0" smtClean="0"/>
              <a:t>В Москве собрались представители от бояр, дворян, духовенства, казаков и стрельцов, а также посланцы из 50 городов. Всего 700 человек.</a:t>
            </a:r>
            <a:endParaRPr lang="ru-RU" sz="2400" dirty="0"/>
          </a:p>
        </p:txBody>
      </p:sp>
      <p:pic>
        <p:nvPicPr>
          <p:cNvPr id="3074" name="Picture 2" descr="Картинки по запросу михаил романов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54" b="6235"/>
          <a:stretch/>
        </p:blipFill>
        <p:spPr bwMode="auto">
          <a:xfrm>
            <a:off x="5004048" y="1484783"/>
            <a:ext cx="3528392" cy="5076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697868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Избрание царя.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348880"/>
            <a:ext cx="8928992" cy="331236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 1613 в Москве начал заседать земский собор. Около 2 месяцев обсуждался вопрос о выборе нового царя. Выбор пал на 16-ти летнего </a:t>
            </a:r>
            <a:r>
              <a:rPr lang="ru-RU" sz="3600" b="1" i="1" u="sng" dirty="0" smtClean="0">
                <a:latin typeface="Times New Roman" pitchFamily="18" charset="0"/>
                <a:cs typeface="Times New Roman" pitchFamily="18" charset="0"/>
              </a:rPr>
              <a:t>Михаила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u="sng" dirty="0" smtClean="0">
                <a:latin typeface="Times New Roman" pitchFamily="18" charset="0"/>
                <a:cs typeface="Times New Roman" pitchFamily="18" charset="0"/>
              </a:rPr>
              <a:t>Фёдоровича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u="sng" dirty="0" smtClean="0">
                <a:latin typeface="Times New Roman" pitchFamily="18" charset="0"/>
                <a:cs typeface="Times New Roman" pitchFamily="18" charset="0"/>
              </a:rPr>
              <a:t>Романова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 сына тушинского патриарха Филарета.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331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ru-RU" dirty="0" smtClean="0"/>
              <a:t>Определения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800" i="1" u="sng" dirty="0">
                <a:latin typeface="Times New Roman" pitchFamily="18" charset="0"/>
                <a:cs typeface="Times New Roman" pitchFamily="18" charset="0"/>
              </a:rPr>
              <a:t>Смута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- общенациональный кризис, охвативший все сферы российского общества, сопровождающийся гражданской войной и иностранной интервенцией.</a:t>
            </a:r>
          </a:p>
          <a:p>
            <a:r>
              <a:rPr lang="ru-RU" sz="2800" i="1" u="sng" dirty="0">
                <a:latin typeface="Times New Roman" pitchFamily="18" charset="0"/>
                <a:cs typeface="Times New Roman" pitchFamily="18" charset="0"/>
              </a:rPr>
              <a:t>Интервенция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- вторжение войск иностранных государств, их вмешательство во внутренние дела страны.</a:t>
            </a:r>
          </a:p>
          <a:p>
            <a:r>
              <a:rPr lang="ru-RU" sz="2800" i="1" u="sng" dirty="0">
                <a:latin typeface="Times New Roman" pitchFamily="18" charset="0"/>
                <a:cs typeface="Times New Roman" pitchFamily="18" charset="0"/>
              </a:rPr>
              <a:t>Самозванство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- присвоение кем - либо имени представителя царствующей династии.</a:t>
            </a:r>
          </a:p>
          <a:p>
            <a:r>
              <a:rPr lang="ru-RU" sz="2800" i="1" u="sng" dirty="0">
                <a:latin typeface="Times New Roman" pitchFamily="18" charset="0"/>
                <a:cs typeface="Times New Roman" pitchFamily="18" charset="0"/>
              </a:rPr>
              <a:t>Ополчение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- участие в военных действия людей невоеннообязанных, мирного населения. 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50879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2127</TotalTime>
  <Words>2382</Words>
  <Application>Microsoft Office PowerPoint</Application>
  <PresentationFormat>Экран (4:3)</PresentationFormat>
  <Paragraphs>298</Paragraphs>
  <Slides>80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80</vt:i4>
      </vt:variant>
    </vt:vector>
  </HeadingPairs>
  <TitlesOfParts>
    <vt:vector size="86" baseType="lpstr">
      <vt:lpstr>Arial</vt:lpstr>
      <vt:lpstr>Calibri</vt:lpstr>
      <vt:lpstr>Courier New</vt:lpstr>
      <vt:lpstr>Georgia</vt:lpstr>
      <vt:lpstr>Times New Roman</vt:lpstr>
      <vt:lpstr>Тема Office</vt:lpstr>
      <vt:lpstr>Кризис власти на рубеже XVI – XVII вв.  </vt:lpstr>
      <vt:lpstr>Смерть Ивана IV  18 марта 1584 года</vt:lpstr>
      <vt:lpstr>1581 год – смерть Ивана Молодого</vt:lpstr>
      <vt:lpstr>Дети Ивана IV Васильевича</vt:lpstr>
      <vt:lpstr>Царь Федор Иванович   1584-1598 гг.</vt:lpstr>
      <vt:lpstr>Презентация PowerPoint</vt:lpstr>
      <vt:lpstr>Реальная власть у Бориса  Годунова, шурина царя</vt:lpstr>
      <vt:lpstr>Презентация PowerPoint</vt:lpstr>
      <vt:lpstr>1589 г.-учреждение патриаршества</vt:lpstr>
      <vt:lpstr>1590-1593- Русско-шведская война</vt:lpstr>
      <vt:lpstr>Продолжилось продвижение русских в Западной Сибири</vt:lpstr>
      <vt:lpstr>Династический кризис</vt:lpstr>
      <vt:lpstr>Презентация PowerPoint</vt:lpstr>
      <vt:lpstr>Январь 1598г. – умирает Федор Иванович. 1598 год – созыв Земского Собора.</vt:lpstr>
      <vt:lpstr>3 сентября 1598 года – в Успенском соборе Московского кремля венчание  на царство Бориса Годунова</vt:lpstr>
      <vt:lpstr>Борис Годунов</vt:lpstr>
      <vt:lpstr>Презентация PowerPoint</vt:lpstr>
      <vt:lpstr>Презентация PowerPoint</vt:lpstr>
      <vt:lpstr>Внутренняя политика </vt:lpstr>
      <vt:lpstr>Внешняя политика</vt:lpstr>
      <vt:lpstr>С 1601-1603 гг. – неурожайные годы.</vt:lpstr>
      <vt:lpstr>Презентация PowerPoint</vt:lpstr>
      <vt:lpstr>Начало Смуты. Самозванец на престоле.</vt:lpstr>
      <vt:lpstr>Смута   </vt:lpstr>
      <vt:lpstr>Презентация PowerPoint</vt:lpstr>
      <vt:lpstr>Смерть Ивана Грозного и двух его сыновей Федора и Дмитрия привели к пресечению правящей династии Рюриковичей</vt:lpstr>
      <vt:lpstr>1601-1603 гг. – неурожайные годы. 1603 - 1604 гг. - Восстание под предводительством казака Хлопка Косолапа. </vt:lpstr>
      <vt:lpstr>Недовольство крестьян – усилением налогового гнета; дворяне – желание увеличить свои земельные наделы и получения новых привилегий.</vt:lpstr>
      <vt:lpstr>Стремление боярских группировок за управление страной</vt:lpstr>
      <vt:lpstr>Первый самозванец. Лжедмитрий I</vt:lpstr>
      <vt:lpstr>Первый самозванец</vt:lpstr>
      <vt:lpstr>Презентация PowerPoint</vt:lpstr>
      <vt:lpstr>Причины популярности самозванца</vt:lpstr>
      <vt:lpstr>Смерть самозванца</vt:lpstr>
      <vt:lpstr>Причины свержения Лжедмитрия I :</vt:lpstr>
      <vt:lpstr>«Боярский царь»</vt:lpstr>
      <vt:lpstr>Работа с документом “отрывок из Крестоцеловальной записи царя Василия Шуйского” (1606 год).  </vt:lpstr>
      <vt:lpstr>Пункты "Крестоцеловальной записи". </vt:lpstr>
      <vt:lpstr>В чем значение "Крестоцеловальное целовальной записи" для Российского государства? </vt:lpstr>
      <vt:lpstr>Презентация PowerPoint</vt:lpstr>
      <vt:lpstr>13. Разгар Смуты. Власть и народ.</vt:lpstr>
      <vt:lpstr>Восстание Ивана Болотникова</vt:lpstr>
      <vt:lpstr>Презентация PowerPoint</vt:lpstr>
      <vt:lpstr>Презентация PowerPoint</vt:lpstr>
      <vt:lpstr>Презентация PowerPoint</vt:lpstr>
      <vt:lpstr>«Тушинский вор»</vt:lpstr>
      <vt:lpstr>Презентация PowerPoint</vt:lpstr>
      <vt:lpstr>Презентация PowerPoint</vt:lpstr>
      <vt:lpstr>«Тушинский вор»</vt:lpstr>
      <vt:lpstr>Презентация PowerPoint</vt:lpstr>
      <vt:lpstr>«Тушинский вор»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Оборона Троице-Сергиева монастыря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Семибоярщина(главное знать Мстиславского)</vt:lpstr>
      <vt:lpstr>Первое народное ополчение</vt:lpstr>
      <vt:lpstr>Патриарх Гермоген</vt:lpstr>
      <vt:lpstr>Презентация PowerPoint</vt:lpstr>
      <vt:lpstr>Минин и Пожарский</vt:lpstr>
      <vt:lpstr>Минин и Пожарский</vt:lpstr>
      <vt:lpstr>Минин и Пожарский</vt:lpstr>
      <vt:lpstr>Освобождение Москвы</vt:lpstr>
      <vt:lpstr>Освобождение Москвы</vt:lpstr>
      <vt:lpstr>Презентация PowerPoint</vt:lpstr>
      <vt:lpstr>Второе народное ополчение</vt:lpstr>
      <vt:lpstr>Освобождение Москвы</vt:lpstr>
      <vt:lpstr>Освобождение Москвы</vt:lpstr>
      <vt:lpstr>Избрание Михаила Романова</vt:lpstr>
      <vt:lpstr>Избрание царя.</vt:lpstr>
      <vt:lpstr>Определения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ASUS_ZV</dc:creator>
  <cp:lastModifiedBy>Светлана Ленгесова</cp:lastModifiedBy>
  <cp:revision>118</cp:revision>
  <dcterms:created xsi:type="dcterms:W3CDTF">2016-01-07T08:59:40Z</dcterms:created>
  <dcterms:modified xsi:type="dcterms:W3CDTF">2017-10-25T06:36:37Z</dcterms:modified>
</cp:coreProperties>
</file>