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57" r:id="rId8"/>
    <p:sldId id="266" r:id="rId9"/>
    <p:sldId id="265" r:id="rId10"/>
    <p:sldId id="267" r:id="rId11"/>
    <p:sldId id="268" r:id="rId12"/>
    <p:sldId id="269" r:id="rId13"/>
    <p:sldId id="270" r:id="rId14"/>
    <p:sldId id="271" r:id="rId15"/>
    <p:sldId id="26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99"/>
    <a:srgbClr val="0A7C0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ukruschool.ru/projekts/park/royal.htm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ukruschool.ru/projekts/park/monument.htm" TargetMode="External"/><Relationship Id="rId2" Type="http://schemas.openxmlformats.org/officeDocument/2006/relationships/hyperlink" Target="http://ukruschool.ru/projekts/park/royal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ukruschool.ru/projekts/park/ploshadka.htm" TargetMode="External"/><Relationship Id="rId4" Type="http://schemas.openxmlformats.org/officeDocument/2006/relationships/hyperlink" Target="http://ukruschool.ru/projekts/park/royal.htm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knowabroad.com/moj-london/dostoprimechatelnosti-londona/anglijskoe-chaepitie.htm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englishgid.ru/wp-content/uploads/2014/12/Elfin-Oak.jpg" TargetMode="Externa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История </a:t>
            </a:r>
            <a:br>
              <a:rPr lang="ru-RU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</a:br>
            <a:r>
              <a:rPr lang="ru-RU" i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Кенсингтонского парка</a:t>
            </a:r>
            <a:endParaRPr lang="ru-RU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Ученик 8 класса </a:t>
            </a:r>
            <a:r>
              <a:rPr lang="ru-RU" dirty="0" err="1" smtClean="0"/>
              <a:t>Кубринской</a:t>
            </a:r>
            <a:r>
              <a:rPr lang="ru-RU" dirty="0" smtClean="0"/>
              <a:t> СОШ</a:t>
            </a:r>
          </a:p>
          <a:p>
            <a:r>
              <a:rPr lang="ru-RU" dirty="0" smtClean="0"/>
              <a:t>Мельников </a:t>
            </a:r>
            <a:r>
              <a:rPr lang="ru-RU" dirty="0" smtClean="0"/>
              <a:t>Ярослав</a:t>
            </a:r>
            <a:endParaRPr lang="en-US" dirty="0" smtClean="0"/>
          </a:p>
          <a:p>
            <a:r>
              <a:rPr lang="ru-RU" dirty="0" smtClean="0"/>
              <a:t>Руководитель: учитель английского языка Спиридонова </a:t>
            </a:r>
            <a:r>
              <a:rPr lang="ru-RU" smtClean="0"/>
              <a:t>Татьяна Николаевна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>
            <a:prstTxWarp prst="textWave2">
              <a:avLst/>
            </a:prstTxWarp>
          </a:bodyPr>
          <a:lstStyle/>
          <a:p>
            <a:r>
              <a:rPr lang="ru-RU" dirty="0" smtClean="0">
                <a:ln w="19050">
                  <a:solidFill>
                    <a:schemeClr val="tx1"/>
                  </a:solidFill>
                </a:ln>
                <a:solidFill>
                  <a:srgbClr val="FFFF00"/>
                </a:solidFill>
              </a:rPr>
              <a:t>Зарождение парка</a:t>
            </a:r>
            <a:endParaRPr lang="ru-RU" dirty="0">
              <a:ln w="19050">
                <a:solidFill>
                  <a:schemeClr val="tx1"/>
                </a:solidFill>
              </a:ln>
              <a:solidFill>
                <a:srgbClr val="FFFF00"/>
              </a:solidFill>
            </a:endParaRPr>
          </a:p>
        </p:txBody>
      </p:sp>
      <p:pic>
        <p:nvPicPr>
          <p:cNvPr id="4" name="Рисунок 3" descr="http://ukruschool.ru/projekts/park/history/histor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8760"/>
            <a:ext cx="4643438" cy="49685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95936" y="1124744"/>
            <a:ext cx="5328592" cy="5733256"/>
          </a:xfrm>
          <a:prstGeom prst="vertic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История Кенсингтонских садов началась в 1689 году, когда король </a:t>
            </a:r>
            <a:r>
              <a:rPr lang="ru-RU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Вильгельм III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и Мэри II купили дом </a:t>
            </a:r>
            <a:r>
              <a:rPr lang="ru-RU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Ноттингем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в </a:t>
            </a:r>
            <a:r>
              <a:rPr lang="ru-RU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Кенсингтоне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 Дом был преобразован во дворец Кристофером </a:t>
            </a:r>
            <a:r>
              <a:rPr lang="ru-RU" b="1" i="1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Реном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, и территория сада в 5 га была расширена королевой Анной в 1705 году.</a:t>
            </a: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28604"/>
            <a:ext cx="8229600" cy="11430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ukruschool.ru/projekts/park/history/histor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896" y="-243408"/>
            <a:ext cx="5508104" cy="6768752"/>
          </a:xfrm>
          <a:prstGeom prst="roundRect">
            <a:avLst>
              <a:gd name="adj" fmla="val 16667"/>
            </a:avLst>
          </a:prstGeom>
          <a:ln w="76200">
            <a:solidFill>
              <a:srgbClr val="7030A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perspectiveRelaxedModerately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332656"/>
            <a:ext cx="3400420" cy="5030019"/>
          </a:xfrm>
          <a:prstGeom prst="wedgeRectCallou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    Вильям III еще в 17 веке построил на месте Кенсингтонских Садов дворец. Король страдал от астмы и считал, что воздух там был целительным. </a:t>
            </a:r>
          </a:p>
          <a:p>
            <a:pPr>
              <a:buNone/>
            </a:pP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</a:rPr>
              <a:t>              Из-за местоположения дворец назвали Кенсингтонским</a:t>
            </a:r>
            <a:endParaRPr lang="ru-RU" dirty="0">
              <a:ln>
                <a:solidFill>
                  <a:srgbClr val="002060"/>
                </a:solidFill>
              </a:ln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60648"/>
            <a:ext cx="5364088" cy="6597352"/>
          </a:xfrm>
          <a:prstGeom prst="rightArrowCallout">
            <a:avLst/>
          </a:prstGeom>
          <a:ln w="76200">
            <a:solidFill>
              <a:srgbClr val="002060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57150" dist="38100" dir="5400000" algn="ctr" rotWithShape="0">
              <a:schemeClr val="accent5">
                <a:shade val="9000"/>
                <a:satMod val="105000"/>
                <a:alpha val="48000"/>
              </a:schemeClr>
            </a:outerShdw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0000" lnSpcReduction="20000"/>
            <a:scene3d>
              <a:camera prst="perspectiveAbove"/>
              <a:lightRig rig="threePt" dir="t"/>
            </a:scene3d>
          </a:bodyPr>
          <a:lstStyle/>
          <a:p>
            <a:endParaRPr lang="ru-RU" dirty="0" smtClean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</a:rPr>
              <a:t>     И даже не смотря на грандиозные строительные работы, обустройство сада, оранжереи, внутренние декорации Кенсингтонского дворца известными художниками, все равно этот дворец считается достаточно скромным для королевской резиденции. Конечно, его не сравнить с </a:t>
            </a:r>
            <a:r>
              <a:rPr lang="ru-RU" dirty="0" err="1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</a:rPr>
              <a:t>Виндзорским</a:t>
            </a:r>
            <a:r>
              <a:rPr lang="ru-RU" dirty="0" smtClean="0">
                <a:ln>
                  <a:solidFill>
                    <a:schemeClr val="bg2">
                      <a:lumMod val="10000"/>
                    </a:schemeClr>
                  </a:solidFill>
                </a:ln>
                <a:solidFill>
                  <a:srgbClr val="002060"/>
                </a:solidFill>
              </a:rPr>
              <a:t> замком, но на данный момент в нем и не проживает сама королева Англии. Зато родственники королевы до сих пор живут в этом дворце. В счастливые времена брака Принца Чарльза и всеобщей британской любимицы принцессы Дианы, они с детьми тоже жили в Кенсингтонском дворце.</a:t>
            </a:r>
          </a:p>
          <a:p>
            <a:endParaRPr lang="ru-RU" dirty="0">
              <a:ln>
                <a:solidFill>
                  <a:schemeClr val="bg2">
                    <a:lumMod val="10000"/>
                  </a:schemeClr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 descr="http://knowabroad.com/wp-content/uploads/2014/06/victoria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476672"/>
            <a:ext cx="5940152" cy="61926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00"/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507288" cy="864096"/>
          </a:xfrm>
          <a:solidFill>
            <a:srgbClr val="FF3399"/>
          </a:solidFill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>
            <a:prstTxWarp prst="textDoubleWave1">
              <a:avLst/>
            </a:prstTxWarp>
            <a:normAutofit/>
          </a:bodyPr>
          <a:lstStyle/>
          <a:p>
            <a:r>
              <a:rPr lang="ru-RU" dirty="0" smtClean="0">
                <a:ln>
                  <a:solidFill>
                    <a:srgbClr val="00B050"/>
                  </a:solidFill>
                </a:ln>
                <a:solidFill>
                  <a:srgbClr val="0A7C04"/>
                </a:solidFill>
              </a:rPr>
              <a:t>Преобразование парка</a:t>
            </a:r>
            <a:endParaRPr lang="ru-RU" dirty="0">
              <a:ln>
                <a:solidFill>
                  <a:srgbClr val="00B050"/>
                </a:solidFill>
              </a:ln>
              <a:solidFill>
                <a:srgbClr val="0A7C04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80528" y="1052736"/>
            <a:ext cx="5760640" cy="5073427"/>
          </a:xfrm>
          <a:prstGeom prst="flowChartInputOutpu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>
            <a:normAutofit fontScale="85000" lnSpcReduction="10000"/>
          </a:bodyPr>
          <a:lstStyle/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Позже здесь родится  </a:t>
            </a:r>
            <a:r>
              <a:rPr lang="ru-RU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2"/>
              </a:rPr>
              <a:t>королева Виктория</a:t>
            </a:r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  и будет жить там до своего вступления на престол в 1837 г. </a:t>
            </a:r>
          </a:p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Это место было одно из любимых у Виктории. По ее приказу здесь были заложены Итальянские сады </a:t>
            </a:r>
          </a:p>
          <a:p>
            <a:r>
              <a:rPr lang="ru-RU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и позже установлен </a:t>
            </a:r>
          </a:p>
          <a:p>
            <a:r>
              <a:rPr lang="ru-RU" b="1" i="1" u="sng" dirty="0" smtClean="0">
                <a:solidFill>
                  <a:schemeClr val="tx1">
                    <a:lumMod val="95000"/>
                    <a:lumOff val="5000"/>
                  </a:schemeClr>
                </a:solidFill>
                <a:hlinkClick r:id="rId3"/>
              </a:rPr>
              <a:t>Мемориал ее супругу принцу Альберту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 descr="http://knowabroad.com/wp-content/uploads/2014/06/albert-memorial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944" y="1628800"/>
            <a:ext cx="5076056" cy="460851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0070C0"/>
            </a:solidFill>
            <a:miter lim="800000"/>
          </a:ln>
          <a:effectLst>
            <a:reflection blurRad="6350" stA="50000" endA="300" endPos="38500" dist="50800" dir="5400000" sy="-100000" algn="bl" rotWithShape="0"/>
          </a:effectLst>
          <a:scene3d>
            <a:camera prst="perspectiveContrastingLeftFacing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3971924" cy="4525963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4" name="Рисунок 3" descr="http://i.telegraph.co.uk/multimedia/archive/01973/Diana-Memorial-Pla_1973937i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828600" y="2348880"/>
            <a:ext cx="5688632" cy="4509120"/>
          </a:xfrm>
          <a:prstGeom prst="verticalScroll">
            <a:avLst/>
          </a:prstGeom>
          <a:ln w="76200">
            <a:solidFill>
              <a:srgbClr val="FF3399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Front"/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Рисунок 4" descr="http://2.bp.blogspot.com/-6Kso37cQtGY/UtJt2fl7gsI/AAAAAAAAOEI/gwb-HIOG3AY/s1600/093_02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2420888"/>
            <a:ext cx="4788024" cy="443711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3399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scene3d>
            <a:camera prst="perspectiveLeft"/>
            <a:lightRig rig="threePt" dir="t"/>
          </a:scene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2160240"/>
          </a:xfr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В XX веке Кенсингтонский дворец становится официальной резиденцией </a:t>
            </a:r>
            <a:r>
              <a:rPr lang="ru-RU" sz="2400" b="1" i="1" u="sng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hlinkClick r:id="rId4"/>
              </a:rPr>
              <a:t>принцессы Дианы</a:t>
            </a:r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. В ее честь в парке построили </a:t>
            </a:r>
            <a:r>
              <a:rPr lang="ru-RU" sz="2400" b="1" i="1" u="sng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hlinkClick r:id="rId5"/>
              </a:rPr>
              <a:t>детскую площадку</a:t>
            </a:r>
            <a:r>
              <a:rPr lang="ru-RU" sz="2400" b="1" i="1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</a:rPr>
              <a:t>. Большую часть 18 века Кенсингтонские сады были закрыты для публики. Потом туда стали впускать только «хорошо одетых» людей, то есть представителей высшего света.</a:t>
            </a:r>
            <a:endParaRPr lang="ru-RU" sz="2400" dirty="0">
              <a:ln>
                <a:solidFill>
                  <a:srgbClr val="002060"/>
                </a:solidFill>
              </a:ln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43808" y="1052736"/>
            <a:ext cx="6300192" cy="5805264"/>
          </a:xfrm>
          <a:prstGeom prst="leftArrowCallout">
            <a:avLst/>
          </a:prstGeom>
          <a:solidFill>
            <a:srgbClr val="FFC000"/>
          </a:solidFill>
          <a:scene3d>
            <a:camera prst="perspectiveAbove"/>
            <a:lightRig rig="threePt" dir="t"/>
          </a:scene3d>
        </p:spPr>
        <p:txBody>
          <a:bodyPr>
            <a:normAutofit fontScale="70000" lnSpcReduction="20000"/>
          </a:bodyPr>
          <a:lstStyle/>
          <a:p>
            <a:endParaRPr lang="ru-RU" b="1" i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endParaRPr lang="ru-RU" b="1" i="1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  <a:p>
            <a:r>
              <a:rPr lang="ru-RU" sz="2900" b="1" i="1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</a:rPr>
              <a:t>В Кенсингтонском парке внимание посетителей зачастую обращает на себя бронзовый памятник Питеру Пену, стоящий на побережье озера. Подножье монумента украшают полевые мышки и кролики – участники известной книжки. Своей дерзостью, мужеством и жизнерадостностью Питер Пен, должно быть, и заслужил такую любовь народа. Статуя была возведена в тайне в течение ночи и «по волшебству» 1 мая 1912 года появилась в лондонском парке. </a:t>
            </a:r>
            <a:endParaRPr lang="ru-RU" sz="2900" dirty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 descr="Картинки по запросу памятник питеру пену"/>
          <p:cNvPicPr/>
          <p:nvPr/>
        </p:nvPicPr>
        <p:blipFill>
          <a:blip r:embed="rId2" cstate="print">
            <a:lum bright="-10000"/>
            <a:extLst>
              <a:ext uri="{28A0092B-C50C-407E-A947-70E740481C1C}">
                <a14:useLocalDpi xmlns:lc="http://schemas.openxmlformats.org/drawingml/2006/lockedCanvas" xmlns:pic="http://schemas.openxmlformats.org/drawingml/2006/picture" xmlns:a14="http://schemas.microsoft.com/office/drawing/2010/main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="http://schemas.openxmlformats.org/drawingml/2006/wordprocessingDrawing" xmlns:wp14="http://schemas.microsoft.com/office/word/2010/wordprocessingDrawing" xmlns:v="urn:schemas-microsoft-com:vml" xmlns:m="http://schemas.openxmlformats.org/officeDocument/2006/math" xmlns:o="urn:schemas-microsoft-com:office:office" xmlns:mc="http://schemas.openxmlformats.org/markup-compatibility/2006" xmlns:wpc="http://schemas.microsoft.com/office/word/2010/wordprocessingCanvas" xmlns="" val="0"/>
              </a:ext>
            </a:extLst>
          </a:blip>
          <a:srcRect/>
          <a:stretch>
            <a:fillRect/>
          </a:stretch>
        </p:blipFill>
        <p:spPr bwMode="auto">
          <a:xfrm>
            <a:off x="-396552" y="764704"/>
            <a:ext cx="4176464" cy="609329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0070C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  <a:reflection blurRad="6350" stA="50000" endA="300" endPos="55000" dir="5400000" sy="-100000" algn="bl" rotWithShape="0"/>
          </a:effectLst>
          <a:scene3d>
            <a:camera prst="perspectiveAbove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332656"/>
            <a:ext cx="9144000" cy="1008112"/>
          </a:xfrm>
          <a:solidFill>
            <a:srgbClr val="FFFF00"/>
          </a:solidFill>
          <a:ln w="57150">
            <a:solidFill>
              <a:srgbClr val="7030A0"/>
            </a:solidFill>
            <a:prstDash val="lgDashDotDot"/>
          </a:ln>
        </p:spPr>
        <p:txBody>
          <a:bodyPr>
            <a:prstTxWarp prst="textWave2">
              <a:avLst/>
            </a:prstTxWarp>
            <a:normAutofit/>
          </a:bodyPr>
          <a:lstStyle/>
          <a:p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outerShdw blurRad="50800" dist="38100" dir="16200000" rotWithShape="0">
                    <a:prstClr val="black">
                      <a:alpha val="40000"/>
                    </a:prstClr>
                  </a:outerShdw>
                </a:effectLst>
              </a:rPr>
              <a:t>Достопримечательности парка</a:t>
            </a:r>
            <a:endParaRPr lang="ru-RU" dirty="0">
              <a:ln>
                <a:solidFill>
                  <a:srgbClr val="002060"/>
                </a:solidFill>
              </a:ln>
              <a:solidFill>
                <a:srgbClr val="FF0000"/>
              </a:solidFill>
              <a:effectLst>
                <a:outerShdw blurRad="50800" dist="38100" dir="16200000" rotWithShape="0">
                  <a:prstClr val="black">
                    <a:alpha val="40000"/>
                  </a:prstClr>
                </a:outerShdw>
              </a:effectLs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-171400"/>
            <a:ext cx="5724128" cy="6480720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en-US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   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Местоположение было выбрано автором Питера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Пэна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, Дж. М.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Барри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, который жил недалеко от Кенсингтонского сада и опубликовал свою первую историю про Петра в 1902 году, вдохновленный парком.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Джеймс </a:t>
            </a:r>
            <a:r>
              <a:rPr lang="ru-RU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Мэттью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Барри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(1860-1937) – шотландский драматург и писатель</a:t>
            </a:r>
            <a:r>
              <a:rPr lang="en-US" b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.</a:t>
            </a:r>
            <a:r>
              <a:rPr lang="en-US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 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По его сказке «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Little</a:t>
            </a:r>
            <a:r>
              <a:rPr lang="en-US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White</a:t>
            </a:r>
            <a:r>
              <a:rPr lang="en-US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Bird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» Питер выпадает из своей коляски рядом с озером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Long</a:t>
            </a:r>
            <a:r>
              <a:rPr lang="en-US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Water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- на месте, где теперь стоит статуя.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Барри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начал планировать статую Питера </a:t>
            </a:r>
            <a:r>
              <a:rPr lang="ru-RU" b="1" i="1" dirty="0" err="1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Пэна</a:t>
            </a:r>
            <a:r>
              <a:rPr lang="ru-RU" b="1" i="1" dirty="0" smtClean="0">
                <a:ln>
                  <a:solidFill>
                    <a:srgbClr val="002060"/>
                  </a:solidFill>
                </a:ln>
                <a:solidFill>
                  <a:srgbClr val="00206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 в 1906 году.</a:t>
            </a:r>
            <a:endParaRPr lang="ru-RU" dirty="0" smtClean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  <a:p>
            <a:endParaRPr lang="ru-RU" dirty="0">
              <a:ln>
                <a:solidFill>
                  <a:srgbClr val="002060"/>
                </a:solidFill>
              </a:ln>
              <a:solidFill>
                <a:srgbClr val="00206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4" name="Рисунок 3" descr="Биография Джеймс Мэтью Барри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92696"/>
            <a:ext cx="4572000" cy="5976664"/>
          </a:xfrm>
          <a:prstGeom prst="ellipse">
            <a:avLst/>
          </a:prstGeom>
          <a:ln w="57150">
            <a:solidFill>
              <a:schemeClr val="accent1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468560" y="-243408"/>
            <a:ext cx="6048672" cy="6369571"/>
          </a:xfrm>
          <a:prstGeom prst="cloudCallout">
            <a:avLst/>
          </a:prstGeom>
          <a:solidFill>
            <a:srgbClr val="FF3399"/>
          </a:solidFill>
        </p:spPr>
        <p:txBody>
          <a:bodyPr>
            <a:normAutofit fontScale="92500"/>
          </a:bodyPr>
          <a:lstStyle/>
          <a:p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chemeClr val="bg2">
                    <a:lumMod val="10000"/>
                  </a:schemeClr>
                </a:solidFill>
              </a:rPr>
              <a:t>Здесь есть оранжерея, где можно приобщиться к ритуалу :</a:t>
            </a:r>
          </a:p>
          <a:p>
            <a:pPr>
              <a:buNone/>
            </a:pPr>
            <a:r>
              <a:rPr lang="ru-RU" u="sng" dirty="0" smtClean="0">
                <a:ln>
                  <a:solidFill>
                    <a:srgbClr val="002060"/>
                  </a:solidFill>
                </a:ln>
                <a:solidFill>
                  <a:schemeClr val="bg2">
                    <a:lumMod val="10000"/>
                  </a:schemeClr>
                </a:solidFill>
                <a:hlinkClick r:id="rId2"/>
              </a:rPr>
              <a:t>английского   чаепития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chemeClr val="bg2">
                    <a:lumMod val="10000"/>
                  </a:schemeClr>
                </a:solidFill>
              </a:rPr>
              <a:t>, </a:t>
            </a:r>
          </a:p>
          <a:p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chemeClr val="bg2">
                    <a:lumMod val="10000"/>
                  </a:schemeClr>
                </a:solidFill>
              </a:rPr>
              <a:t>есть маленький пруд с тенистыми аллеями и цветами и большой пруд округлой формы, который так и называется — Круглый.</a:t>
            </a:r>
          </a:p>
          <a:p>
            <a:endParaRPr lang="ru-RU" dirty="0">
              <a:ln>
                <a:solidFill>
                  <a:srgbClr val="002060"/>
                </a:solidFill>
              </a:ln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4" name="Рисунок 3" descr="http://knowabroad.com/wp-content/uploads/2014/06/garden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692696"/>
            <a:ext cx="6048672" cy="56166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 w="76200">
            <a:solidFill>
              <a:srgbClr val="FFFF00"/>
            </a:solidFill>
          </a:ln>
          <a:effectLst>
            <a:reflection blurRad="12700" stA="38000" endPos="28000" dist="5000" dir="5400000" sy="-100000" algn="bl" rotWithShape="0"/>
          </a:effectLst>
          <a:scene3d>
            <a:camera prst="perspectiveContrastingLeftFacing"/>
            <a:lightRig rig="threePt" dir="t"/>
          </a:scene3d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1044624" y="-171400"/>
            <a:ext cx="6552728" cy="7488832"/>
          </a:xfrm>
          <a:prstGeom prst="diamon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</a:rPr>
              <a:t>   В Кенсингтонских садах множество памятников и скульптур например: 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</a:rPr>
              <a:t>арка Генри Мура</a:t>
            </a:r>
            <a:r>
              <a:rPr lang="ru-RU" dirty="0" smtClean="0">
                <a:ln>
                  <a:solidFill>
                    <a:srgbClr val="002060"/>
                  </a:solidFill>
                </a:ln>
                <a:solidFill>
                  <a:srgbClr val="FF3399"/>
                </a:solidFill>
              </a:rPr>
              <a:t> </a:t>
            </a:r>
          </a:p>
          <a:p>
            <a:endParaRPr lang="ru-RU" dirty="0">
              <a:ln>
                <a:solidFill>
                  <a:srgbClr val="002060"/>
                </a:solidFill>
              </a:ln>
              <a:solidFill>
                <a:srgbClr val="FF3399"/>
              </a:solidFill>
            </a:endParaRPr>
          </a:p>
        </p:txBody>
      </p:sp>
      <p:pic>
        <p:nvPicPr>
          <p:cNvPr id="4" name="Рисунок 3" descr="https://www.royalparks.org.uk/__data/assets/image/0005/42179/view-of-kensington-palace-through-the-henry-moore-arch.jpg"/>
          <p:cNvPicPr/>
          <p:nvPr/>
        </p:nvPicPr>
        <p:blipFill>
          <a:blip r:embed="rId2" cstate="print">
            <a:lum bright="-10000"/>
          </a:blip>
          <a:srcRect/>
          <a:stretch>
            <a:fillRect/>
          </a:stretch>
        </p:blipFill>
        <p:spPr bwMode="auto">
          <a:xfrm>
            <a:off x="2771800" y="332656"/>
            <a:ext cx="5472608" cy="5976664"/>
          </a:xfrm>
          <a:prstGeom prst="rect">
            <a:avLst/>
          </a:prstGeom>
          <a:ln>
            <a:solidFill>
              <a:srgbClr val="FF0000"/>
            </a:solidFill>
          </a:ln>
          <a:effectLst>
            <a:softEdge rad="112500"/>
          </a:effectLst>
          <a:scene3d>
            <a:camera prst="perspectiveHeroicExtremeLeftFacing"/>
            <a:lightRig rig="threePt" dir="t"/>
          </a:scene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 Обелиск Спика в Кенсингтонских садах у Кенсингтонского дворца.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980728"/>
            <a:ext cx="8640960" cy="55446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04664"/>
            <a:ext cx="8229600" cy="864096"/>
          </a:xfrm>
          <a:ln w="76200">
            <a:solidFill>
              <a:srgbClr val="FF3399"/>
            </a:solidFill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ru-RU" dirty="0" smtClean="0">
                <a:ln>
                  <a:solidFill>
                    <a:srgbClr val="002060"/>
                  </a:solidFill>
                </a:ln>
              </a:rPr>
              <a:t>О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</a:rPr>
              <a:t>белиск </a:t>
            </a:r>
            <a:r>
              <a:rPr lang="ru-RU" b="1" dirty="0" err="1" smtClean="0">
                <a:ln>
                  <a:solidFill>
                    <a:srgbClr val="002060"/>
                  </a:solidFill>
                </a:ln>
              </a:rPr>
              <a:t>Хеннинга</a:t>
            </a:r>
            <a:r>
              <a:rPr lang="ru-RU" b="1" dirty="0" smtClean="0">
                <a:ln>
                  <a:solidFill>
                    <a:srgbClr val="002060"/>
                  </a:solidFill>
                </a:ln>
              </a:rPr>
              <a:t> </a:t>
            </a:r>
            <a:r>
              <a:rPr lang="ru-RU" b="1" dirty="0" err="1" smtClean="0">
                <a:ln>
                  <a:solidFill>
                    <a:srgbClr val="002060"/>
                  </a:solidFill>
                </a:ln>
              </a:rPr>
              <a:t>Спик</a:t>
            </a:r>
            <a:r>
              <a:rPr lang="ru-RU" dirty="0" err="1" smtClean="0">
                <a:ln>
                  <a:solidFill>
                    <a:srgbClr val="002060"/>
                  </a:solidFill>
                </a:ln>
              </a:rPr>
              <a:t>а</a:t>
            </a:r>
            <a:endParaRPr lang="ru-RU" dirty="0">
              <a:ln>
                <a:solidFill>
                  <a:srgbClr val="002060"/>
                </a:solidFill>
              </a:ln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" name="Рисунок 6" descr="http://xtramoney4me.net/homebusiness/travel/images/elfin_oak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0"/>
            <a:ext cx="6048672" cy="5589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6629" name="Rectangle 5"/>
          <p:cNvSpPr>
            <a:spLocks noGrp="1" noChangeArrowheads="1"/>
          </p:cNvSpPr>
          <p:nvPr>
            <p:ph idx="1"/>
          </p:nvPr>
        </p:nvSpPr>
        <p:spPr bwMode="auto">
          <a:xfrm>
            <a:off x="214312" y="1500175"/>
            <a:ext cx="428625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0" u="none" strike="noStrike" cap="none" normalizeH="0" baseline="0" dirty="0" smtClean="0">
                <a:ln>
                  <a:noFill/>
                </a:ln>
                <a:solidFill>
                  <a:srgbClr val="2D2D2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Рисунок 3" descr="Дуб Эльфов">
            <a:hlinkClick r:id="rId3"/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3356992"/>
            <a:ext cx="6696744" cy="3501008"/>
          </a:xfrm>
          <a:prstGeom prst="rect">
            <a:avLst/>
          </a:prstGeom>
          <a:ln>
            <a:solidFill>
              <a:srgbClr val="FF3399"/>
            </a:solidFill>
          </a:ln>
          <a:effectLst>
            <a:softEdge rad="112500"/>
          </a:effectLst>
        </p:spPr>
      </p:pic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143108" y="0"/>
            <a:ext cx="20584268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2D2D2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2D2D2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0" u="none" strike="noStrike" cap="none" normalizeH="0" baseline="0" dirty="0" smtClean="0">
              <a:ln>
                <a:noFill/>
              </a:ln>
              <a:solidFill>
                <a:srgbClr val="2D2D2D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1400" dirty="0" smtClean="0">
              <a:solidFill>
                <a:srgbClr val="2D2D2D"/>
              </a:solidFill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6630" name="Rectangle 6"/>
          <p:cNvSpPr>
            <a:spLocks noChangeArrowheads="1"/>
          </p:cNvSpPr>
          <p:nvPr/>
        </p:nvSpPr>
        <p:spPr bwMode="auto">
          <a:xfrm>
            <a:off x="0" y="176335"/>
            <a:ext cx="3779912" cy="4517886"/>
          </a:xfrm>
          <a:prstGeom prst="ribbon2">
            <a:avLst/>
          </a:prstGeom>
          <a:ln w="57150">
            <a:solidFill>
              <a:schemeClr val="bg2">
                <a:lumMod val="10000"/>
              </a:schemeClr>
            </a:solidFill>
            <a:headEnd/>
            <a:tailEnd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2D2D2D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На Дубе Эльфов, как его прозвали, вырезали фигурки гномов, эльфов, троллей и других сказочных существ.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540568" y="-315416"/>
            <a:ext cx="5904656" cy="7173416"/>
          </a:xfrm>
          <a:prstGeom prst="ellipseRibbon">
            <a:avLst/>
          </a:prstGeom>
          <a:ln w="76200">
            <a:solidFill>
              <a:srgbClr val="FF339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endParaRPr lang="ru-RU" dirty="0" smtClean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Галерея современного искусства «</a:t>
            </a:r>
            <a:r>
              <a:rPr lang="ru-RU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Серпентайн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», </a:t>
            </a:r>
          </a:p>
          <a:p>
            <a:pPr>
              <a:buNone/>
            </a:pP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       здесь проводятся выставки художников, проходят </a:t>
            </a:r>
            <a:r>
              <a:rPr lang="ru-RU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кинопоказы</a:t>
            </a:r>
            <a:r>
              <a:rPr lang="ru-RU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</a:rPr>
              <a:t>, образовательные семинары и другие масштабные мероприятия. Галерея также территориально принадлежит к Гайд-парку, но границы зеленой зоны здесь достаточно условны – практически не отрываясь от красоты природы можно обойти целых 4 лондонских парка.</a:t>
            </a:r>
          </a:p>
          <a:p>
            <a:endParaRPr lang="ru-RU" dirty="0">
              <a:ln>
                <a:solidFill>
                  <a:schemeClr val="tx1">
                    <a:lumMod val="95000"/>
                    <a:lumOff val="5000"/>
                  </a:schemeClr>
                </a:solidFill>
              </a:ln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Рисунок 3" descr="Галерея современного искусства Серпентайн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91880" y="404664"/>
            <a:ext cx="5472608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C000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252536" y="0"/>
            <a:ext cx="5688632" cy="6126163"/>
          </a:xfrm>
          <a:prstGeom prst="cloudCallout">
            <a:avLst/>
          </a:prstGeom>
          <a:ln w="76200">
            <a:solidFill>
              <a:schemeClr val="bg2">
                <a:lumMod val="25000"/>
              </a:schemeClr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rmAutofit fontScale="70000" lnSpcReduction="20000"/>
          </a:bodyPr>
          <a:lstStyle/>
          <a:p>
            <a:endParaRPr lang="ru-RU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2060"/>
              </a:solidFill>
            </a:endParaRPr>
          </a:p>
          <a:p>
            <a:endParaRPr lang="ru-RU" dirty="0" smtClean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2060"/>
              </a:solidFill>
            </a:endParaRPr>
          </a:p>
          <a:p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Привлекает внимание статуя Физической Энергии работы Джорджа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Уоттса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 – мужчина на коне, олицетворение воли и силы (памятник посвящён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Сесилу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Родсу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, основателю алмазной империи «Де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Бирс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» и Южной Родезии, ныне Зимбабве). Между бассейнами сидит бронзовый Эдвард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Дженнер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 – создатель вакцины против оспы (скульптура Уильяма </a:t>
            </a:r>
            <a:r>
              <a:rPr lang="ru-RU" dirty="0" err="1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Колдера</a:t>
            </a:r>
            <a:r>
              <a:rPr lang="ru-RU" dirty="0" smtClean="0">
                <a:ln>
                  <a:solidFill>
                    <a:schemeClr val="accent1">
                      <a:lumMod val="50000"/>
                    </a:schemeClr>
                  </a:solidFill>
                </a:ln>
                <a:solidFill>
                  <a:srgbClr val="002060"/>
                </a:solidFill>
              </a:rPr>
              <a:t> Маршалла).</a:t>
            </a:r>
          </a:p>
          <a:p>
            <a:endParaRPr lang="ru-RU" dirty="0">
              <a:ln>
                <a:solidFill>
                  <a:schemeClr val="accent1">
                    <a:lumMod val="50000"/>
                  </a:schemeClr>
                </a:solidFill>
              </a:ln>
              <a:solidFill>
                <a:srgbClr val="002060"/>
              </a:solidFill>
            </a:endParaRPr>
          </a:p>
        </p:txBody>
      </p:sp>
      <p:pic>
        <p:nvPicPr>
          <p:cNvPr id="4" name="Рисунок 3" descr="Статуя &quot;Физическая энергия&quot;"/>
          <p:cNvPicPr/>
          <p:nvPr/>
        </p:nvPicPr>
        <p:blipFill>
          <a:blip r:embed="rId2" cstate="print">
            <a:lum bright="10000" contrast="10000"/>
          </a:blip>
          <a:srcRect/>
          <a:stretch>
            <a:fillRect/>
          </a:stretch>
        </p:blipFill>
        <p:spPr bwMode="auto">
          <a:xfrm>
            <a:off x="4067944" y="260648"/>
            <a:ext cx="5076056" cy="6597352"/>
          </a:xfrm>
          <a:prstGeom prst="ellipse">
            <a:avLst/>
          </a:prstGeom>
          <a:ln w="76200">
            <a:solidFill>
              <a:srgbClr val="FFFF00"/>
            </a:solidFill>
          </a:ln>
          <a:effectLst>
            <a:reflection blurRad="6350" stA="52000" endA="300" endPos="350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http://www.rusif.ru/wallpaper-sb/wallpaper/world-strany/England,%20Cotswolds,%20Castle%20Comb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988840"/>
            <a:ext cx="9143999" cy="4869160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-396552" y="0"/>
            <a:ext cx="9793088" cy="2708919"/>
          </a:xfrm>
          <a:prstGeom prst="ribbon2">
            <a:avLst/>
          </a:prstGeom>
          <a:solidFill>
            <a:srgbClr val="FFFF00"/>
          </a:solidFill>
          <a:ln w="76200">
            <a:solidFill>
              <a:srgbClr val="FF3399"/>
            </a:solidFill>
          </a:ln>
        </p:spPr>
        <p:txBody>
          <a:bodyPr>
            <a:normAutofit fontScale="62500" lnSpcReduction="20000"/>
          </a:bodyPr>
          <a:lstStyle/>
          <a:p>
            <a:pPr lvl="0">
              <a:buNone/>
            </a:pPr>
            <a:r>
              <a:rPr lang="ru-RU" dirty="0" smtClean="0">
                <a:solidFill>
                  <a:srgbClr val="FF3399"/>
                </a:solidFill>
              </a:rPr>
              <a:t>   </a:t>
            </a:r>
          </a:p>
          <a:p>
            <a:pPr lvl="0">
              <a:buNone/>
            </a:pPr>
            <a:r>
              <a:rPr lang="ru-RU" sz="2800" dirty="0" smtClean="0">
                <a:solidFill>
                  <a:srgbClr val="FF33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Прыгающие практически </a:t>
            </a:r>
            <a:r>
              <a:rPr lang="ru-RU" sz="2800" dirty="0" smtClean="0">
                <a:ln>
                  <a:solidFill>
                    <a:srgbClr val="FFC000"/>
                  </a:solidFill>
                </a:ln>
                <a:solidFill>
                  <a:srgbClr val="FF33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вместе</a:t>
            </a:r>
            <a:r>
              <a:rPr lang="ru-RU" sz="2800" dirty="0" smtClean="0">
                <a:solidFill>
                  <a:srgbClr val="FF33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с посетителями белки, плавающая в местных водоемах живность, деревья интересных форм, изящные цветы, великолепные работы современных ландшафтных дизайнеров, любопытные скульптуры ждут ВАС в </a:t>
            </a:r>
            <a:r>
              <a:rPr lang="ru-RU" sz="2800" i="1" dirty="0" smtClean="0">
                <a:ln w="11430"/>
                <a:solidFill>
                  <a:srgbClr val="FF3399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Кенсингтонском парке</a:t>
            </a:r>
            <a:r>
              <a:rPr lang="ru-RU" sz="2800" dirty="0" smtClean="0">
                <a:solidFill>
                  <a:srgbClr val="FF3399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.</a:t>
            </a:r>
            <a:endParaRPr lang="ru-RU" sz="2800" dirty="0" smtClean="0">
              <a:solidFill>
                <a:srgbClr val="FF3399"/>
              </a:solidFill>
              <a:latin typeface="Arial" pitchFamily="34" charset="0"/>
            </a:endParaRPr>
          </a:p>
          <a:p>
            <a:endParaRPr lang="ru-RU" dirty="0" smtClean="0">
              <a:solidFill>
                <a:srgbClr val="FF339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01208"/>
            <a:ext cx="8229600" cy="1368152"/>
          </a:xfrm>
        </p:spPr>
        <p:txBody>
          <a:bodyPr>
            <a:prstTxWarp prst="textCurveDown">
              <a:avLst/>
            </a:prstTxWarp>
          </a:bodyPr>
          <a:lstStyle/>
          <a:p>
            <a:r>
              <a:rPr lang="ru-RU" dirty="0" smtClean="0">
                <a:ln>
                  <a:solidFill>
                    <a:srgbClr val="FF0000"/>
                  </a:solidFill>
                </a:ln>
                <a:solidFill>
                  <a:srgbClr val="FFFF00"/>
                </a:solidFill>
              </a:rPr>
              <a:t>Спасибо за внимание!</a:t>
            </a:r>
            <a:endParaRPr lang="ru-RU" dirty="0">
              <a:ln>
                <a:solidFill>
                  <a:srgbClr val="FF0000"/>
                </a:solidFill>
              </a:ln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211</TotalTime>
  <Words>507</Words>
  <Application>Microsoft Office PowerPoint</Application>
  <PresentationFormat>Экран (4:3)</PresentationFormat>
  <Paragraphs>40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Поток</vt:lpstr>
      <vt:lpstr>История  Кенсингтонского парка</vt:lpstr>
      <vt:lpstr>Зарождение парка</vt:lpstr>
      <vt:lpstr>Слайд 3</vt:lpstr>
      <vt:lpstr>Слайд 4</vt:lpstr>
      <vt:lpstr>Преобразование парка</vt:lpstr>
      <vt:lpstr>В XX веке Кенсингтонский дворец становится официальной резиденцией принцессы Дианы. В ее честь в парке построили детскую площадку. Большую часть 18 века Кенсингтонские сады были закрыты для публики. Потом туда стали впускать только «хорошо одетых» людей, то есть представителей высшего света.</vt:lpstr>
      <vt:lpstr>Достопримечательности парка</vt:lpstr>
      <vt:lpstr>Слайд 8</vt:lpstr>
      <vt:lpstr>Слайд 9</vt:lpstr>
      <vt:lpstr>Слайд 10</vt:lpstr>
      <vt:lpstr>Обелиск Хеннинга Спика</vt:lpstr>
      <vt:lpstr>Слайд 12</vt:lpstr>
      <vt:lpstr>Слайд 13</vt:lpstr>
      <vt:lpstr>Слайд 14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История  Кенсингтонского парка</dc:title>
  <cp:lastModifiedBy>Татьяна</cp:lastModifiedBy>
  <cp:revision>27</cp:revision>
  <dcterms:modified xsi:type="dcterms:W3CDTF">2019-11-06T16:12:39Z</dcterms:modified>
</cp:coreProperties>
</file>