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57" r:id="rId4"/>
    <p:sldId id="263" r:id="rId5"/>
    <p:sldId id="266" r:id="rId6"/>
    <p:sldId id="277" r:id="rId7"/>
    <p:sldId id="268" r:id="rId8"/>
    <p:sldId id="278" r:id="rId9"/>
    <p:sldId id="270" r:id="rId10"/>
    <p:sldId id="260" r:id="rId11"/>
    <p:sldId id="271" r:id="rId12"/>
    <p:sldId id="287" r:id="rId13"/>
    <p:sldId id="288" r:id="rId14"/>
    <p:sldId id="289" r:id="rId15"/>
    <p:sldId id="286" r:id="rId16"/>
    <p:sldId id="275" r:id="rId17"/>
    <p:sldId id="276" r:id="rId18"/>
    <p:sldId id="274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&#1050;&#1072;&#1090;&#1103;\&#1056;&#1072;&#1073;&#1086;&#1095;&#1080;&#1081;%20&#1089;&#1090;&#1086;&#1083;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hart>
    <c:title>
      <c:tx>
        <c:rich>
          <a:bodyPr/>
          <a:lstStyle/>
          <a:p>
            <a:pPr>
              <a:defRPr sz="2200" b="1" i="1" baseline="0">
                <a:solidFill>
                  <a:srgbClr val="FF0000"/>
                </a:solidFill>
              </a:defRPr>
            </a:pPr>
            <a:r>
              <a:rPr lang="ru-RU" sz="3200" b="1" i="1" baseline="0" dirty="0">
                <a:solidFill>
                  <a:srgbClr val="FF0000"/>
                </a:solidFill>
              </a:rPr>
              <a:t>причины травматизма</a:t>
            </a:r>
          </a:p>
        </c:rich>
      </c:tx>
      <c:layout>
        <c:manualLayout>
          <c:xMode val="edge"/>
          <c:yMode val="edge"/>
          <c:x val="0.27323807985873683"/>
          <c:y val="5.3524310964807323E-2"/>
        </c:manualLayout>
      </c:layout>
    </c:title>
    <c:view3D>
      <c:rotX val="75"/>
      <c:perspective val="30"/>
    </c:view3D>
    <c:plotArea>
      <c:layout>
        <c:manualLayout>
          <c:layoutTarget val="inner"/>
          <c:xMode val="edge"/>
          <c:yMode val="edge"/>
          <c:x val="0"/>
          <c:y val="0.15729184893554973"/>
          <c:w val="0.43734864391951028"/>
          <c:h val="0.54295231267649169"/>
        </c:manualLayout>
      </c:layout>
      <c:pie3DChart>
        <c:varyColors val="1"/>
        <c:ser>
          <c:idx val="0"/>
          <c:order val="0"/>
          <c:explosion val="16"/>
          <c:dLbls>
            <c:dLbl>
              <c:idx val="0"/>
              <c:layout>
                <c:manualLayout>
                  <c:x val="1.7588910761154861E-2"/>
                  <c:y val="5.5629496136967264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/>
                      <a:t>1</a:t>
                    </a:r>
                    <a:r>
                      <a:rPr lang="ru-RU" sz="1800" b="1" baseline="0" dirty="0"/>
                      <a:t> группа - </a:t>
                    </a:r>
                    <a:r>
                      <a:rPr lang="ru-RU" sz="2800" b="1" baseline="0" dirty="0"/>
                      <a:t>40%</a:t>
                    </a:r>
                    <a:endParaRPr lang="en-US" sz="1800" b="1" dirty="0"/>
                  </a:p>
                </c:rich>
              </c:tx>
              <c:dLblPos val="inEnd"/>
              <c:showVal val="1"/>
              <c:showPercent val="1"/>
            </c:dLbl>
            <c:dLbl>
              <c:idx val="1"/>
              <c:layout>
                <c:manualLayout>
                  <c:x val="-1.8488825738953902E-2"/>
                  <c:y val="1.7204242810116639E-2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dirty="0"/>
                      <a:t>2</a:t>
                    </a:r>
                    <a:r>
                      <a:rPr lang="ru-RU" sz="1800" b="1" baseline="0" dirty="0"/>
                      <a:t> группа - </a:t>
                    </a:r>
                    <a:r>
                      <a:rPr lang="ru-RU" sz="2800" b="1" baseline="0" dirty="0"/>
                      <a:t>30%</a:t>
                    </a:r>
                    <a:endParaRPr lang="en-US" sz="1800" b="1" dirty="0"/>
                  </a:p>
                </c:rich>
              </c:tx>
              <c:dLblPos val="ctr"/>
              <c:showVal val="1"/>
              <c:showPercent val="1"/>
            </c:dLbl>
            <c:dLbl>
              <c:idx val="2"/>
              <c:layout>
                <c:manualLayout>
                  <c:x val="-4.2666520936047482E-2"/>
                  <c:y val="-3.8231650689148091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1" baseline="0" dirty="0"/>
                      <a:t>3</a:t>
                    </a:r>
                    <a:r>
                      <a:rPr lang="en-US" sz="1800" b="1" baseline="0" dirty="0"/>
                      <a:t> </a:t>
                    </a:r>
                    <a:r>
                      <a:rPr lang="ru-RU" sz="1800" b="1" baseline="0" dirty="0"/>
                      <a:t>группа - </a:t>
                    </a:r>
                    <a:r>
                      <a:rPr lang="ru-RU" sz="2400" b="1" baseline="0" dirty="0"/>
                      <a:t>20% </a:t>
                    </a:r>
                    <a:endParaRPr lang="ru-RU" sz="1800" b="1" dirty="0"/>
                  </a:p>
                </c:rich>
              </c:tx>
              <c:dLblPos val="ctr"/>
              <c:showVal val="1"/>
              <c:showSerName val="1"/>
              <c:showPercent val="1"/>
            </c:dLbl>
            <c:dLblPos val="inEnd"/>
            <c:showVal val="1"/>
            <c:showPercent val="1"/>
          </c:dLbls>
          <c:cat>
            <c:strRef>
              <c:f>Лист1!$A$1:$A$3</c:f>
              <c:strCache>
                <c:ptCount val="3"/>
                <c:pt idx="0">
                  <c:v>1.  поведение самого ребёнка, получившего травму,  - более 40%</c:v>
                </c:pt>
                <c:pt idx="1">
                  <c:v>2.  действия окружающих сверстников - 30%</c:v>
                </c:pt>
                <c:pt idx="2">
                  <c:v>3.  действия взрослых - около 20%</c:v>
                </c:pt>
              </c:strCache>
            </c:strRef>
          </c:cat>
          <c:val>
            <c:numRef>
              <c:f>Лист1!$B$1:$B$3</c:f>
              <c:numCache>
                <c:formatCode>0%</c:formatCode>
                <c:ptCount val="3"/>
                <c:pt idx="0">
                  <c:v>0.4</c:v>
                </c:pt>
                <c:pt idx="1">
                  <c:v>0.30000000000000004</c:v>
                </c:pt>
                <c:pt idx="2">
                  <c:v>0.2</c:v>
                </c:pt>
              </c:numCache>
            </c:numRef>
          </c:val>
        </c:ser>
        <c:dLbls>
          <c:showPercent val="1"/>
        </c:dLbls>
      </c:pie3DChart>
    </c:plotArea>
    <c:legend>
      <c:legendPos val="r"/>
      <c:layout>
        <c:manualLayout>
          <c:xMode val="edge"/>
          <c:yMode val="edge"/>
          <c:x val="0.39748173665791786"/>
          <c:y val="0.12077665727197469"/>
          <c:w val="0.35092935258092744"/>
          <c:h val="0.85702357574428145"/>
        </c:manualLayout>
      </c:layout>
      <c:txPr>
        <a:bodyPr/>
        <a:lstStyle/>
        <a:p>
          <a:pPr>
            <a:defRPr sz="2150" b="1" i="0" baseline="0">
              <a:solidFill>
                <a:srgbClr val="0000CC"/>
              </a:solidFill>
            </a:defRPr>
          </a:pPr>
          <a:endParaRPr lang="ru-RU"/>
        </a:p>
      </c:txPr>
    </c:legend>
    <c:plotVisOnly val="1"/>
  </c:chart>
  <c:spPr>
    <a:solidFill>
      <a:srgbClr val="FFC000"/>
    </a:solidFill>
    <a:ln cmpd="sng"/>
    <a:scene3d>
      <a:camera prst="orthographicFront"/>
      <a:lightRig rig="threePt" dir="t"/>
    </a:scene3d>
    <a:sp3d>
      <a:bevelT/>
      <a:bevelB/>
    </a:sp3d>
  </c:spPr>
  <c:externalData r:id="rId1"/>
  <c:userShapes r:id="rId2"/>
</c:chartSpace>
</file>

<file path=ppt/drawing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gi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0.77344</cdr:x>
      <cdr:y>0.13483</cdr:y>
    </cdr:from>
    <cdr:to>
      <cdr:x>0.9415</cdr:x>
      <cdr:y>0.38758</cdr:y>
    </cdr:to>
    <cdr:pic>
      <cdr:nvPicPr>
        <cdr:cNvPr id="2" name="Рисунок 1" descr="2_html_m4e71d808.gif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7072330" y="857232"/>
          <a:ext cx="1536763" cy="1606963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0.75</cdr:x>
      <cdr:y>0.4382</cdr:y>
    </cdr:from>
    <cdr:to>
      <cdr:x>0.96094</cdr:x>
      <cdr:y>0.69663</cdr:y>
    </cdr:to>
    <cdr:pic>
      <cdr:nvPicPr>
        <cdr:cNvPr id="3" name="Рисунок 2" descr="break4.jp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6858016" y="2786058"/>
          <a:ext cx="1928826" cy="1643074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0.75781</cdr:x>
      <cdr:y>0.74157</cdr:y>
    </cdr:from>
    <cdr:to>
      <cdr:x>0.97657</cdr:x>
      <cdr:y>0.97234</cdr:y>
    </cdr:to>
    <cdr:pic>
      <cdr:nvPicPr>
        <cdr:cNvPr id="4" name="Рисунок 3" descr="0006-006-Uchaschimsja-nelzja.png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3"/>
        <a:stretch xmlns:a="http://schemas.openxmlformats.org/drawingml/2006/main">
          <a:fillRect/>
        </a:stretch>
      </cdr:blipFill>
      <cdr:spPr>
        <a:xfrm xmlns:a="http://schemas.openxmlformats.org/drawingml/2006/main">
          <a:off x="6929454" y="4714884"/>
          <a:ext cx="2000265" cy="1467226"/>
        </a:xfrm>
        <a:prstGeom xmlns:a="http://schemas.openxmlformats.org/drawingml/2006/main" prst="rect">
          <a:avLst/>
        </a:prstGeom>
      </cdr:spPr>
    </cdr:pic>
  </cdr:relSizeAnchor>
</c:userShap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Documents and Settings\Admin\Рабочий стол\угадай\Зелёный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00938" y="6507163"/>
            <a:ext cx="1643062" cy="350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14678" y="3135354"/>
            <a:ext cx="4781044" cy="26511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71604" y="214290"/>
            <a:ext cx="6072229" cy="9239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D048C6B-0BD9-462C-A24D-B86080863028}" type="datetimeFigureOut">
              <a:rPr lang="ru-RU"/>
              <a:pPr>
                <a:defRPr/>
              </a:pPr>
              <a:t>13.03.2014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17A0AFA-69BD-4142-B45E-B04FDD7DD8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>
          <a:xfrm>
            <a:off x="2571736" y="2786058"/>
            <a:ext cx="6215106" cy="3429023"/>
          </a:xfrm>
        </p:spPr>
        <p:txBody>
          <a:bodyPr/>
          <a:lstStyle/>
          <a:p>
            <a:r>
              <a:rPr lang="ru-RU" sz="2800" b="1" dirty="0" smtClean="0">
                <a:solidFill>
                  <a:srgbClr val="FF0000"/>
                </a:solidFill>
                <a:latin typeface="Segoe Script" pitchFamily="34" charset="0"/>
              </a:rPr>
              <a:t>Соблюдение  техники безопасности на уроках физической культуры, </a:t>
            </a:r>
            <a:br>
              <a:rPr lang="ru-RU" sz="2800" b="1" dirty="0" smtClean="0">
                <a:solidFill>
                  <a:srgbClr val="FF0000"/>
                </a:solidFill>
                <a:latin typeface="Segoe Script" pitchFamily="34" charset="0"/>
              </a:rPr>
            </a:br>
            <a:r>
              <a:rPr lang="ru-RU" sz="2800" b="1" dirty="0" smtClean="0">
                <a:solidFill>
                  <a:srgbClr val="FF0000"/>
                </a:solidFill>
                <a:latin typeface="Segoe Script" pitchFamily="34" charset="0"/>
              </a:rPr>
              <a:t>учитывая возрастные особенности школьников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2976" y="6143644"/>
            <a:ext cx="7643865" cy="500066"/>
          </a:xfrm>
        </p:spPr>
        <p:txBody>
          <a:bodyPr rtlCol="0">
            <a:no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     Никифорова Н.И., учитель физической культуры</a:t>
            </a:r>
          </a:p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ГБОУ ВСО школа № 356 г. Санкт-Петербург</a:t>
            </a:r>
            <a:endParaRPr lang="ru-RU" sz="18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d1ada6435df8ac61438485d70c951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9143999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>
          <a:xfrm>
            <a:off x="357158" y="273050"/>
            <a:ext cx="7215238" cy="441306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Константин  Дмитриевич  Ушинский:</a:t>
            </a:r>
            <a:endParaRPr lang="ru-RU" sz="280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714356"/>
            <a:ext cx="3757610" cy="535785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214678" y="714356"/>
            <a:ext cx="571504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"Конечно, сделав занимательным свой урок,  вы можете не бояться наскучить детям, но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помните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, что не все может быть занимательным в ученье, а непременно есть и скучные вещи, 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и должны быть.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Приучите  ребенка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делать не только то, что его занимает, но и то что не занимает,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 делать ради удовольствия исполнить свою обязанность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".</a:t>
            </a:r>
            <a:endParaRPr lang="ru-RU" sz="2800" dirty="0"/>
          </a:p>
        </p:txBody>
      </p:sp>
      <p:pic>
        <p:nvPicPr>
          <p:cNvPr id="8" name="Содержимое 7" descr="л.jpe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7158" y="1643050"/>
            <a:ext cx="2721788" cy="348947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428760"/>
          </a:xfrm>
        </p:spPr>
        <p:txBody>
          <a:bodyPr/>
          <a:lstStyle/>
          <a:p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Различают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следующие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возрастные группы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857224" y="1500175"/>
            <a:ext cx="7829576" cy="4572032"/>
          </a:xfrm>
        </p:spPr>
        <p:txBody>
          <a:bodyPr/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Младший школьный возраст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 (7-10 лет)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Средний школьный возраст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- (11 - 14 лет)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старший школьный возраст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- (15 - 18 лет)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14348" y="285728"/>
            <a:ext cx="7515252" cy="1285884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Возрастные  особенности младшего школьного возраста (7-10 лет). 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742950" y="1928802"/>
            <a:ext cx="8401050" cy="4197361"/>
          </a:xfrm>
        </p:spPr>
        <p:txBody>
          <a:bodyPr/>
          <a:lstStyle/>
          <a:p>
            <a:r>
              <a:rPr lang="ru-RU" dirty="0" smtClean="0"/>
              <a:t>Недостаточно твердая костная система;</a:t>
            </a:r>
          </a:p>
          <a:p>
            <a:r>
              <a:rPr lang="ru-RU" dirty="0" smtClean="0"/>
              <a:t>Крупные мышцы развиваются быстрее малых;</a:t>
            </a:r>
          </a:p>
          <a:p>
            <a:r>
              <a:rPr lang="ru-RU" dirty="0" smtClean="0"/>
              <a:t>Недостаточна развита координация;</a:t>
            </a:r>
          </a:p>
          <a:p>
            <a:r>
              <a:rPr lang="ru-RU" dirty="0" smtClean="0"/>
              <a:t>Процессы возбуждения преобладают над процессами торможения;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</a:rPr>
              <a:t>Важно учитывать: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0" y="500042"/>
            <a:ext cx="9144000" cy="5857916"/>
          </a:xfrm>
        </p:spPr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глубокие мышцы спины в младшем школьном возрасте еще слабы, их сухожилия недостаточно развиты;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Длительная статическая нагрузка, неправильная поза оказывает неблагоприятное влияние на развитие этих мышц;</a:t>
            </a:r>
          </a:p>
          <a:p>
            <a:pPr>
              <a:buNone/>
            </a:pPr>
            <a:r>
              <a:rPr lang="ru-RU" dirty="0" smtClean="0">
                <a:solidFill>
                  <a:srgbClr val="FF0000"/>
                </a:solidFill>
              </a:rPr>
              <a:t>   </a:t>
            </a:r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  детей младшего школьного возраста большая часть травм происходит именно во время подвижных игр.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pervokla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3437" y="4000504"/>
            <a:ext cx="4500561" cy="2732932"/>
          </a:xfrm>
          <a:prstGeom prst="rect">
            <a:avLst/>
          </a:prstGeom>
        </p:spPr>
      </p:pic>
      <p:pic>
        <p:nvPicPr>
          <p:cNvPr id="7" name="Рисунок 6" descr="sport scuola bambini-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146" y="4000504"/>
            <a:ext cx="3948539" cy="285749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785786" y="142875"/>
            <a:ext cx="7443814" cy="785813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Возрастные особенности среднего школьного возраста (11-14 лет)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0" y="714357"/>
            <a:ext cx="9144000" cy="5715040"/>
          </a:xfrm>
        </p:spPr>
        <p:txBody>
          <a:bodyPr/>
          <a:lstStyle/>
          <a:p>
            <a:endParaRPr lang="ru-RU" sz="2800" dirty="0" smtClean="0"/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окостенение позвоночника и таза ещё не закончено;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нагрузки на силу и выносливость переносятся плохо;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Мышечная система характеризуется усиленным ростом (развитием) мышц и увеличением их силы, особенно у мальчиков;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Совершенствуется координация движений;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начало полового созревания;</a:t>
            </a:r>
          </a:p>
          <a:p>
            <a:endParaRPr lang="ru-RU" sz="2800" dirty="0" smtClean="0"/>
          </a:p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</a:rPr>
              <a:t>Важно учитывать: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85794"/>
            <a:ext cx="9144000" cy="5340369"/>
          </a:xfrm>
        </p:spPr>
        <p:txBody>
          <a:bodyPr/>
          <a:lstStyle/>
          <a:p>
            <a:r>
              <a:rPr lang="ru-RU" dirty="0" smtClean="0"/>
              <a:t>физическое развитие происходит непропорционально: конечности растут быстрее, туловище несколько отстает;</a:t>
            </a:r>
          </a:p>
          <a:p>
            <a:r>
              <a:rPr lang="ru-RU" dirty="0" smtClean="0"/>
              <a:t>наблюдается </a:t>
            </a:r>
            <a:r>
              <a:rPr lang="ru-RU" dirty="0" err="1" smtClean="0"/>
              <a:t>гетерохронность</a:t>
            </a:r>
            <a:r>
              <a:rPr lang="ru-RU" dirty="0" smtClean="0"/>
              <a:t> развития: системы организма активизируются в разное время;</a:t>
            </a:r>
          </a:p>
          <a:p>
            <a:r>
              <a:rPr lang="ru-RU" dirty="0" smtClean="0"/>
              <a:t>активно развиваются мышечные ткани и их более тонкие волокна;</a:t>
            </a:r>
          </a:p>
          <a:p>
            <a:r>
              <a:rPr lang="ru-RU" dirty="0" smtClean="0"/>
              <a:t>диспропорция в  формировании </a:t>
            </a:r>
            <a:r>
              <a:rPr lang="ru-RU" dirty="0" err="1" smtClean="0"/>
              <a:t>сердечно-сосудистой</a:t>
            </a:r>
            <a:r>
              <a:rPr lang="ru-RU" dirty="0" smtClean="0"/>
              <a:t> системы;</a:t>
            </a:r>
          </a:p>
          <a:p>
            <a:r>
              <a:rPr lang="ru-RU" sz="2400" dirty="0" smtClean="0"/>
              <a:t>быстро накапливается усталость, поэтому они не могут переносить длительное физическое напряжение, а чрезмерные физические нагрузки нередко приводят к физическим травмам.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356"/>
            <a:ext cx="9144000" cy="571504"/>
          </a:xfrm>
        </p:spPr>
        <p:txBody>
          <a:bodyPr/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Возрастные особенности старшего </a:t>
            </a:r>
            <a:b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школьного возраста - (15 - 18 лет)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214974"/>
          </a:xfrm>
        </p:spPr>
        <p:txBody>
          <a:bodyPr/>
          <a:lstStyle/>
          <a:p>
            <a:r>
              <a:rPr lang="ru-RU" sz="2800" dirty="0" smtClean="0"/>
              <a:t>формирование костной и мышечной систем почти завершается;</a:t>
            </a:r>
          </a:p>
          <a:p>
            <a:r>
              <a:rPr lang="ru-RU" sz="2800" dirty="0" smtClean="0"/>
              <a:t>Увеличивается относительный объем легких;</a:t>
            </a:r>
          </a:p>
          <a:p>
            <a:r>
              <a:rPr lang="ru-RU" sz="2800" dirty="0" smtClean="0"/>
              <a:t>соотносятся показатели между массой тела и объемом сердца, а так же приходят к норме развитие </a:t>
            </a:r>
            <a:r>
              <a:rPr lang="ru-RU" sz="2800" dirty="0" err="1" smtClean="0"/>
              <a:t>сердечно-сосудистой</a:t>
            </a:r>
            <a:r>
              <a:rPr lang="ru-RU" sz="2800" dirty="0" smtClean="0"/>
              <a:t> системы;</a:t>
            </a:r>
          </a:p>
          <a:p>
            <a:r>
              <a:rPr lang="ru-RU" sz="2800" dirty="0" smtClean="0"/>
              <a:t>Отмечается усиленный рост тела в длину;</a:t>
            </a:r>
          </a:p>
          <a:p>
            <a:r>
              <a:rPr lang="ru-RU" sz="2800" dirty="0" smtClean="0"/>
              <a:t>увеличивается масса тела, растёт становая сила;</a:t>
            </a:r>
          </a:p>
          <a:p>
            <a:r>
              <a:rPr lang="ru-RU" sz="2800" dirty="0" smtClean="0"/>
              <a:t>Интенсивно развивается мелкая мускулатура;</a:t>
            </a:r>
          </a:p>
          <a:p>
            <a:r>
              <a:rPr lang="ru-RU" sz="2800" dirty="0" smtClean="0"/>
              <a:t>совершенствуется точность и координация движений.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/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3200" dirty="0" smtClean="0">
                <a:solidFill>
                  <a:srgbClr val="FF0000"/>
                </a:solidFill>
              </a:rPr>
              <a:t>Важно учитывать:</a:t>
            </a:r>
            <a:r>
              <a:rPr lang="ru-RU" b="1" dirty="0" smtClean="0">
                <a:solidFill>
                  <a:srgbClr val="FF0000"/>
                </a:solidFill>
              </a:rPr>
              <a:t/>
            </a:r>
            <a:br>
              <a:rPr lang="ru-RU" b="1" dirty="0" smtClean="0">
                <a:solidFill>
                  <a:srgbClr val="FF0000"/>
                </a:solidFill>
              </a:rPr>
            </a:b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8929718" cy="4911741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На фоне укрепления физических сил и здоровья общий темп роста замедляется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заканчивается половое созревание ( 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это сказывается на поведении старшеклассников)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Они отличаются сравнительно высокой физической силой и работоспособностью и при этом меньшей утомляемостью, что иногда ведет к переоценки своих сил.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29576" cy="725470"/>
          </a:xfrm>
        </p:spPr>
        <p:txBody>
          <a:bodyPr/>
          <a:lstStyle/>
          <a:p>
            <a:r>
              <a:rPr lang="ru-RU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Прирост физических качеств</a:t>
            </a:r>
            <a:endParaRPr lang="ru-RU" sz="36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0" y="1071562"/>
            <a:ext cx="8229600" cy="5286395"/>
          </a:xfrm>
        </p:spPr>
        <p:txBody>
          <a:bodyPr/>
          <a:lstStyle/>
          <a:p>
            <a:r>
              <a:rPr lang="ru-RU" dirty="0" smtClean="0"/>
              <a:t>В процессе взросления каждого ребенка имеются наиболее благоприятные периоды для прироста его физических качеств под воздействием тренировки</a:t>
            </a:r>
          </a:p>
          <a:p>
            <a:r>
              <a:rPr lang="ru-RU" dirty="0" smtClean="0"/>
              <a:t>Это также очень важно в плане профилактики травматизма, поскольку такие качества, как ловкость, гибкость, сила и быстрота, обеспечивают ребенку возможность избежать травм.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/>
        </p:nvGraphicFramePr>
        <p:xfrm>
          <a:off x="0" y="0"/>
          <a:ext cx="9144000" cy="63579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slow" advClick="0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профилактики травматизма учителя физической культуры должны строго соблюдать: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r>
              <a:rPr lang="ru-RU" dirty="0" smtClean="0"/>
              <a:t>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правила рациональной методики обучения;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286256"/>
            <a:ext cx="323852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2143116"/>
            <a:ext cx="3214710" cy="2286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786" y="4429132"/>
            <a:ext cx="2999868" cy="2249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Рисунок 9" descr="original-1363177459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786" y="2143115"/>
            <a:ext cx="3000396" cy="2287181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F:\morninggym4_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11080">
            <a:off x="5764028" y="1799951"/>
            <a:ext cx="3240937" cy="2118687"/>
          </a:xfrm>
          <a:prstGeom prst="rect">
            <a:avLst/>
          </a:prstGeom>
          <a:noFill/>
        </p:spPr>
      </p:pic>
      <p:pic>
        <p:nvPicPr>
          <p:cNvPr id="5" name="Рисунок 4" descr="884302.png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7185" y="4287129"/>
            <a:ext cx="3333805" cy="25003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86874" cy="1143000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учитывать индивидуальные особенности занимающихся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start02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 rot="21190091">
            <a:off x="329877" y="1816843"/>
            <a:ext cx="3048841" cy="2125478"/>
          </a:xfrm>
        </p:spPr>
      </p:pic>
      <p:pic>
        <p:nvPicPr>
          <p:cNvPr id="10" name="Рисунок 9" descr="13-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430" y="1428736"/>
            <a:ext cx="2071702" cy="2891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8929718" cy="1154098"/>
          </a:xfrm>
        </p:spPr>
        <p:txBody>
          <a:bodyPr/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обеспечивать необходимую страховку при выполнении упражнений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; 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обучать учащихся правилам страховки, само - и взаимостраховки.</a:t>
            </a: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Содержимое 4" descr="н 0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714488"/>
            <a:ext cx="5238753" cy="3929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Содержимое 6" descr="н 039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429000"/>
            <a:ext cx="4572000" cy="3429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Учёт возрастных особенностей школьников поможет учителю:</a:t>
            </a:r>
            <a:endParaRPr lang="ru-RU" sz="32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правильно координировать действия обучаемого во избежание получения травм.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Обратить внимание на изучение индивидуальных особенностей физического состояния и здоровья школьников.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Учителю необходимо владеть информацией о перенесенных подростком заболеваниях, хронических заболеваниях, состоянии зрения и складе нервной системы.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оптимально дозировать физические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нагрузки.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000100" y="571480"/>
            <a:ext cx="7858180" cy="5554683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Физическое воспитание в школе должно осуществляться по известной формуле безопасности: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-всегда предвидеть;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- по возможности избегать;</a:t>
            </a:r>
          </a:p>
          <a:p>
            <a:pPr>
              <a:buNone/>
            </a:pPr>
            <a:r>
              <a:rPr lang="ru-RU" sz="3600" b="1" dirty="0" smtClean="0">
                <a:solidFill>
                  <a:srgbClr val="FF0000"/>
                </a:solidFill>
              </a:rPr>
              <a:t>-При необходимости действовать.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5" descr="Картинка 4 из 312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Выноска-облако 6"/>
          <p:cNvSpPr/>
          <p:nvPr/>
        </p:nvSpPr>
        <p:spPr>
          <a:xfrm>
            <a:off x="5572132" y="0"/>
            <a:ext cx="3214710" cy="3429000"/>
          </a:xfrm>
          <a:prstGeom prst="cloudCallout">
            <a:avLst>
              <a:gd name="adj1" fmla="val -77483"/>
              <a:gd name="adj2" fmla="val 72889"/>
            </a:avLst>
          </a:prstGeom>
          <a:solidFill>
            <a:schemeClr val="accent6"/>
          </a:solidFill>
          <a:scene3d>
            <a:camera prst="orthographicFront"/>
            <a:lightRig rig="threePt" dir="t"/>
          </a:scene3d>
          <a:sp3d extrusionH="76200" contourW="12700">
            <a:extrusionClr>
              <a:schemeClr val="accent6"/>
            </a:extrusionClr>
            <a:contourClr>
              <a:schemeClr val="accent6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929322" y="857232"/>
            <a:ext cx="2571768" cy="1214446"/>
          </a:xfrm>
        </p:spPr>
        <p:txBody>
          <a:bodyPr/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Спасибо за внимание!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Дети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Дети</Template>
  <TotalTime>1669</TotalTime>
  <Words>591</Words>
  <Application>Microsoft Office PowerPoint</Application>
  <PresentationFormat>Экран (4:3)</PresentationFormat>
  <Paragraphs>72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Дети</vt:lpstr>
      <vt:lpstr>Соблюдение  техники безопасности на уроках физической культуры,  учитывая возрастные особенности школьников</vt:lpstr>
      <vt:lpstr>Слайд 2</vt:lpstr>
      <vt:lpstr>Константин  Дмитриевич  Ушинский:</vt:lpstr>
      <vt:lpstr>Различают  следующие  возрастные группы: </vt:lpstr>
      <vt:lpstr>Возрастные  особенности младшего школьного возраста (7-10 лет). </vt:lpstr>
      <vt:lpstr>Важно учитывать:</vt:lpstr>
      <vt:lpstr>Возрастные особенности среднего школьного возраста (11-14 лет)</vt:lpstr>
      <vt:lpstr>Важно учитывать:</vt:lpstr>
      <vt:lpstr>Возрастные особенности старшего   школьного возраста - (15 - 18 лет) </vt:lpstr>
      <vt:lpstr> Важно учитывать: </vt:lpstr>
      <vt:lpstr>Прирост физических качеств</vt:lpstr>
      <vt:lpstr>Слайд 12</vt:lpstr>
      <vt:lpstr>для профилактики травматизма учителя физической культуры должны строго соблюдать:</vt:lpstr>
      <vt:lpstr>учитывать индивидуальные особенности занимающихся</vt:lpstr>
      <vt:lpstr>обеспечивать необходимую страховку при выполнении упражнений;  обучать учащихся правилам страховки, само - и взаимостраховки. </vt:lpstr>
      <vt:lpstr>Учёт возрастных особенностей школьников поможет учителю:</vt:lpstr>
      <vt:lpstr>Слайд 17</vt:lpstr>
      <vt:lpstr>Спасибо за внимание!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Соблюдение  мер безопасности на уроках физической культуры,  учитывая анатомо-физиологические особенности школьников</dc:title>
  <dc:creator>Катя</dc:creator>
  <cp:lastModifiedBy>Катя</cp:lastModifiedBy>
  <cp:revision>171</cp:revision>
  <dcterms:created xsi:type="dcterms:W3CDTF">2014-02-10T19:17:11Z</dcterms:created>
  <dcterms:modified xsi:type="dcterms:W3CDTF">2014-03-13T21:49:56Z</dcterms:modified>
</cp:coreProperties>
</file>