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9" r:id="rId9"/>
    <p:sldId id="294" r:id="rId10"/>
    <p:sldId id="296" r:id="rId11"/>
    <p:sldId id="295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05" autoAdjust="0"/>
  </p:normalViewPr>
  <p:slideViewPr>
    <p:cSldViewPr>
      <p:cViewPr varScale="1">
        <p:scale>
          <a:sx n="65" d="100"/>
          <a:sy n="65" d="100"/>
        </p:scale>
        <p:origin x="153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071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B96AE2-5D3F-4F02-99F3-21628473BB73}" type="datetimeFigureOut">
              <a:rPr lang="ru-RU" smtClean="0"/>
              <a:t>13.11.2019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9B825C-2915-4DD6-9EE0-41F2E71B7A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601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/>
              <a:t>оказавший огромное влияние на развитие всего театрального искусства. Его произведения и сегодня не сходят с театральных подмостков всего мира.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B825C-2915-4DD6-9EE0-41F2E71B7AD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63201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/>
              <a:t>Уильям Шекспир родился 23 апреля 1564 года в маленьком городке </a:t>
            </a:r>
            <a:r>
              <a:rPr lang="ru-RU" sz="1200" dirty="0" err="1" smtClean="0"/>
              <a:t>Стратфорд</a:t>
            </a:r>
            <a:r>
              <a:rPr lang="ru-RU" sz="1200" dirty="0" smtClean="0"/>
              <a:t>-на-</a:t>
            </a:r>
            <a:r>
              <a:rPr lang="ru-RU" sz="1200" dirty="0" err="1" smtClean="0"/>
              <a:t>Эйвоне</a:t>
            </a:r>
            <a:r>
              <a:rPr lang="ru-RU" sz="1200" dirty="0" smtClean="0"/>
              <a:t> . Его отец, Джон Шекспир, был перчаточником, в 1568 г. был избран мэром города. Его мать, Мэри Шекспир из рода </a:t>
            </a:r>
            <a:r>
              <a:rPr lang="ru-RU" sz="1200" dirty="0" err="1" smtClean="0"/>
              <a:t>Арден</a:t>
            </a:r>
            <a:r>
              <a:rPr lang="ru-RU" sz="1200" dirty="0" smtClean="0"/>
              <a:t>, принадлежала к одной из старейших английских фамилий.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B825C-2915-4DD6-9EE0-41F2E71B7AD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27042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/>
              <a:t>Считается, что Шекспир учился в </a:t>
            </a:r>
            <a:r>
              <a:rPr lang="ru-RU" sz="1200" dirty="0" err="1" smtClean="0"/>
              <a:t>стратфордской</a:t>
            </a:r>
            <a:r>
              <a:rPr lang="ru-RU" sz="1200" dirty="0" smtClean="0"/>
              <a:t> «грамматической школе», где изучил латинский язык, основы греческого и получил знания античной мифологии, истории и литературы, отразившиеся в его творчестве. 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B825C-2915-4DD6-9EE0-41F2E71B7AD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0390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/>
              <a:t>В возрасте 18-ти лет, Шекспир женился на Энн </a:t>
            </a:r>
            <a:r>
              <a:rPr lang="ru-RU" sz="1200" dirty="0" err="1" smtClean="0"/>
              <a:t>Хэтуэй</a:t>
            </a:r>
            <a:r>
              <a:rPr lang="ru-RU" sz="1200" dirty="0" smtClean="0"/>
              <a:t>, от брака с которой появились на свет дочь Сюзанна и близнецы </a:t>
            </a:r>
            <a:r>
              <a:rPr lang="ru-RU" sz="1200" dirty="0" err="1" smtClean="0"/>
              <a:t>Гамнет</a:t>
            </a:r>
            <a:r>
              <a:rPr lang="ru-RU" sz="1200" dirty="0" smtClean="0"/>
              <a:t> и </a:t>
            </a:r>
            <a:r>
              <a:rPr lang="ru-RU" sz="1200" dirty="0" err="1" smtClean="0"/>
              <a:t>Джудит</a:t>
            </a:r>
            <a:r>
              <a:rPr lang="ru-RU" sz="1200" dirty="0" smtClean="0"/>
              <a:t>.  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B825C-2915-4DD6-9EE0-41F2E71B7AD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98505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457200">
              <a:buNone/>
            </a:pPr>
            <a:r>
              <a:rPr lang="ru-RU" sz="1200" dirty="0" smtClean="0"/>
              <a:t>Первое упоминание о Шекспире, как о писателе, мы находим в 1592 г. в предсмертном памфлете драматурга Роберта Грина "На грош ума, купленного за миллион раскаяния", где Грин отозвался о нем как об опасном конкуренте («выскочка», «ворона, щеголяющая в наших перьях»).</a:t>
            </a:r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B825C-2915-4DD6-9EE0-41F2E71B7AD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9876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/>
              <a:t>В 1599 г. Шекспир становится одним из совладельцев нового театра "Глобуса". К этому времени Шекспир становится достаточно состоятельным человеком, покупает второй по величине дом в </a:t>
            </a:r>
            <a:r>
              <a:rPr lang="ru-RU" sz="1200" dirty="0" err="1" smtClean="0"/>
              <a:t>Стратфорде</a:t>
            </a:r>
            <a:r>
              <a:rPr lang="ru-RU" sz="1200" dirty="0" smtClean="0"/>
              <a:t>, получает право на фамильный герб и дворянское звание  джентльмен.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B825C-2915-4DD6-9EE0-41F2E71B7AD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3775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Примерно в 1610 Шекспир покинул Лондон и возвратился в </a:t>
            </a:r>
            <a:r>
              <a:rPr lang="ru-RU" dirty="0" err="1" smtClean="0"/>
              <a:t>Стратфорд</a:t>
            </a:r>
            <a:r>
              <a:rPr lang="ru-RU" dirty="0" smtClean="0"/>
              <a:t>-на-</a:t>
            </a:r>
            <a:r>
              <a:rPr lang="ru-RU" dirty="0" err="1" smtClean="0"/>
              <a:t>Эйвоне</a:t>
            </a:r>
            <a:r>
              <a:rPr lang="ru-RU" dirty="0" smtClean="0"/>
              <a:t>. Последние годы жизни отошел от литературной деятельности, и жил тихо и незаметно в кругу семьи. Вероятно, это было связано с тяжелой болезнью - на это указывает сохранившееся завещание Шекспира, составленное явно наспех 15 марта 1616 и подписанное изменившимся почерком. 23 апреля 1616 в </a:t>
            </a:r>
            <a:r>
              <a:rPr lang="ru-RU" dirty="0" err="1" smtClean="0"/>
              <a:t>Стратфорде</a:t>
            </a:r>
            <a:r>
              <a:rPr lang="ru-RU" dirty="0" smtClean="0"/>
              <a:t>-на-</a:t>
            </a:r>
            <a:r>
              <a:rPr lang="ru-RU" dirty="0" err="1" smtClean="0"/>
              <a:t>Эйвоне</a:t>
            </a:r>
            <a:r>
              <a:rPr lang="ru-RU" dirty="0" smtClean="0"/>
              <a:t> скончался самый знаменитый драматург всех времен и народов.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B825C-2915-4DD6-9EE0-41F2E71B7AD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65115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Неясно, что послу­жило причиной вражды, очевидно лишь, что она давняя и непримиримая, втягивающая в водоворот страстей и молодых, и старых. К слугам быстро присоединяются знатные представители двух домов, а затем и сами их главы. На залитой июльским солнцем площади закипает настоящий бой. Горожанам, уставшим от розни, с трудом удаётся разнять дерущихся. Наконец прибывает верховный правитель Вероны  князь, который приказывает прекратить столкновение под страхом смерти, и сердито удаляется.</a:t>
            </a:r>
          </a:p>
          <a:p>
            <a:r>
              <a:rPr lang="ru-RU" sz="1200" dirty="0" smtClean="0"/>
              <a:t>По случаю помолвки с Парисом </a:t>
            </a:r>
            <a:r>
              <a:rPr lang="ru-RU" sz="1200" dirty="0" err="1" smtClean="0"/>
              <a:t>Капулетти</a:t>
            </a:r>
            <a:r>
              <a:rPr lang="ru-RU" sz="1200" dirty="0" smtClean="0"/>
              <a:t> даёт бал-карнавал. Там и знакомятся герои 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0BC2B-C882-4762-9AEF-EA9661E331DE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46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2CA0D0BF-E74C-4DC1-8EC7-6FD9C2B2914C}" type="datetimeFigureOut">
              <a:rPr lang="ru-RU" smtClean="0"/>
              <a:t>13.11.2019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8600D08B-E454-4A91-BF0D-93BF26F11ED9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636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0D0BF-E74C-4DC1-8EC7-6FD9C2B2914C}" type="datetimeFigureOut">
              <a:rPr lang="ru-RU" smtClean="0"/>
              <a:t>13.11.2019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0D08B-E454-4A91-BF0D-93BF26F11E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46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0D0BF-E74C-4DC1-8EC7-6FD9C2B2914C}" type="datetimeFigureOut">
              <a:rPr lang="ru-RU" smtClean="0"/>
              <a:t>13.11.2019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0D08B-E454-4A91-BF0D-93BF26F11ED9}" type="slidenum">
              <a:rPr lang="ru-RU" smtClean="0"/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1706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0D0BF-E74C-4DC1-8EC7-6FD9C2B2914C}" type="datetimeFigureOut">
              <a:rPr lang="ru-RU" smtClean="0"/>
              <a:t>13.11.2019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0D08B-E454-4A91-BF0D-93BF26F11E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060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0D0BF-E74C-4DC1-8EC7-6FD9C2B2914C}" type="datetimeFigureOut">
              <a:rPr lang="ru-RU" smtClean="0"/>
              <a:t>13.11.2019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0D08B-E454-4A91-BF0D-93BF26F11ED9}" type="slidenum">
              <a:rPr lang="ru-RU" smtClean="0"/>
              <a:t>‹#›</a:t>
            </a:fld>
            <a:endParaRPr lang="ru-RU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8147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0D0BF-E74C-4DC1-8EC7-6FD9C2B2914C}" type="datetimeFigureOut">
              <a:rPr lang="ru-RU" smtClean="0"/>
              <a:t>13.11.2019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0D08B-E454-4A91-BF0D-93BF26F11ED9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8936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0D0BF-E74C-4DC1-8EC7-6FD9C2B2914C}" type="datetimeFigureOut">
              <a:rPr lang="ru-RU" smtClean="0"/>
              <a:t>13.11.2019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0D08B-E454-4A91-BF0D-93BF26F11E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678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0D0BF-E74C-4DC1-8EC7-6FD9C2B2914C}" type="datetimeFigureOut">
              <a:rPr lang="ru-RU" smtClean="0"/>
              <a:t>13.11.2019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0D08B-E454-4A91-BF0D-93BF26F11ED9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7821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0D0BF-E74C-4DC1-8EC7-6FD9C2B2914C}" type="datetimeFigureOut">
              <a:rPr lang="ru-RU" smtClean="0"/>
              <a:t>13.11.2019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0D08B-E454-4A91-BF0D-93BF26F11E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19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0D0BF-E74C-4DC1-8EC7-6FD9C2B2914C}" type="datetimeFigureOut">
              <a:rPr lang="ru-RU" smtClean="0"/>
              <a:t>13.11.2019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0D08B-E454-4A91-BF0D-93BF26F11E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780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0D0BF-E74C-4DC1-8EC7-6FD9C2B2914C}" type="datetimeFigureOut">
              <a:rPr lang="ru-RU" smtClean="0"/>
              <a:t>13.11.2019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0D08B-E454-4A91-BF0D-93BF26F11ED9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06946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0D0BF-E74C-4DC1-8EC7-6FD9C2B2914C}" type="datetimeFigureOut">
              <a:rPr lang="ru-RU" smtClean="0"/>
              <a:t>13.11.2019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0D08B-E454-4A91-BF0D-93BF26F11ED9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43858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0D0BF-E74C-4DC1-8EC7-6FD9C2B2914C}" type="datetimeFigureOut">
              <a:rPr lang="ru-RU" smtClean="0"/>
              <a:t>13.11.2019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0D08B-E454-4A91-BF0D-93BF26F11E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362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0D0BF-E74C-4DC1-8EC7-6FD9C2B2914C}" type="datetimeFigureOut">
              <a:rPr lang="ru-RU" smtClean="0"/>
              <a:t>13.11.2019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0D08B-E454-4A91-BF0D-93BF26F11ED9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55046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0D0BF-E74C-4DC1-8EC7-6FD9C2B2914C}" type="datetimeFigureOut">
              <a:rPr lang="ru-RU" smtClean="0"/>
              <a:t>13.11.2019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0D08B-E454-4A91-BF0D-93BF26F11ED9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83066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0D0BF-E74C-4DC1-8EC7-6FD9C2B2914C}" type="datetimeFigureOut">
              <a:rPr lang="ru-RU" smtClean="0"/>
              <a:t>13.11.2019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0D08B-E454-4A91-BF0D-93BF26F11ED9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50404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0D0BF-E74C-4DC1-8EC7-6FD9C2B2914C}" type="datetimeFigureOut">
              <a:rPr lang="ru-RU" smtClean="0"/>
              <a:t>13.11.2019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0D08B-E454-4A91-BF0D-93BF26F11ED9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3684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CA0D0BF-E74C-4DC1-8EC7-6FD9C2B2914C}" type="datetimeFigureOut">
              <a:rPr lang="ru-RU" smtClean="0"/>
              <a:t>13.11.2019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600D08B-E454-4A91-BF0D-93BF26F11E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1578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2372" y="764704"/>
            <a:ext cx="7772400" cy="1470025"/>
          </a:xfrm>
        </p:spPr>
        <p:txBody>
          <a:bodyPr/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Жизнь </a:t>
            </a:r>
            <a:r>
              <a:rPr lang="ru-RU" b="1" dirty="0"/>
              <a:t>и творчество Шекспира</a:t>
            </a:r>
            <a:br>
              <a:rPr lang="ru-RU" b="1" dirty="0"/>
            </a:b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64"/>
          <a:stretch/>
        </p:blipFill>
        <p:spPr bwMode="auto">
          <a:xfrm>
            <a:off x="829298" y="1700808"/>
            <a:ext cx="6552422" cy="4377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6558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73884" y="474936"/>
            <a:ext cx="6798734" cy="1303867"/>
          </a:xfrm>
        </p:spPr>
        <p:txBody>
          <a:bodyPr/>
          <a:lstStyle/>
          <a:p>
            <a:r>
              <a:rPr lang="ru-RU" b="1" dirty="0" smtClean="0"/>
              <a:t>Уильям Шекспир </a:t>
            </a:r>
            <a:r>
              <a:rPr lang="ru-RU" dirty="0" smtClean="0"/>
              <a:t>(1564-1616) 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755576" y="1556792"/>
            <a:ext cx="3888432" cy="4597971"/>
          </a:xfrm>
        </p:spPr>
        <p:txBody>
          <a:bodyPr>
            <a:normAutofit/>
          </a:bodyPr>
          <a:lstStyle/>
          <a:p>
            <a:pPr marL="0" indent="457200" algn="ctr">
              <a:lnSpc>
                <a:spcPct val="150000"/>
              </a:lnSpc>
              <a:buNone/>
            </a:pPr>
            <a:r>
              <a:rPr lang="ru-RU" sz="4400" dirty="0" smtClean="0"/>
              <a:t>Английский </a:t>
            </a:r>
            <a:r>
              <a:rPr lang="ru-RU" sz="4400" dirty="0"/>
              <a:t>драматург и поэт эпохи </a:t>
            </a:r>
            <a:r>
              <a:rPr lang="ru-RU" sz="4400" dirty="0" smtClean="0"/>
              <a:t>Возрождения</a:t>
            </a:r>
            <a:endParaRPr lang="ru-RU" sz="2400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7616" y="1556792"/>
            <a:ext cx="3941490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5389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96620" y="692696"/>
            <a:ext cx="7979836" cy="5040560"/>
          </a:xfrm>
        </p:spPr>
        <p:txBody>
          <a:bodyPr>
            <a:noAutofit/>
          </a:bodyPr>
          <a:lstStyle/>
          <a:p>
            <a:pPr marL="0" indent="457200" algn="ctr">
              <a:buNone/>
            </a:pPr>
            <a:r>
              <a:rPr lang="ru-RU" sz="4000" dirty="0" smtClean="0"/>
              <a:t>Родился </a:t>
            </a:r>
            <a:r>
              <a:rPr lang="ru-RU" sz="4000" dirty="0"/>
              <a:t>23 апреля 1564 года </a:t>
            </a:r>
            <a:endParaRPr lang="ru-RU" sz="4000" dirty="0" smtClean="0"/>
          </a:p>
          <a:p>
            <a:pPr marL="0" indent="457200" algn="ctr">
              <a:buNone/>
            </a:pPr>
            <a:endParaRPr lang="ru-RU" sz="4000" dirty="0"/>
          </a:p>
          <a:p>
            <a:pPr marL="0" indent="457200" algn="ctr">
              <a:buNone/>
            </a:pPr>
            <a:endParaRPr lang="ru-RU" sz="4000" dirty="0" smtClean="0"/>
          </a:p>
          <a:p>
            <a:pPr marL="0" indent="457200" algn="ctr">
              <a:buNone/>
            </a:pPr>
            <a:endParaRPr lang="ru-RU" sz="4000" dirty="0"/>
          </a:p>
          <a:p>
            <a:pPr marL="0" indent="457200" algn="ctr">
              <a:buNone/>
            </a:pPr>
            <a:endParaRPr lang="ru-RU" sz="4000" dirty="0" smtClean="0"/>
          </a:p>
          <a:p>
            <a:pPr marL="0" indent="457200" algn="ctr">
              <a:buNone/>
            </a:pPr>
            <a:endParaRPr lang="ru-RU" sz="4000" dirty="0"/>
          </a:p>
          <a:p>
            <a:pPr marL="0" indent="457200" algn="ctr">
              <a:buNone/>
            </a:pPr>
            <a:r>
              <a:rPr lang="ru-RU" sz="4000" dirty="0" smtClean="0"/>
              <a:t>в </a:t>
            </a:r>
            <a:r>
              <a:rPr lang="ru-RU" sz="4000" dirty="0"/>
              <a:t> Стратфорд-на-Эйвоне </a:t>
            </a:r>
            <a:r>
              <a:rPr lang="ru-RU" sz="4000" dirty="0" smtClean="0"/>
              <a:t>. </a:t>
            </a:r>
            <a:endParaRPr lang="ru-RU" sz="40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8828" y="1484784"/>
            <a:ext cx="6155540" cy="4094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4980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71600" y="1484784"/>
            <a:ext cx="3600400" cy="4932317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ru-RU" sz="24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855" y="620688"/>
            <a:ext cx="7233442" cy="5639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7061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71600" y="1848628"/>
            <a:ext cx="3600400" cy="4525963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ru-RU" sz="24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243" y="476672"/>
            <a:ext cx="3629673" cy="5609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014" y="476672"/>
            <a:ext cx="4211254" cy="5457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2441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15616" y="908721"/>
            <a:ext cx="3750568" cy="5160664"/>
          </a:xfrm>
        </p:spPr>
        <p:txBody>
          <a:bodyPr>
            <a:noAutofit/>
          </a:bodyPr>
          <a:lstStyle/>
          <a:p>
            <a:pPr marL="0" indent="457200">
              <a:buNone/>
            </a:pPr>
            <a:endParaRPr lang="ru-RU" sz="24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2884" y="620688"/>
            <a:ext cx="4424536" cy="5622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4584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666091" y="681739"/>
            <a:ext cx="4038600" cy="5256584"/>
          </a:xfrm>
        </p:spPr>
        <p:txBody>
          <a:bodyPr>
            <a:noAutofit/>
          </a:bodyPr>
          <a:lstStyle/>
          <a:p>
            <a:pPr marL="0" indent="457200">
              <a:buNone/>
            </a:pPr>
            <a:r>
              <a:rPr lang="ru-RU" sz="2400" dirty="0" smtClean="0"/>
              <a:t> </a:t>
            </a:r>
            <a:r>
              <a:rPr lang="ru-RU" sz="4400" dirty="0"/>
              <a:t>1599 г. </a:t>
            </a:r>
            <a:endParaRPr lang="ru-RU" sz="4400" dirty="0" smtClean="0"/>
          </a:p>
          <a:p>
            <a:pPr marL="0" indent="457200">
              <a:buNone/>
            </a:pPr>
            <a:endParaRPr lang="ru-RU" sz="4400" dirty="0"/>
          </a:p>
          <a:p>
            <a:pPr marL="0" indent="457200">
              <a:buNone/>
            </a:pPr>
            <a:endParaRPr lang="ru-RU" sz="4400" dirty="0" smtClean="0"/>
          </a:p>
          <a:p>
            <a:pPr marL="0" indent="457200">
              <a:buNone/>
            </a:pPr>
            <a:endParaRPr lang="ru-RU" sz="4400" dirty="0"/>
          </a:p>
          <a:p>
            <a:pPr marL="0" indent="457200">
              <a:buNone/>
            </a:pPr>
            <a:endParaRPr lang="ru-RU" sz="4400" dirty="0"/>
          </a:p>
          <a:p>
            <a:pPr marL="0" indent="457200">
              <a:buNone/>
            </a:pPr>
            <a:endParaRPr lang="ru-RU" sz="4400" dirty="0"/>
          </a:p>
          <a:p>
            <a:pPr marL="0" indent="457200">
              <a:buNone/>
            </a:pPr>
            <a:r>
              <a:rPr lang="ru-RU" sz="4400" dirty="0" smtClean="0"/>
              <a:t>"Глобус". </a:t>
            </a:r>
            <a:endParaRPr lang="ru-RU" sz="44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9218" name="Picture 2" descr="http://www.booksite.ru/fulltext/1/001/010/001/25312992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484784"/>
            <a:ext cx="7139550" cy="4298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8831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6798734" cy="1303867"/>
          </a:xfrm>
        </p:spPr>
        <p:txBody>
          <a:bodyPr>
            <a:normAutofit fontScale="90000"/>
          </a:bodyPr>
          <a:lstStyle/>
          <a:p>
            <a:r>
              <a:rPr lang="ru-RU" dirty="0"/>
              <a:t>«Ромео и Джульетта»</a:t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6635494" cy="3447288"/>
          </a:xfrm>
        </p:spPr>
        <p:txBody>
          <a:bodyPr/>
          <a:lstStyle/>
          <a:p>
            <a:r>
              <a:rPr lang="ru-RU" sz="3200" dirty="0"/>
              <a:t>«Укрощение строптивой</a:t>
            </a:r>
            <a:r>
              <a:rPr lang="ru-RU" sz="3200" dirty="0" smtClean="0"/>
              <a:t>»</a:t>
            </a:r>
          </a:p>
          <a:p>
            <a:r>
              <a:rPr lang="ru-RU" sz="3200" dirty="0"/>
              <a:t>«Два веронца</a:t>
            </a:r>
            <a:r>
              <a:rPr lang="ru-RU" sz="3200" dirty="0" smtClean="0"/>
              <a:t>»</a:t>
            </a:r>
          </a:p>
          <a:p>
            <a:r>
              <a:rPr lang="ru-RU" sz="3200" dirty="0"/>
              <a:t>«Сон в летнюю ночь</a:t>
            </a:r>
            <a:r>
              <a:rPr lang="ru-RU" sz="3200" dirty="0" smtClean="0"/>
              <a:t>»</a:t>
            </a:r>
          </a:p>
          <a:p>
            <a:r>
              <a:rPr lang="ru-RU" sz="3200" dirty="0"/>
              <a:t>«Комедия ошибок»</a:t>
            </a:r>
            <a:endParaRPr lang="ru-RU" sz="3200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124744"/>
            <a:ext cx="2618649" cy="3821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5197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5780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Уход Шекспира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58897" y="1484784"/>
            <a:ext cx="6393423" cy="4525963"/>
          </a:xfrm>
        </p:spPr>
        <p:txBody>
          <a:bodyPr>
            <a:normAutofit fontScale="92500"/>
          </a:bodyPr>
          <a:lstStyle/>
          <a:p>
            <a:pPr marL="0" indent="457200">
              <a:buNone/>
            </a:pPr>
            <a:r>
              <a:rPr lang="ru-RU" sz="4400" dirty="0" smtClean="0"/>
              <a:t>23 </a:t>
            </a:r>
            <a:r>
              <a:rPr lang="ru-RU" sz="4400" dirty="0"/>
              <a:t>апреля </a:t>
            </a:r>
            <a:r>
              <a:rPr lang="ru-RU" sz="4400" dirty="0" smtClean="0"/>
              <a:t>1616</a:t>
            </a:r>
          </a:p>
          <a:p>
            <a:pPr marL="0" indent="457200">
              <a:buNone/>
            </a:pPr>
            <a:endParaRPr lang="ru-RU" sz="4400" dirty="0" smtClean="0"/>
          </a:p>
          <a:p>
            <a:pPr marL="0" indent="457200">
              <a:buNone/>
            </a:pPr>
            <a:endParaRPr lang="ru-RU" sz="4400" dirty="0"/>
          </a:p>
          <a:p>
            <a:pPr marL="0" indent="457200">
              <a:buNone/>
            </a:pPr>
            <a:endParaRPr lang="ru-RU" sz="4400" dirty="0" smtClean="0"/>
          </a:p>
          <a:p>
            <a:pPr marL="0" indent="457200">
              <a:buNone/>
            </a:pPr>
            <a:r>
              <a:rPr lang="ru-RU" sz="4400" dirty="0" smtClean="0"/>
              <a:t> </a:t>
            </a:r>
            <a:r>
              <a:rPr lang="ru-RU" sz="4400" dirty="0"/>
              <a:t>в </a:t>
            </a:r>
            <a:r>
              <a:rPr lang="ru-RU" sz="4400" dirty="0" err="1" smtClean="0"/>
              <a:t>Стратфорде</a:t>
            </a:r>
            <a:r>
              <a:rPr lang="ru-RU" sz="4400" dirty="0" smtClean="0"/>
              <a:t>-на-</a:t>
            </a:r>
            <a:r>
              <a:rPr lang="ru-RU" sz="4400" dirty="0" err="1" smtClean="0"/>
              <a:t>Эйвоне</a:t>
            </a:r>
            <a:endParaRPr lang="ru-RU" sz="44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82344" y="2563459"/>
            <a:ext cx="3337560" cy="3447288"/>
          </a:xfrm>
        </p:spPr>
        <p:txBody>
          <a:bodyPr>
            <a:normAutofit fontScale="92500"/>
          </a:bodyPr>
          <a:lstStyle/>
          <a:p>
            <a:endParaRPr lang="ru-RU"/>
          </a:p>
        </p:txBody>
      </p:sp>
      <p:pic>
        <p:nvPicPr>
          <p:cNvPr id="43012" name="Picture 4" descr="http://www.artchive.com/web_gallery/reproductions/171501-172000/171893/size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1291" y="2348880"/>
            <a:ext cx="4842106" cy="2421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0737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Станислав Плутенко Джульетта на балконе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292080" y="915337"/>
            <a:ext cx="3111600" cy="4525963"/>
          </a:xfrm>
        </p:spPr>
      </p:pic>
      <p:sp>
        <p:nvSpPr>
          <p:cNvPr id="4" name="Прямоугольник 3"/>
          <p:cNvSpPr/>
          <p:nvPr/>
        </p:nvSpPr>
        <p:spPr>
          <a:xfrm>
            <a:off x="683568" y="2420889"/>
            <a:ext cx="5184576" cy="2587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Первый акт начинается с потасовки слуг, которые принадлежат к двум враждующим семьям — </a:t>
            </a:r>
          </a:p>
          <a:p>
            <a:r>
              <a:rPr lang="ru-RU" sz="3200" dirty="0" err="1" smtClean="0"/>
              <a:t>Монтекки</a:t>
            </a:r>
            <a:r>
              <a:rPr lang="ru-RU" sz="3200" dirty="0" smtClean="0"/>
              <a:t> и </a:t>
            </a:r>
            <a:r>
              <a:rPr lang="ru-RU" sz="3200" dirty="0" err="1" smtClean="0"/>
              <a:t>Капулетти</a:t>
            </a:r>
            <a:r>
              <a:rPr lang="ru-RU" sz="3200" dirty="0" smtClean="0"/>
              <a:t>. </a:t>
            </a:r>
            <a:endParaRPr lang="ru-RU" sz="32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76866" y="915337"/>
            <a:ext cx="3683166" cy="1303867"/>
          </a:xfrm>
        </p:spPr>
        <p:txBody>
          <a:bodyPr>
            <a:normAutofit fontScale="90000"/>
          </a:bodyPr>
          <a:lstStyle/>
          <a:p>
            <a:r>
              <a:rPr lang="ru-RU" smtClean="0"/>
              <a:t>Начинаем прочтение….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96463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14813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223</TotalTime>
  <Words>289</Words>
  <Application>Microsoft Office PowerPoint</Application>
  <PresentationFormat>Экран (4:3)</PresentationFormat>
  <Paragraphs>49</Paragraphs>
  <Slides>11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Garamond</vt:lpstr>
      <vt:lpstr>Натуральные материалы</vt:lpstr>
      <vt:lpstr>      Жизнь и творчество Шекспира </vt:lpstr>
      <vt:lpstr>Уильям Шекспир (1564-1616)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«Ромео и Джульетта»  </vt:lpstr>
      <vt:lpstr>Уход Шекспира </vt:lpstr>
      <vt:lpstr>Начинаем прочтение….</vt:lpstr>
      <vt:lpstr>Презентация PowerPoint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Жизнь и творчество Шекспира</dc:title>
  <dc:creator>1</dc:creator>
  <cp:lastModifiedBy>ACER</cp:lastModifiedBy>
  <cp:revision>26</cp:revision>
  <dcterms:created xsi:type="dcterms:W3CDTF">2013-05-09T14:56:13Z</dcterms:created>
  <dcterms:modified xsi:type="dcterms:W3CDTF">2019-11-13T06:17:38Z</dcterms:modified>
</cp:coreProperties>
</file>