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8" r:id="rId1"/>
    <p:sldMasterId id="2147483840" r:id="rId2"/>
    <p:sldMasterId id="2147483852" r:id="rId3"/>
    <p:sldMasterId id="2147483888" r:id="rId4"/>
    <p:sldMasterId id="2147483900" r:id="rId5"/>
  </p:sldMasterIdLst>
  <p:notesMasterIdLst>
    <p:notesMasterId r:id="rId32"/>
  </p:notesMasterIdLst>
  <p:sldIdLst>
    <p:sldId id="282" r:id="rId6"/>
    <p:sldId id="283" r:id="rId7"/>
    <p:sldId id="289" r:id="rId8"/>
    <p:sldId id="290" r:id="rId9"/>
    <p:sldId id="284" r:id="rId10"/>
    <p:sldId id="278" r:id="rId11"/>
    <p:sldId id="294" r:id="rId12"/>
    <p:sldId id="270" r:id="rId13"/>
    <p:sldId id="286" r:id="rId14"/>
    <p:sldId id="291" r:id="rId15"/>
    <p:sldId id="262" r:id="rId16"/>
    <p:sldId id="292" r:id="rId17"/>
    <p:sldId id="271" r:id="rId18"/>
    <p:sldId id="280" r:id="rId19"/>
    <p:sldId id="272" r:id="rId20"/>
    <p:sldId id="267" r:id="rId21"/>
    <p:sldId id="295" r:id="rId22"/>
    <p:sldId id="281" r:id="rId23"/>
    <p:sldId id="258" r:id="rId24"/>
    <p:sldId id="259" r:id="rId25"/>
    <p:sldId id="260" r:id="rId26"/>
    <p:sldId id="264" r:id="rId27"/>
    <p:sldId id="277" r:id="rId28"/>
    <p:sldId id="265" r:id="rId29"/>
    <p:sldId id="296" r:id="rId30"/>
    <p:sldId id="297" r:id="rId3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00"/>
    <a:srgbClr val="009900"/>
    <a:srgbClr val="99FF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0552" autoAdjust="0"/>
    <p:restoredTop sz="94612" autoAdjust="0"/>
  </p:normalViewPr>
  <p:slideViewPr>
    <p:cSldViewPr>
      <p:cViewPr>
        <p:scale>
          <a:sx n="77" d="100"/>
          <a:sy n="77" d="100"/>
        </p:scale>
        <p:origin x="-1380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2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6.xml"/><Relationship Id="rId34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2D2A3-A40E-4C80-B540-67695E8458AC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8E090-E5F9-4B43-8CD7-C5861FAFCC7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1594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Когда на деревнях проводили «</a:t>
            </a:r>
            <a:r>
              <a:rPr lang="ru-RU" dirty="0" err="1" smtClean="0"/>
              <a:t>Аулак</a:t>
            </a:r>
            <a:r>
              <a:rPr lang="ru-RU" dirty="0" smtClean="0"/>
              <a:t> ой», очень</a:t>
            </a:r>
            <a:r>
              <a:rPr lang="ru-RU" baseline="0" dirty="0" smtClean="0"/>
              <a:t> популярен был танец «</a:t>
            </a:r>
            <a:r>
              <a:rPr lang="ru-RU" baseline="0" dirty="0" err="1" smtClean="0"/>
              <a:t>Сигезле</a:t>
            </a:r>
            <a:r>
              <a:rPr lang="ru-RU" baseline="0" dirty="0" smtClean="0"/>
              <a:t>»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E090-E5F9-4B43-8CD7-C5861FAFCC7F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У</a:t>
            </a:r>
            <a:r>
              <a:rPr lang="ru-RU" baseline="0" dirty="0" smtClean="0"/>
              <a:t> татар очень красивая одежда.</a:t>
            </a:r>
          </a:p>
          <a:p>
            <a:r>
              <a:rPr lang="ru-RU" baseline="0" dirty="0" smtClean="0"/>
              <a:t>	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E090-E5F9-4B43-8CD7-C5861FAFCC7F}" type="slidenum">
              <a:rPr lang="ru-RU" smtClean="0"/>
              <a:pPr/>
              <a:t>19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Татарская</a:t>
            </a:r>
            <a:r>
              <a:rPr lang="ru-RU" baseline="0" dirty="0" smtClean="0"/>
              <a:t> кухня богата разнообразием. 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38E090-E5F9-4B43-8CD7-C5861FAFCC7F}" type="slidenum">
              <a:rPr lang="ru-RU" smtClean="0"/>
              <a:pPr/>
              <a:t>21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9144000" cy="29337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/>
          <p:cNvCxnSpPr/>
          <p:nvPr/>
        </p:nvCxnSpPr>
        <p:spPr>
          <a:xfrm>
            <a:off x="0" y="2925286"/>
            <a:ext cx="9144000" cy="158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514600" y="236220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65400" y="3045460"/>
            <a:ext cx="4013200" cy="428625"/>
          </a:xfrm>
        </p:spPr>
        <p:txBody>
          <a:bodyPr tIns="0" anchor="t">
            <a:noAutofit/>
          </a:bodyPr>
          <a:lstStyle>
            <a:lvl1pPr marL="0" indent="0" algn="ctr">
              <a:buNone/>
              <a:defRPr sz="1600" b="0" i="0" cap="none" spc="0" baseline="0">
                <a:solidFill>
                  <a:schemeClr val="bg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65400" y="2397760"/>
            <a:ext cx="4013200" cy="599440"/>
          </a:xfrm>
          <a:noFill/>
          <a:ln>
            <a:noFill/>
          </a:ln>
        </p:spPr>
        <p:txBody>
          <a:bodyPr bIns="0" anchor="b"/>
          <a:lstStyle>
            <a:lvl1pPr>
              <a:defRPr>
                <a:effectLst>
                  <a:glow rad="88900">
                    <a:schemeClr val="tx1">
                      <a:alpha val="60000"/>
                    </a:schemeClr>
                  </a:glow>
                </a:effectLst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0"/>
          </p:nvPr>
        </p:nvSpPr>
        <p:spPr bwMode="black"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7" name="Slide Number Placeholder 1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Content Placeholder 30"/>
          <p:cNvSpPr>
            <a:spLocks noGrp="1"/>
          </p:cNvSpPr>
          <p:nvPr>
            <p:ph sz="quarter" idx="13"/>
          </p:nvPr>
        </p:nvSpPr>
        <p:spPr>
          <a:xfrm>
            <a:off x="457200" y="2020824"/>
            <a:ext cx="8229600" cy="4075176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922776"/>
            <a:ext cx="9144000" cy="293522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0" y="3921760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2514600" y="3368040"/>
            <a:ext cx="4114800" cy="112776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pPr algn="ctr" defTabSz="914400" rtl="0" eaLnBrk="1" latinLnBrk="0" hangingPunct="1">
              <a:spcBef>
                <a:spcPts val="400"/>
              </a:spcBef>
              <a:buNone/>
            </a:pPr>
            <a:endParaRPr lang="en-US" sz="1800" b="1" kern="1200" cap="all" spc="0" baseline="0" smtClean="0">
              <a:solidFill>
                <a:schemeClr val="bg1"/>
              </a:solidFill>
              <a:latin typeface="+mj-lt"/>
              <a:ea typeface="+mj-ea"/>
              <a:cs typeface="Tunga" pitchFamily="2"/>
            </a:endParaRPr>
          </a:p>
        </p:txBody>
      </p:sp>
      <p:sp>
        <p:nvSpPr>
          <p:cNvPr id="9" name="Title Placeholder 1"/>
          <p:cNvSpPr>
            <a:spLocks noGrp="1"/>
          </p:cNvSpPr>
          <p:nvPr>
            <p:ph type="title"/>
          </p:nvPr>
        </p:nvSpPr>
        <p:spPr bwMode="black">
          <a:xfrm>
            <a:off x="2529052" y="3367246"/>
            <a:ext cx="4085897" cy="706821"/>
          </a:xfrm>
          <a:prstGeom prst="rect">
            <a:avLst/>
          </a:prstGeom>
          <a:noFill/>
          <a:ln w="98425" cmpd="thinThick">
            <a:noFill/>
            <a:miter lim="800000"/>
          </a:ln>
        </p:spPr>
        <p:txBody>
          <a:bodyPr vert="horz" lIns="91440" tIns="45720" rIns="91440" bIns="0" rtlCol="0" anchor="b" anchorCtr="0">
            <a:normAutofit/>
          </a:bodyPr>
          <a:lstStyle>
            <a:lvl1pPr>
              <a:defRPr kumimoji="0" lang="en-US" sz="1800" b="1" i="0" u="none" strike="noStrike" kern="1200" cap="all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j-ea"/>
                <a:cs typeface="Tunga" pitchFamily="2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0" name="Subtitle 2"/>
          <p:cNvSpPr>
            <a:spLocks noGrp="1"/>
          </p:cNvSpPr>
          <p:nvPr>
            <p:ph type="subTitle" idx="1"/>
          </p:nvPr>
        </p:nvSpPr>
        <p:spPr bwMode="black">
          <a:xfrm>
            <a:off x="2518542" y="4084577"/>
            <a:ext cx="4106917" cy="397094"/>
          </a:xfrm>
        </p:spPr>
        <p:txBody>
          <a:bodyPr tIns="0" anchor="t" anchorCtr="0">
            <a:normAutofit/>
          </a:bodyPr>
          <a:lstStyle>
            <a:lvl1pPr marL="0" indent="0" algn="ctr">
              <a:buNone/>
              <a:def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Tahoma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5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020824"/>
            <a:ext cx="4023360" cy="400507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Content Placeholder 30"/>
          <p:cNvSpPr>
            <a:spLocks noGrp="1"/>
          </p:cNvSpPr>
          <p:nvPr>
            <p:ph sz="quarter" idx="13"/>
          </p:nvPr>
        </p:nvSpPr>
        <p:spPr>
          <a:xfrm>
            <a:off x="457201" y="2819400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4" name="Content Placeholder 30"/>
          <p:cNvSpPr>
            <a:spLocks noGrp="1"/>
          </p:cNvSpPr>
          <p:nvPr>
            <p:ph sz="quarter" idx="14"/>
          </p:nvPr>
        </p:nvSpPr>
        <p:spPr>
          <a:xfrm>
            <a:off x="4663440" y="2816352"/>
            <a:ext cx="4023360" cy="3209544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kern="1200" cap="none" spc="200" baseline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5"/>
          </p:nvPr>
        </p:nvSpPr>
        <p:spPr>
          <a:xfrm>
            <a:off x="4663440" y="2020824"/>
            <a:ext cx="4023360" cy="704088"/>
          </a:xfrm>
          <a:noFill/>
          <a:ln w="98425" cmpd="thinThick">
            <a:noFill/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1" i="0" kern="1200" cap="none" spc="200" baseline="0" dirty="0" smtClean="0">
                <a:solidFill>
                  <a:schemeClr val="tx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 algn="ctr" defTabSz="914400" rtl="0" eaLnBrk="1" latinLnBrk="0" hangingPunct="1">
              <a:lnSpc>
                <a:spcPct val="110000"/>
              </a:lnSpc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FontTx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16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8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Content Placeholder 30"/>
          <p:cNvSpPr>
            <a:spLocks noGrp="1"/>
          </p:cNvSpPr>
          <p:nvPr>
            <p:ph sz="quarter" idx="14"/>
          </p:nvPr>
        </p:nvSpPr>
        <p:spPr>
          <a:xfrm>
            <a:off x="1485900" y="1914525"/>
            <a:ext cx="6172200" cy="3510915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2"/>
          </p:nvPr>
        </p:nvSpPr>
        <p:spPr>
          <a:xfrm>
            <a:off x="1737360" y="5513832"/>
            <a:ext cx="5669280" cy="548640"/>
          </a:xfrm>
        </p:spPr>
        <p:txBody>
          <a:bodyPr vert="horz" lIns="91440" tIns="0" rIns="91440" bIns="45720" rtlCol="0" anchor="ctr">
            <a:norm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0"/>
              </a:spcBef>
              <a:buClr>
                <a:schemeClr val="accent1"/>
              </a:buClr>
              <a:buFont typeface="Arial" pitchFamily="34" charset="0"/>
              <a:buNone/>
              <a:defRPr lang="en-US" sz="1400" b="0" i="0" kern="1200" cap="none" spc="0" baseline="0" smtClean="0">
                <a:solidFill>
                  <a:schemeClr val="tx1"/>
                </a:solidFill>
                <a:latin typeface="+mn-lt"/>
                <a:ea typeface="+mn-ea"/>
                <a:cs typeface="Tahoma" pitchFamily="34" charset="0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9" name="Slide Number Placeholder 1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7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2209" y="2026918"/>
            <a:ext cx="5439582" cy="3263750"/>
          </a:xfrm>
          <a:solidFill>
            <a:schemeClr val="tx1"/>
          </a:solidFill>
          <a:ln w="69850" cmpd="dbl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>
            <a:lvl1pPr marL="0" indent="0" algn="ctr" defTabSz="914400" rtl="0" eaLnBrk="1" latinLnBrk="0" hangingPunct="1">
              <a:spcBef>
                <a:spcPts val="400"/>
              </a:spcBef>
              <a:buNone/>
              <a:defRPr lang="en-US" sz="1800" b="0" kern="1200" cap="none" spc="0" baseline="0" dirty="0">
                <a:solidFill>
                  <a:schemeClr val="bg1"/>
                </a:solidFill>
                <a:latin typeface="+mj-lt"/>
                <a:ea typeface="+mj-ea"/>
                <a:cs typeface="Tunga" pitchFamily="2"/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25" name="Text Placeholder 24"/>
          <p:cNvSpPr>
            <a:spLocks noGrp="1"/>
          </p:cNvSpPr>
          <p:nvPr>
            <p:ph type="body" sz="quarter" idx="13"/>
          </p:nvPr>
        </p:nvSpPr>
        <p:spPr>
          <a:xfrm>
            <a:off x="1737360" y="5516880"/>
            <a:ext cx="5669280" cy="548640"/>
          </a:xfrm>
        </p:spPr>
        <p:txBody>
          <a:bodyPr vert="horz" lIns="91440" tIns="0" rIns="91440" bIns="0" rtlCol="0" anchor="ctr" anchorCtr="0">
            <a:normAutofit/>
          </a:bodyPr>
          <a:lstStyle>
            <a:lvl1pPr marL="0" indent="0">
              <a:spcBef>
                <a:spcPts val="0"/>
              </a:spcBef>
              <a:buNone/>
              <a:defRPr lang="en-US" sz="1400" b="0" i="0" kern="1200" cap="none" spc="30" baseline="0" smtClean="0">
                <a:solidFill>
                  <a:schemeClr val="tx2"/>
                </a:solidFill>
                <a:latin typeface="+mn-lt"/>
                <a:ea typeface="+mn-ea"/>
                <a:cs typeface="Tahoma" pitchFamily="34" charset="0"/>
              </a:defRPr>
            </a:lvl1pPr>
            <a:lvl2pPr marL="171450" indent="1588">
              <a:buNone/>
              <a:defRPr>
                <a:solidFill>
                  <a:schemeClr val="bg2"/>
                </a:solidFill>
              </a:defRPr>
            </a:lvl2pPr>
            <a:lvl3pPr marL="344488" indent="6350">
              <a:buNone/>
              <a:defRPr>
                <a:solidFill>
                  <a:schemeClr val="bg2"/>
                </a:solidFill>
              </a:defRPr>
            </a:lvl3pPr>
            <a:lvl4pPr marL="515938" indent="3175">
              <a:buNone/>
              <a:defRPr>
                <a:solidFill>
                  <a:schemeClr val="bg2"/>
                </a:solidFill>
              </a:defRPr>
            </a:lvl4pPr>
            <a:lvl5pPr marL="688975" indent="-1588">
              <a:buNone/>
              <a:defRPr>
                <a:solidFill>
                  <a:schemeClr val="bg2"/>
                </a:solidFill>
              </a:defRPr>
            </a:lvl5pPr>
          </a:lstStyle>
          <a:p>
            <a:pPr marL="0" lvl="0" indent="0" algn="ctr" defTabSz="914400" rtl="0" eaLnBrk="1" latinLnBrk="0" hangingPunct="1">
              <a:spcBef>
                <a:spcPts val="600"/>
              </a:spcBef>
              <a:spcAft>
                <a:spcPts val="0"/>
              </a:spcAft>
              <a:buClr>
                <a:schemeClr val="accent1"/>
              </a:buClr>
              <a:buFont typeface="Arial" pitchFamily="34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4"/>
          </p:nvPr>
        </p:nvSpPr>
        <p:spPr>
          <a:xfrm>
            <a:off x="2981325" y="273180"/>
            <a:ext cx="3181350" cy="292100"/>
          </a:xfrm>
        </p:spPr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5"/>
          </p:nvPr>
        </p:nvSpPr>
        <p:spPr>
          <a:xfrm>
            <a:off x="4038600" y="6172200"/>
            <a:ext cx="1066800" cy="304800"/>
          </a:xfrm>
        </p:spPr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6"/>
          </p:nvPr>
        </p:nvSpPr>
        <p:spPr>
          <a:xfrm>
            <a:off x="1447800" y="6486525"/>
            <a:ext cx="6248400" cy="292100"/>
          </a:xfrm>
        </p:spPr>
        <p:txBody>
          <a:bodyPr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" name="Straight Connector 8"/>
          <p:cNvCxnSpPr/>
          <p:nvPr/>
        </p:nvCxnSpPr>
        <p:spPr>
          <a:xfrm rot="5400000">
            <a:off x="4267200" y="3429000"/>
            <a:ext cx="6858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ectangle 6"/>
          <p:cNvSpPr/>
          <p:nvPr/>
        </p:nvSpPr>
        <p:spPr bwMode="hidden">
          <a:xfrm>
            <a:off x="0" y="1"/>
            <a:ext cx="76962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629400" cy="50292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239000" y="914401"/>
            <a:ext cx="926980" cy="50292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143000" y="731520"/>
            <a:ext cx="6400800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142999" y="731519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731520"/>
            <a:ext cx="3346704" cy="347472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6447" y="1400327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7302" y="731520"/>
            <a:ext cx="3346704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99032"/>
            <a:ext cx="3346704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095" y="2209800"/>
            <a:ext cx="3636085" cy="1258493"/>
          </a:xfrm>
          <a:effectLst/>
        </p:spPr>
        <p:txBody>
          <a:bodyPr anchor="b">
            <a:noAutofit/>
          </a:bodyPr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7268" y="4464421"/>
            <a:ext cx="6383538" cy="1143000"/>
          </a:xfrm>
        </p:spPr>
        <p:txBody>
          <a:bodyPr anchor="b">
            <a:noAutofit/>
          </a:bodyPr>
          <a:lstStyle>
            <a:lvl1pPr algn="l">
              <a:defRPr sz="4600" b="1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2197690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109591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2299932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430123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209197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011554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688047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39436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6921184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59185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87723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29" r:id="rId1"/>
    <p:sldLayoutId id="2147483830" r:id="rId2"/>
    <p:sldLayoutId id="2147483831" r:id="rId3"/>
    <p:sldLayoutId id="2147483832" r:id="rId4"/>
    <p:sldLayoutId id="2147483833" r:id="rId5"/>
    <p:sldLayoutId id="2147483834" r:id="rId6"/>
    <p:sldLayoutId id="2147483835" r:id="rId7"/>
    <p:sldLayoutId id="2147483836" r:id="rId8"/>
    <p:sldLayoutId id="2147483837" r:id="rId9"/>
    <p:sldLayoutId id="2147483838" r:id="rId10"/>
    <p:sldLayoutId id="2147483839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 bwMode="hidden">
          <a:xfrm>
            <a:off x="0" y="1335973"/>
            <a:ext cx="9144000" cy="552202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19301"/>
            <a:ext cx="8229600" cy="41173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81325" y="273180"/>
            <a:ext cx="318135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 b="0" cap="all" spc="300" baseline="0">
                <a:solidFill>
                  <a:schemeClr val="tx1"/>
                </a:solidFill>
              </a:defRPr>
            </a:lvl1pPr>
          </a:lstStyle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7800" y="6486525"/>
            <a:ext cx="6248400" cy="2921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100" b="0" cap="all" spc="300" baseline="0">
                <a:solidFill>
                  <a:schemeClr val="tx1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038600" y="6172200"/>
            <a:ext cx="1066800" cy="304800"/>
          </a:xfrm>
          <a:prstGeom prst="rect">
            <a:avLst/>
          </a:prstGeom>
          <a:ln>
            <a:noFill/>
          </a:ln>
        </p:spPr>
        <p:txBody>
          <a:bodyPr vert="horz" lIns="0" tIns="0" rIns="0" bIns="0" rtlCol="0" anchor="ctr">
            <a:normAutofit/>
          </a:bodyPr>
          <a:lstStyle>
            <a:lvl1pPr algn="ctr">
              <a:defRPr sz="1200" b="1">
                <a:solidFill>
                  <a:schemeClr val="tx1"/>
                </a:solidFill>
              </a:defRPr>
            </a:lvl1pPr>
          </a:lstStyle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1331436"/>
            <a:ext cx="9144000" cy="1588"/>
          </a:xfrm>
          <a:prstGeom prst="line">
            <a:avLst/>
          </a:prstGeom>
          <a:ln w="12700">
            <a:solidFill>
              <a:schemeClr val="tx2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14600" y="975360"/>
            <a:ext cx="4114800" cy="701040"/>
          </a:xfrm>
          <a:prstGeom prst="rect">
            <a:avLst/>
          </a:prstGeom>
          <a:solidFill>
            <a:schemeClr val="tx1"/>
          </a:solidFill>
          <a:ln w="76200" cmpd="thinThick">
            <a:solidFill>
              <a:schemeClr val="tx1"/>
            </a:solidFill>
            <a:miter lim="800000"/>
          </a:ln>
        </p:spPr>
        <p:txBody>
          <a:bodyPr vert="horz" lIns="91440" tIns="45720" rIns="91440" bIns="45720" rtlCol="0" anchor="ctr" anchorCtr="0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txStyles>
    <p:titleStyle>
      <a:lvl1pPr algn="ctr" defTabSz="914400" rtl="0" eaLnBrk="1" latinLnBrk="0" hangingPunct="1">
        <a:spcBef>
          <a:spcPts val="400"/>
        </a:spcBef>
        <a:buNone/>
        <a:defRPr sz="1800" b="1" kern="1200" cap="all" spc="0" baseline="0">
          <a:solidFill>
            <a:schemeClr val="bg1">
              <a:lumMod val="75000"/>
              <a:lumOff val="25000"/>
            </a:schemeClr>
          </a:solidFill>
          <a:effectLst/>
          <a:latin typeface="+mj-lt"/>
          <a:ea typeface="+mj-ea"/>
          <a:cs typeface="Tunga" pitchFamily="2"/>
        </a:defRPr>
      </a:lvl1pPr>
    </p:titleStyle>
    <p:bodyStyle>
      <a:lvl1pPr marL="0" indent="0" algn="ctr" defTabSz="914400" rtl="0" eaLnBrk="1" latinLnBrk="0" hangingPunct="1">
        <a:lnSpc>
          <a:spcPct val="100000"/>
        </a:lnSpc>
        <a:spcBef>
          <a:spcPts val="600"/>
        </a:spcBef>
        <a:spcAft>
          <a:spcPts val="0"/>
        </a:spcAft>
        <a:buClr>
          <a:schemeClr val="accent1"/>
        </a:buClr>
        <a:buFontTx/>
        <a:buNone/>
        <a:defRPr sz="2000" b="0" i="0" kern="1200" cap="none" spc="30" baseline="0">
          <a:solidFill>
            <a:schemeClr val="tx1"/>
          </a:solidFill>
          <a:latin typeface="+mn-lt"/>
          <a:ea typeface="+mn-ea"/>
          <a:cs typeface="Tahoma" pitchFamily="34" charset="0"/>
        </a:defRPr>
      </a:lvl1pPr>
      <a:lvl2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800" kern="1200">
          <a:solidFill>
            <a:schemeClr val="tx2"/>
          </a:solidFill>
          <a:latin typeface="+mn-lt"/>
          <a:ea typeface="+mn-ea"/>
          <a:cs typeface="Tahoma" pitchFamily="34" charset="0"/>
        </a:defRPr>
      </a:lvl2pPr>
      <a:lvl3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600" kern="1200">
          <a:solidFill>
            <a:schemeClr val="tx1"/>
          </a:solidFill>
          <a:latin typeface="+mn-lt"/>
          <a:ea typeface="+mn-ea"/>
          <a:cs typeface="Tahoma" pitchFamily="34" charset="0"/>
        </a:defRPr>
      </a:lvl3pPr>
      <a:lvl4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>
          <a:solidFill>
            <a:schemeClr val="tx2"/>
          </a:solidFill>
          <a:latin typeface="+mn-lt"/>
          <a:ea typeface="+mn-ea"/>
          <a:cs typeface="Tahoma" pitchFamily="34" charset="0"/>
        </a:defRPr>
      </a:lvl4pPr>
      <a:lvl5pPr marL="0" indent="0" algn="ctr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Tx/>
        <a:buNone/>
        <a:defRPr sz="1400" kern="1200" baseline="0">
          <a:solidFill>
            <a:schemeClr val="tx1"/>
          </a:solidFill>
          <a:latin typeface="+mn-lt"/>
          <a:ea typeface="+mn-ea"/>
          <a:cs typeface="Tahoma" pitchFamily="34" charset="0"/>
        </a:defRPr>
      </a:lvl5pPr>
      <a:lvl6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0" indent="0" algn="ctr" defTabSz="914400" rtl="0" eaLnBrk="1" latinLnBrk="0" hangingPunct="1">
        <a:lnSpc>
          <a:spcPct val="100000"/>
        </a:lnSpc>
        <a:spcBef>
          <a:spcPts val="1200"/>
        </a:spcBef>
        <a:buFont typeface="Arial" pitchFamily="34" charset="0"/>
        <a:buNone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53" r:id="rId1"/>
    <p:sldLayoutId id="2147483854" r:id="rId2"/>
    <p:sldLayoutId id="2147483855" r:id="rId3"/>
    <p:sldLayoutId id="2147483856" r:id="rId4"/>
    <p:sldLayoutId id="2147483857" r:id="rId5"/>
    <p:sldLayoutId id="2147483858" r:id="rId6"/>
    <p:sldLayoutId id="2147483859" r:id="rId7"/>
    <p:sldLayoutId id="2147483860" r:id="rId8"/>
    <p:sldLayoutId id="2147483861" r:id="rId9"/>
    <p:sldLayoutId id="2147483862" r:id="rId10"/>
    <p:sldLayoutId id="2147483863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3768304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793289" y="4372168"/>
            <a:ext cx="6512511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732260"/>
            <a:ext cx="6400800" cy="347472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199" y="6172200"/>
            <a:ext cx="33528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810000" y="6172200"/>
            <a:ext cx="1828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89" r:id="rId1"/>
    <p:sldLayoutId id="2147483890" r:id="rId2"/>
    <p:sldLayoutId id="2147483891" r:id="rId3"/>
    <p:sldLayoutId id="2147483892" r:id="rId4"/>
    <p:sldLayoutId id="2147483893" r:id="rId5"/>
    <p:sldLayoutId id="2147483894" r:id="rId6"/>
    <p:sldLayoutId id="2147483895" r:id="rId7"/>
    <p:sldLayoutId id="2147483896" r:id="rId8"/>
    <p:sldLayoutId id="2147483897" r:id="rId9"/>
    <p:sldLayoutId id="2147483898" r:id="rId10"/>
    <p:sldLayoutId id="2147483899" r:id="rId11"/>
  </p:sldLayoutIdLst>
  <p:timing>
    <p:tnLst>
      <p:par>
        <p:cTn id="1" dur="indefinite" restart="never" nodeType="tmRoot"/>
      </p:par>
    </p:tnLst>
  </p:timing>
  <p:txStyles>
    <p:titleStyle>
      <a:lvl1pPr marL="320040" indent="-320040" algn="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Char char="*"/>
        <a:defRPr sz="4600" b="1" i="0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8EEA039-6874-47B4-86FF-67897B946BE8}" type="datetimeFigureOut">
              <a:rPr lang="ru-RU" smtClean="0"/>
              <a:pPr/>
              <a:t>17.11.2019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E6175ED-149B-4E01-8C87-F8C1356858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97348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01" r:id="rId1"/>
    <p:sldLayoutId id="2147483902" r:id="rId2"/>
    <p:sldLayoutId id="2147483903" r:id="rId3"/>
    <p:sldLayoutId id="2147483904" r:id="rId4"/>
    <p:sldLayoutId id="2147483905" r:id="rId5"/>
    <p:sldLayoutId id="2147483906" r:id="rId6"/>
    <p:sldLayoutId id="2147483907" r:id="rId7"/>
    <p:sldLayoutId id="2147483908" r:id="rId8"/>
    <p:sldLayoutId id="2147483909" r:id="rId9"/>
    <p:sldLayoutId id="2147483910" r:id="rId10"/>
    <p:sldLayoutId id="214748391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5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hyperlink" Target="http://ru.wikipedia.org/wiki/%D0%AD%D0%BD%D0%B5%D1%80%D0%B3%D0%B8%D1%8F" TargetMode="External"/><Relationship Id="rId3" Type="http://schemas.openxmlformats.org/officeDocument/2006/relationships/image" Target="../media/image9.png"/><Relationship Id="rId7" Type="http://schemas.openxmlformats.org/officeDocument/2006/relationships/hyperlink" Target="http://ru.wikipedia.org/wiki/%D0%97%D1%80%D0%B5%D0%BB%D0%BE%D1%81%D1%82%D1%8C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4.xml"/><Relationship Id="rId6" Type="http://schemas.openxmlformats.org/officeDocument/2006/relationships/hyperlink" Target="http://ru.wikipedia.org/wiki/%D0%92%D0%BE%D0%B7%D1%80%D0%BE%D0%B6%D0%B4%D0%B5%D0%BD%D0%B8%D0%B5" TargetMode="External"/><Relationship Id="rId5" Type="http://schemas.openxmlformats.org/officeDocument/2006/relationships/hyperlink" Target="http://ru.wikipedia.org/wiki/%D0%98%D1%81%D0%BB%D0%B0%D0%BC" TargetMode="External"/><Relationship Id="rId10" Type="http://schemas.openxmlformats.org/officeDocument/2006/relationships/hyperlink" Target="http://ru.wikipedia.org/wiki/%D0%96%D0%B8%D0%B7%D0%BD%D1%8C" TargetMode="External"/><Relationship Id="rId4" Type="http://schemas.microsoft.com/office/2007/relationships/hdphoto" Target="../media/hdphoto1.wdp"/><Relationship Id="rId9" Type="http://schemas.openxmlformats.org/officeDocument/2006/relationships/hyperlink" Target="http://ru.wikipedia.org/wiki/%D0%A1%D0%B8%D0%BB%D0%B0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18.xml"/><Relationship Id="rId1" Type="http://schemas.openxmlformats.org/officeDocument/2006/relationships/themeOverride" Target="../theme/themeOverride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4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7" Type="http://schemas.openxmlformats.org/officeDocument/2006/relationships/image" Target="../media/image27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jpe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slideLayout" Target="../slideLayouts/slideLayout46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3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7" Type="http://schemas.openxmlformats.org/officeDocument/2006/relationships/image" Target="../media/image4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44.jpeg"/><Relationship Id="rId7" Type="http://schemas.openxmlformats.org/officeDocument/2006/relationships/image" Target="../media/image4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7.jpeg"/><Relationship Id="rId11" Type="http://schemas.openxmlformats.org/officeDocument/2006/relationships/image" Target="../media/image52.jpeg"/><Relationship Id="rId5" Type="http://schemas.openxmlformats.org/officeDocument/2006/relationships/image" Target="../media/image46.jpeg"/><Relationship Id="rId10" Type="http://schemas.openxmlformats.org/officeDocument/2006/relationships/image" Target="../media/image51.jpeg"/><Relationship Id="rId4" Type="http://schemas.openxmlformats.org/officeDocument/2006/relationships/image" Target="../media/image45.jpeg"/><Relationship Id="rId9" Type="http://schemas.openxmlformats.org/officeDocument/2006/relationships/image" Target="../media/image50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5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63.jpeg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://www.621.metallostroy.ru/etn_portret/nationaltatar.php" TargetMode="External"/><Relationship Id="rId2" Type="http://schemas.openxmlformats.org/officeDocument/2006/relationships/hyperlink" Target="http://www.goldmuseum.ru/tradicii-tat/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xreferat.ru/47/4696-1-kul-tura-tatar.html" TargetMode="External"/><Relationship Id="rId5" Type="http://schemas.openxmlformats.org/officeDocument/2006/relationships/hyperlink" Target="http://images.yandex.ru/yandsearch?text" TargetMode="External"/><Relationship Id="rId4" Type="http://schemas.openxmlformats.org/officeDocument/2006/relationships/hyperlink" Target="http://www.o-detstve.ru/forteachers/kindergarten/speech-development/9037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04664"/>
            <a:ext cx="7851648" cy="1512168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7200" b="1" cap="none" spc="50" dirty="0" smtClean="0">
                <a:ln w="11430"/>
                <a:gradFill>
                  <a:gsLst>
                    <a:gs pos="54000">
                      <a:schemeClr val="bg1"/>
                    </a:gs>
                    <a:gs pos="26000">
                      <a:srgbClr val="009900"/>
                    </a:gs>
                    <a:gs pos="80000">
                      <a:srgbClr val="FF0000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Monotype Corsiva" panose="03010101010201010101" pitchFamily="66" charset="0"/>
              </a:rPr>
              <a:t>Мой Татарстан</a:t>
            </a:r>
            <a:endParaRPr lang="ru-RU" sz="7200" b="1" cap="none" spc="50" dirty="0">
              <a:ln w="11430"/>
              <a:gradFill>
                <a:gsLst>
                  <a:gs pos="54000">
                    <a:schemeClr val="bg1"/>
                  </a:gs>
                  <a:gs pos="26000">
                    <a:srgbClr val="009900"/>
                  </a:gs>
                  <a:gs pos="80000">
                    <a:srgbClr val="FF0000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564904"/>
            <a:ext cx="7854696" cy="3960440"/>
          </a:xfrm>
        </p:spPr>
        <p:txBody>
          <a:bodyPr>
            <a:normAutofit/>
          </a:bodyPr>
          <a:lstStyle/>
          <a:p>
            <a:r>
              <a:rPr lang="ru-RU" dirty="0" smtClean="0"/>
              <a:t>- </a:t>
            </a:r>
            <a:r>
              <a:rPr lang="tt-RU" b="1" i="1" dirty="0" smtClean="0"/>
              <a:t>Республика Татарстан</a:t>
            </a:r>
            <a:r>
              <a:rPr lang="tt-RU" dirty="0" smtClean="0"/>
              <a:t> расположена в центре Российской Федерации на Восточно-европейской равнине, в месте слияния двух крупнейших рек - Волги и Камы. Общая площадь республики составляет 67 836,2 кв.км. Общая численность населения Республики Татарстан превышает 3,7 </a:t>
            </a:r>
            <a:r>
              <a:rPr lang="tt-RU" smtClean="0"/>
              <a:t>миллионов человек</a:t>
            </a:r>
            <a:endParaRPr lang="ru-RU" dirty="0" smtClean="0"/>
          </a:p>
          <a:p>
            <a:r>
              <a:rPr lang="ru-RU" dirty="0" smtClean="0"/>
              <a:t> </a:t>
            </a:r>
          </a:p>
          <a:p>
            <a:r>
              <a:rPr lang="ru-RU" dirty="0" smtClean="0"/>
              <a:t>- </a:t>
            </a:r>
            <a:r>
              <a:rPr lang="tt-RU" b="1" i="1" dirty="0" smtClean="0"/>
              <a:t>Столица республики – г. Казань</a:t>
            </a:r>
            <a:r>
              <a:rPr lang="tt-RU" dirty="0" smtClean="0"/>
              <a:t>, которая входит в число 13 крупнейших городов России с численностью населения 1 млн. человек и более.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48000" endA="300" endPos="55000" dir="5400000" sy="-90000" algn="bl" rotWithShape="0"/>
                </a:effectLst>
              </a:rPr>
              <a:t>Многонациональная республика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- </a:t>
            </a:r>
            <a:r>
              <a:rPr lang="tt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Татарстан является одной из самых многонациональных территорий России – представители свыше 115 национальностей проживают на территории республики. Среди народов, населяющих Татарстан, преобладающие по численности населения – татары (более 2 млн. чел. или 52,9% от общей численности населения республики). На втором месте русские – около 1,5 млн. чел. или 39,5%, на третьем – чуваши (126,5 тыс. чел. или 3,4%).</a:t>
            </a:r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852704"/>
          </a:xfrm>
        </p:spPr>
        <p:txBody>
          <a:bodyPr/>
          <a:lstStyle/>
          <a:p>
            <a:pPr marL="0" indent="0" algn="ctr">
              <a:buNone/>
            </a:pPr>
            <a:r>
              <a:rPr lang="ru-RU" dirty="0" smtClean="0"/>
              <a:t>Символы Татарстана</a:t>
            </a:r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755576" y="2274838"/>
            <a:ext cx="7416824" cy="25053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80000"/>
              </a:lnSpc>
            </a:pPr>
            <a:r>
              <a:rPr lang="ru-RU" sz="2800" dirty="0" smtClean="0"/>
              <a:t>У каждого независимого государства есть знаки отличия – символы.</a:t>
            </a:r>
          </a:p>
          <a:p>
            <a:pPr>
              <a:lnSpc>
                <a:spcPct val="80000"/>
              </a:lnSpc>
            </a:pPr>
            <a:endParaRPr lang="ru-RU" sz="2800" dirty="0" smtClean="0"/>
          </a:p>
          <a:p>
            <a:pPr>
              <a:lnSpc>
                <a:spcPct val="80000"/>
              </a:lnSpc>
            </a:pPr>
            <a:r>
              <a:rPr lang="ru-RU" sz="2800" dirty="0" smtClean="0"/>
              <a:t>Флаг, герб, гимн – государственные символы.</a:t>
            </a:r>
          </a:p>
          <a:p>
            <a:pPr>
              <a:lnSpc>
                <a:spcPct val="80000"/>
              </a:lnSpc>
            </a:pPr>
            <a:r>
              <a:rPr lang="ru-RU" sz="2800" dirty="0" smtClean="0"/>
              <a:t>Государственный гимн Татарстана написал выдающийся композитор </a:t>
            </a:r>
            <a:r>
              <a:rPr lang="ru-RU" sz="2800" dirty="0" err="1" smtClean="0"/>
              <a:t>Рустем</a:t>
            </a:r>
            <a:r>
              <a:rPr lang="ru-RU" sz="2800" dirty="0" smtClean="0"/>
              <a:t> </a:t>
            </a:r>
            <a:r>
              <a:rPr lang="ru-RU" sz="2800" dirty="0" err="1" smtClean="0"/>
              <a:t>Яхин</a:t>
            </a:r>
            <a:r>
              <a:rPr lang="ru-RU" sz="2800" dirty="0" smtClean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>
        <p14:flash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1312890"/>
            <a:ext cx="1800200" cy="18002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332656"/>
            <a:ext cx="8363272" cy="158417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z="4000" b="1" spc="50" dirty="0" smtClean="0">
                <a:ln w="11430"/>
                <a:gradFill>
                  <a:gsLst>
                    <a:gs pos="53000">
                      <a:srgbClr val="FFFF00"/>
                    </a:gs>
                    <a:gs pos="35000">
                      <a:srgbClr val="009900"/>
                    </a:gs>
                    <a:gs pos="71000">
                      <a:srgbClr val="FF0000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Государственный герб </a:t>
            </a:r>
            <a:r>
              <a:rPr lang="en-US" sz="4000" b="1" spc="50" dirty="0" smtClean="0">
                <a:ln w="11430"/>
                <a:gradFill>
                  <a:gsLst>
                    <a:gs pos="53000">
                      <a:srgbClr val="FFFF00"/>
                    </a:gs>
                    <a:gs pos="35000">
                      <a:srgbClr val="009900"/>
                    </a:gs>
                    <a:gs pos="71000">
                      <a:srgbClr val="FF0000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  </a:t>
            </a:r>
            <a:r>
              <a:rPr lang="ru-RU" sz="4000" b="1" spc="50" dirty="0" smtClean="0">
                <a:ln w="11430"/>
                <a:gradFill>
                  <a:gsLst>
                    <a:gs pos="53000">
                      <a:srgbClr val="FFFF00"/>
                    </a:gs>
                    <a:gs pos="35000">
                      <a:srgbClr val="009900"/>
                    </a:gs>
                    <a:gs pos="71000">
                      <a:srgbClr val="FF0000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Республики Татарстан.</a:t>
            </a:r>
            <a:endParaRPr lang="ru-RU" sz="3200" b="1" spc="50" dirty="0">
              <a:ln w="11430"/>
              <a:gradFill>
                <a:gsLst>
                  <a:gs pos="53000">
                    <a:srgbClr val="FFFF00"/>
                  </a:gs>
                  <a:gs pos="35000">
                    <a:srgbClr val="009900"/>
                  </a:gs>
                  <a:gs pos="71000">
                    <a:srgbClr val="FF0000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2132856"/>
            <a:ext cx="7234338" cy="3952210"/>
          </a:xfrm>
        </p:spPr>
        <p:txBody>
          <a:bodyPr>
            <a:normAutofit fontScale="92500" lnSpcReduction="10000"/>
          </a:bodyPr>
          <a:lstStyle/>
          <a:p>
            <a:pPr marL="45720" indent="0" algn="ctr">
              <a:buNone/>
            </a:pPr>
            <a:r>
              <a:rPr lang="ru-RU" sz="2800" dirty="0" smtClean="0">
                <a:ln w="18415" cmpd="sng">
                  <a:noFill/>
                  <a:prstDash val="solid"/>
                </a:ln>
                <a:solidFill>
                  <a:schemeClr val="tx1"/>
                </a:solidFill>
                <a:latin typeface="Monotype Corsiva" panose="03010101010201010101" pitchFamily="66" charset="0"/>
              </a:rPr>
              <a:t> Герб Республики Татарстан был принят 7 февраля 1992 года. Он представляет собой изображение крылатого барса с круглым щитом на боку, с приподнятой правой передней лапой на фоне диска солнца, помещенного в обрамление из татарского народного орнамента, в основании которого надпись«Татарстан». Крылья барса состоят из семи перьев, розетка на щите состоит из восьми лепестков. Герб выполнен в цветах республиканского флага Татарстана, имеет круглую форму. </a:t>
            </a:r>
            <a:endParaRPr lang="ru-RU" dirty="0">
              <a:ln w="18415" cmpd="sng">
                <a:noFill/>
                <a:prstDash val="solid"/>
              </a:ln>
              <a:solidFill>
                <a:schemeClr val="tx1"/>
              </a:solidFill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333" b="90000" l="0" r="89894">
                        <a14:foregroundMark x1="27128" y1="22667" x2="27128" y2="22667"/>
                        <a14:foregroundMark x1="32979" y1="28000" x2="32979" y2="28000"/>
                        <a14:foregroundMark x1="15426" y1="26667" x2="15426" y2="26667"/>
                        <a14:foregroundMark x1="9574" y1="22000" x2="9574" y2="22000"/>
                        <a14:foregroundMark x1="7979" y1="16667" x2="7979" y2="16667"/>
                        <a14:foregroundMark x1="47872" y1="20667" x2="47872" y2="20667"/>
                        <a14:foregroundMark x1="15426" y1="16667" x2="15426" y2="166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6296" y="935843"/>
            <a:ext cx="2767558" cy="220815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0648"/>
            <a:ext cx="8229600" cy="86409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indent="0" algn="ctr">
              <a:buNone/>
            </a:pPr>
            <a:r>
              <a:rPr lang="ru-RU" spc="50" dirty="0" smtClean="0">
                <a:ln w="11430"/>
                <a:gradFill>
                  <a:gsLst>
                    <a:gs pos="52000">
                      <a:schemeClr val="bg1"/>
                    </a:gs>
                    <a:gs pos="36000">
                      <a:srgbClr val="009900"/>
                    </a:gs>
                    <a:gs pos="68000">
                      <a:srgbClr val="FF0000"/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Государственный флаг</a:t>
            </a:r>
            <a:endParaRPr lang="ru-RU" spc="50" dirty="0">
              <a:ln w="11430"/>
              <a:gradFill>
                <a:gsLst>
                  <a:gs pos="52000">
                    <a:schemeClr val="bg1"/>
                  </a:gs>
                  <a:gs pos="36000">
                    <a:srgbClr val="009900"/>
                  </a:gs>
                  <a:gs pos="68000">
                    <a:srgbClr val="FF0000"/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3"/>
          </p:nvPr>
        </p:nvSpPr>
        <p:spPr>
          <a:xfrm>
            <a:off x="179512" y="1628800"/>
            <a:ext cx="8712968" cy="504056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-</a:t>
            </a:r>
            <a:r>
              <a:rPr lang="ru-RU" sz="2400" dirty="0" smtClean="0"/>
              <a:t> Государственный флаг – это лицо страны, символ независимости. </a:t>
            </a:r>
            <a:endParaRPr lang="ru-RU" dirty="0" smtClean="0"/>
          </a:p>
          <a:p>
            <a:pPr>
              <a:buNone/>
            </a:pPr>
            <a:r>
              <a:rPr lang="ru-RU" dirty="0" smtClean="0"/>
              <a:t> цвета </a:t>
            </a:r>
            <a:r>
              <a:rPr lang="ru-RU" b="1" i="1" dirty="0" smtClean="0"/>
              <a:t>Государственного флага</a:t>
            </a:r>
            <a:r>
              <a:rPr lang="ru-RU" dirty="0" smtClean="0"/>
              <a:t> Республики Татарстан:</a:t>
            </a:r>
          </a:p>
          <a:p>
            <a:pPr>
              <a:buNone/>
            </a:pPr>
            <a:r>
              <a:rPr lang="ru-RU" dirty="0" smtClean="0"/>
              <a:t> - </a:t>
            </a:r>
            <a:r>
              <a:rPr lang="tt-RU" dirty="0" smtClean="0"/>
              <a:t>зелёный — зелень весны,  цвет </a:t>
            </a:r>
            <a:r>
              <a:rPr lang="tt-RU" dirty="0" smtClean="0">
                <a:hlinkClick r:id="rId5" tooltip="Ислам"/>
              </a:rPr>
              <a:t>ислама</a:t>
            </a:r>
            <a:r>
              <a:rPr lang="tt-RU" dirty="0" smtClean="0"/>
              <a:t>,  </a:t>
            </a:r>
            <a:r>
              <a:rPr lang="tt-RU" dirty="0" smtClean="0">
                <a:hlinkClick r:id="rId6" tooltip="Возрождение"/>
              </a:rPr>
              <a:t>возрождение</a:t>
            </a:r>
            <a:r>
              <a:rPr lang="tt-RU" dirty="0" smtClean="0"/>
              <a:t>;  </a:t>
            </a:r>
          </a:p>
          <a:p>
            <a:pPr>
              <a:buNone/>
            </a:pPr>
            <a:r>
              <a:rPr lang="tt-RU" dirty="0" smtClean="0"/>
              <a:t> -белый — цвет  чистоты; </a:t>
            </a:r>
          </a:p>
          <a:p>
            <a:pPr>
              <a:buNone/>
            </a:pPr>
            <a:r>
              <a:rPr lang="tt-RU" dirty="0" smtClean="0"/>
              <a:t> -красный — </a:t>
            </a:r>
            <a:r>
              <a:rPr lang="tt-RU" dirty="0" smtClean="0">
                <a:hlinkClick r:id="rId7" tooltip="Зрелость"/>
              </a:rPr>
              <a:t>зрелость</a:t>
            </a:r>
            <a:r>
              <a:rPr lang="tt-RU" dirty="0" smtClean="0"/>
              <a:t>,  </a:t>
            </a:r>
            <a:r>
              <a:rPr lang="tt-RU" dirty="0" smtClean="0">
                <a:hlinkClick r:id="rId8" tooltip="Энергия"/>
              </a:rPr>
              <a:t>энергия</a:t>
            </a:r>
            <a:r>
              <a:rPr lang="tt-RU" dirty="0" smtClean="0"/>
              <a:t>,  </a:t>
            </a:r>
            <a:r>
              <a:rPr lang="tt-RU" dirty="0" smtClean="0">
                <a:hlinkClick r:id="rId9" tooltip="Сила"/>
              </a:rPr>
              <a:t>сила</a:t>
            </a:r>
            <a:r>
              <a:rPr lang="tt-RU" dirty="0" smtClean="0"/>
              <a:t>,  </a:t>
            </a:r>
            <a:r>
              <a:rPr lang="tt-RU" dirty="0" smtClean="0">
                <a:hlinkClick r:id="rId10" tooltip="Жизнь"/>
              </a:rPr>
              <a:t>жизнь</a:t>
            </a:r>
            <a:r>
              <a:rPr lang="tt-RU" dirty="0" smtClean="0"/>
              <a:t>. </a:t>
            </a:r>
            <a:endParaRPr lang="ru-RU" dirty="0" smtClean="0"/>
          </a:p>
          <a:p>
            <a:r>
              <a:rPr lang="tt-RU" dirty="0" smtClean="0"/>
              <a:t>По другой версии, зеленый цвет означает этнических татар, проживающих в республике, а красный цвет — русских. Белая полоса символизирует мир и согласие ме</a:t>
            </a:r>
            <a:r>
              <a:rPr lang="ru-RU" dirty="0" smtClean="0"/>
              <a:t>жду народами.</a:t>
            </a:r>
          </a:p>
          <a:p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2000" b="-1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3400" y="476672"/>
            <a:ext cx="7851648" cy="2880320"/>
          </a:xfrm>
        </p:spPr>
        <p:txBody>
          <a:bodyPr>
            <a:normAutofit/>
          </a:bodyPr>
          <a:lstStyle/>
          <a:p>
            <a:pPr algn="ctr"/>
            <a:r>
              <a:rPr lang="ru-RU" sz="54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Национальные традиции и искусство татарского народа</a:t>
            </a:r>
            <a:br>
              <a:rPr lang="ru-RU" sz="54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</a:br>
            <a:endParaRPr lang="ru-RU" sz="5400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2564904"/>
            <a:ext cx="7854696" cy="4293096"/>
          </a:xfrm>
        </p:spPr>
        <p:txBody>
          <a:bodyPr>
            <a:normAutofit fontScale="70000" lnSpcReduction="20000"/>
          </a:bodyPr>
          <a:lstStyle/>
          <a:p>
            <a:pPr algn="just" fontAlgn="base"/>
            <a:r>
              <a:rPr lang="ru-RU" sz="3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Республика Татарстан располагает богатейшим историко-культурным наследием. Сочетание, по крайней мере, четырех типов культурных взаимовлияний:</a:t>
            </a:r>
          </a:p>
          <a:p>
            <a:pPr algn="just" fontAlgn="base"/>
            <a:r>
              <a:rPr lang="ru-RU" sz="3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Наличие двух религии:</a:t>
            </a:r>
          </a:p>
          <a:p>
            <a:pPr algn="just" fontAlgn="base">
              <a:buFontTx/>
              <a:buChar char="-"/>
            </a:pPr>
            <a:r>
              <a:rPr lang="ru-RU" sz="3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ислама;</a:t>
            </a:r>
          </a:p>
          <a:p>
            <a:pPr algn="just" fontAlgn="base">
              <a:buFontTx/>
              <a:buChar char="-"/>
            </a:pPr>
            <a:r>
              <a:rPr lang="ru-RU" sz="3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христианства;</a:t>
            </a:r>
          </a:p>
          <a:p>
            <a:pPr algn="just" fontAlgn="base"/>
            <a:r>
              <a:rPr lang="ru-RU" sz="3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Все это определяет уникальность этих мест, своеобразие искусства, а также культурных и исторических ценностей.</a:t>
            </a:r>
          </a:p>
          <a:p>
            <a:pPr algn="just" fontAlgn="base"/>
            <a:r>
              <a:rPr lang="ru-RU" sz="3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искусстве и культурном наследии народа как в зеркале отразились жизнь и быт наших предков, национальные особенности, идеалы красоты и религия, изменение социально-экономических условий и контакты с другими народами.</a:t>
            </a:r>
          </a:p>
          <a:p>
            <a:endParaRPr lang="ru-RU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3">
            <a:duotone>
              <a:schemeClr val="accent6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74848" y="704850"/>
            <a:ext cx="8229600" cy="708025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2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Религиозные праздники</a:t>
            </a:r>
            <a:r>
              <a:rPr lang="en-US" sz="3200" cap="none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 </a:t>
            </a:r>
            <a:endParaRPr lang="ru-RU" sz="3200" cap="none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374848" y="2020888"/>
            <a:ext cx="8229600" cy="4075112"/>
          </a:xfrm>
        </p:spPr>
        <p:txBody>
          <a:bodyPr>
            <a:normAutofit fontScale="92500" lnSpcReduction="20000"/>
          </a:bodyPr>
          <a:lstStyle/>
          <a:p>
            <a:r>
              <a:rPr lang="ru-RU" dirty="0" err="1" smtClean="0"/>
              <a:t>Корбан-байрам</a:t>
            </a:r>
            <a:r>
              <a:rPr lang="ru-RU" dirty="0" smtClean="0"/>
              <a:t> – у мусульман</a:t>
            </a:r>
          </a:p>
          <a:p>
            <a:r>
              <a:rPr lang="ru-RU" dirty="0" smtClean="0"/>
              <a:t>Рождество – у христиан</a:t>
            </a:r>
          </a:p>
          <a:p>
            <a:r>
              <a:rPr lang="ru-RU" dirty="0" err="1" smtClean="0"/>
              <a:t>Навруз</a:t>
            </a:r>
            <a:r>
              <a:rPr lang="ru-RU" dirty="0" smtClean="0"/>
              <a:t> – обрядовый праздник у татар</a:t>
            </a:r>
          </a:p>
          <a:p>
            <a:r>
              <a:rPr lang="ru-RU" dirty="0" smtClean="0"/>
              <a:t>Масленица – обрядовый праздник у русских</a:t>
            </a:r>
          </a:p>
          <a:p>
            <a:r>
              <a:rPr lang="ru-RU" dirty="0" smtClean="0"/>
              <a:t>Сабантуй – праздник весны, труда, дружбы, который проводят после завершения полевых работ. </a:t>
            </a:r>
          </a:p>
          <a:p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Мусульманский праздник –</a:t>
            </a:r>
            <a:r>
              <a:rPr lang="ru-RU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Корбан</a:t>
            </a:r>
            <a:r>
              <a:rPr lang="ru-RU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- байрам   включают в себя коллективную утреннюю молитву, в которой участвуют только мужчины. А женщины в это время готовят дома праздничный обед. В этот день   приносили жертву животного,  старались угостить мясом как можно больше людей и раздавали нуждающимся людям.</a:t>
            </a:r>
          </a:p>
          <a:p>
            <a:r>
              <a:rPr lang="ru-RU" dirty="0" smtClean="0">
                <a:solidFill>
                  <a:schemeClr val="accent3">
                    <a:lumMod val="75000"/>
                  </a:schemeClr>
                </a:solidFill>
              </a:rPr>
              <a:t> </a:t>
            </a:r>
            <a:r>
              <a:rPr lang="ru-RU" dirty="0" smtClean="0"/>
              <a:t>Ураза-байрам -большой пост в течение месяца  рамазан.  В Ураза-байрам установлены обязательные общие молитвы, которые могут происходить как в мечети, так и на специальных открытых площадках.  </a:t>
            </a:r>
          </a:p>
          <a:p>
            <a:endParaRPr lang="ru-RU" dirty="0" smtClean="0"/>
          </a:p>
          <a:p>
            <a:pPr marL="0" indent="0">
              <a:buNone/>
            </a:pP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2">
            <a:duotone>
              <a:schemeClr val="accent3">
                <a:shade val="45000"/>
                <a:satMod val="135000"/>
              </a:schemeClr>
              <a:prstClr val="white"/>
            </a:duotone>
          </a:blip>
          <a:stretch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quarter" idx="4294967295"/>
          </p:nvPr>
        </p:nvSpPr>
        <p:spPr>
          <a:xfrm>
            <a:off x="395536" y="1196752"/>
            <a:ext cx="8229600" cy="5472608"/>
          </a:xfrm>
        </p:spPr>
        <p:txBody>
          <a:bodyPr>
            <a:normAutofit fontScale="25000" lnSpcReduction="20000"/>
          </a:bodyPr>
          <a:lstStyle/>
          <a:p>
            <a:pPr marL="0" indent="360363" algn="just">
              <a:buNone/>
            </a:pP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Праздник жертвоприношения - исламский праздник окончания хаджа, отмечаемый в 10 день двенадцатого месяца исламского лунного календаря.</a:t>
            </a:r>
            <a:b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Согласно Корану, </a:t>
            </a:r>
            <a:r>
              <a:rPr lang="ru-RU" sz="72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Джабраил</a:t>
            </a: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явился к пророку </a:t>
            </a:r>
            <a:r>
              <a:rPr lang="ru-RU" sz="72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Ибрахиму</a:t>
            </a: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во сне и передал ему повеление от Аллаха принести в жертву своего первенца Исмаила. </a:t>
            </a:r>
            <a:r>
              <a:rPr lang="ru-RU" sz="72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Ибрахим</a:t>
            </a: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отправился в долину Мина к тому месту, где ныне стоит Мекка и начал приготовления, однако это оказалось испытанием от Аллаха, и когда жертва была почти принесена, Аллах заменил для </a:t>
            </a:r>
            <a:r>
              <a:rPr lang="ru-RU" sz="72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Ибрахима</a:t>
            </a: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жертву сыном на жертву ягненком. Праздник символизирует милосердие, величество Бога и то, что вера - лучшая жертва.</a:t>
            </a:r>
          </a:p>
          <a:p>
            <a:pPr marL="0" indent="360363" algn="just"/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Праздновать этот день начинают с раннего утра. Мусульмане идут в мечеть к утренней молитве. Обряд праздника начинается с общей молитвы - намаза. По окончании молитвы имам, читавший намаз, просит Аллаха о принятии им поста, прощении грехов и благоденствии. После этого верующие, перебирая </a:t>
            </a:r>
            <a:r>
              <a:rPr lang="ru-RU" sz="72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тасбих</a:t>
            </a: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(</a:t>
            </a:r>
            <a:r>
              <a:rPr lang="ru-RU" sz="72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таспих</a:t>
            </a: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), коллективно читают </a:t>
            </a:r>
            <a:r>
              <a:rPr lang="ru-RU" sz="72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зикр</a:t>
            </a: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</a:t>
            </a:r>
            <a:r>
              <a:rPr lang="ru-RU" sz="72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Зикр</a:t>
            </a: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совершается по особой формуле и особым образом, вслух или про себя и сопровождается определенными телодвижениями. По окончании утреннего намаза верующие возвращаются домой.</a:t>
            </a:r>
          </a:p>
          <a:p>
            <a:pPr marL="0" indent="360363" algn="just"/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 этот день также принято закалывать барана, хотя раньше закалывали верблюда или быка (со словами «</a:t>
            </a:r>
            <a:r>
              <a:rPr lang="ru-RU" sz="7200" spc="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Бисмиллах</a:t>
            </a:r>
            <a:r>
              <a:rPr lang="ru-RU" sz="720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Аллах Акбар»), так же принято раздавать милостыню (делиться угощением из баранины). По сложившейся традиции принято использовать треть мяса для угощения своей семьи, треть подарить беднякам, а треть раздать в качестве милостыни тем, кто просит об этом. </a:t>
            </a:r>
          </a:p>
          <a:p>
            <a:endParaRPr lang="ru-RU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95536" y="260648"/>
            <a:ext cx="8229600" cy="7080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dirty="0" smtClean="0">
                <a:solidFill>
                  <a:schemeClr val="accent3">
                    <a:lumMod val="75000"/>
                  </a:schemeClr>
                </a:solidFill>
              </a:rPr>
              <a:t>КОРБАН-БАЙРАМ</a:t>
            </a:r>
            <a:endParaRPr lang="ru-RU" dirty="0"/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Содержимое 3" descr="http://im0-tub-ru.yandex.net/i?id=348985450-48-72&amp;n=21"/>
          <p:cNvPicPr>
            <a:picLocks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39752" y="44624"/>
            <a:ext cx="4347449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29052" y="3367246"/>
            <a:ext cx="4085897" cy="1141874"/>
          </a:xfr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ru-RU" sz="6000" dirty="0" smtClean="0"/>
              <a:t>Религия</a:t>
            </a:r>
            <a:endParaRPr lang="ru-RU" sz="6000" dirty="0"/>
          </a:p>
        </p:txBody>
      </p:sp>
      <p:pic>
        <p:nvPicPr>
          <p:cNvPr id="4" name="Содержимое 3" descr="http://go1.imgsmail.ru/imgpreview?key=http%3A//wiki.iteach.ru/images/6/68/1957.JPG&amp;mb=imgdb_preview_553&amp;q=90&amp;w=107"/>
          <p:cNvPicPr>
            <a:picLocks noGrp="1"/>
          </p:cNvPicPr>
          <p:nvPr>
            <p:ph idx="4294967295"/>
          </p:nvPr>
        </p:nvPicPr>
        <p:blipFill>
          <a:blip r:embed="rId3" cstate="print"/>
          <a:srcRect r="19298"/>
          <a:stretch>
            <a:fillRect/>
          </a:stretch>
        </p:blipFill>
        <p:spPr bwMode="auto">
          <a:xfrm>
            <a:off x="539552" y="3825503"/>
            <a:ext cx="1873250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5" name="Рисунок 4" descr="http://im7-tub-ru.yandex.net/i?id=214329507-21-72&amp;n=2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588224" y="3356992"/>
            <a:ext cx="2160240" cy="2952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-1"/>
            <a:ext cx="6084168" cy="4532009"/>
          </a:xfrm>
          <a:prstGeom prst="rect">
            <a:avLst/>
          </a:prstGeom>
          <a:ln>
            <a:noFill/>
          </a:ln>
          <a:effectLst>
            <a:softEdge rad="6350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852704"/>
          </a:xfrm>
        </p:spPr>
        <p:txBody>
          <a:bodyPr>
            <a:norm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44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a:rPr>
              <a:t>Наши праздники</a:t>
            </a:r>
            <a:endParaRPr lang="ru-RU" sz="4400" b="1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935480"/>
            <a:ext cx="3466728" cy="4389120"/>
          </a:xfrm>
        </p:spPr>
        <p:txBody>
          <a:bodyPr>
            <a:normAutofit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0" indent="0">
              <a:buNone/>
            </a:pPr>
            <a:r>
              <a:rPr lang="ru-RU" b="1" dirty="0" smtClean="0">
                <a:ln w="11430"/>
                <a:solidFill>
                  <a:schemeClr val="bg2">
                    <a:lumMod val="9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В жизни каждого народа и его страны есть замечательные праздники. </a:t>
            </a:r>
            <a:r>
              <a:rPr lang="ru-RU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Которые делают нашу жизнь интересной и содержательной.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традиции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95536" y="332656"/>
            <a:ext cx="3779913" cy="283493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r"/>
            <a:r>
              <a:rPr lang="ru-RU" dirty="0" smtClean="0"/>
              <a:t>Татарские традиции</a:t>
            </a:r>
            <a:endParaRPr lang="ru-RU" dirty="0"/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79652" y="332656"/>
            <a:ext cx="4178597" cy="27950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875" y="2047875"/>
            <a:ext cx="2762250" cy="27622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539552" y="1628800"/>
            <a:ext cx="8208912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2550" indent="457200" algn="just">
              <a:buNone/>
            </a:pP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Пожалуй, наиболее массовый и популярный сейчас праздник, включает в себя народные гуляния, различные обряды и игры. Дословно «сабантуй» означает «Праздник Плуга» (сабан - плуг и туй – праздник). Раньше он праздновался перед началом весенних полевых работ в апреле, сейчас сабантуй празднуют в июне – по окончании сева. 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Сабантуй начинается с самого утра. Женщины надевают свои самые красивые украшения, в гривы лошадей вплетают ленточки, подвешивают к дуге колокольчики. Все наряжаются и собираются на майдане – большом лугу. Развлечений на сабантуе великое множество. Главное - национальная борьба -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көрәш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 Для победы в ней требуется сила, хитрость и ловкость. Существуют свои строгие правила: противники обматывают друг друга широкими поясами - кушаками, задача заключается в том, чтобы подвесить противника на своем поясе в воздухе, а затем положить его на лопатки. Победитель (батыр)  получает в награду живого барана (по традиции, но сейчас чаще заменяют другими ценными подарками). Поучаствовать и продемонстрировать свою силу, ловкость, смелость можно не только в борьбе </a:t>
            </a:r>
            <a:r>
              <a:rPr lang="ru-RU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көрәш</a:t>
            </a: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 </a:t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/>
            </a:r>
            <a:br>
              <a:rPr lang="ru-RU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endParaRPr lang="ru-RU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139700">
                  <a:schemeClr val="accent6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3176"/>
            <a:ext cx="8686800" cy="1484784"/>
          </a:xfrm>
        </p:spPr>
        <p:txBody>
          <a:bodyPr>
            <a:normAutofit fontScale="90000"/>
          </a:bodyPr>
          <a:lstStyle/>
          <a:p>
            <a:pPr algn="ctr"/>
            <a:r>
              <a:rPr lang="ru-RU" sz="5400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Традиционные соревнования сабантуя: </a:t>
            </a:r>
            <a:endParaRPr lang="ru-RU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4800" y="1052736"/>
            <a:ext cx="8686800" cy="4525963"/>
          </a:xfrm>
        </p:spPr>
        <p:txBody>
          <a:bodyPr>
            <a:noAutofit/>
          </a:bodyPr>
          <a:lstStyle/>
          <a:p>
            <a:pPr marL="82550" indent="0">
              <a:buNone/>
            </a:pP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- Бой мешками с сеном верхом на бревне. Цель – выбить противника «из седла». </a:t>
            </a:r>
            <a:b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- Бег в мешках. </a:t>
            </a:r>
            <a:b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- Парное состязание: одну ногу привязывают к ноге партнера и так бегут к финишу. </a:t>
            </a:r>
            <a:b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- Поход за призом по качающемуся бревну. </a:t>
            </a:r>
            <a:b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- Игра «Разбей горшок»: участнику завязывают глаза, дают в руки длинную палку, которой он должен разбить горшок. </a:t>
            </a:r>
            <a:b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- Карабканье по высокому столбу с привязанными наверху призами. </a:t>
            </a:r>
            <a:b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- Бег с ложкой во рту. На ложке - сырое яйцо. Кто первым прибежит, не разбив ценный груз, тот и победитель. </a:t>
            </a:r>
            <a:b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- Конкурсы для татарских красавиц  – кто быстрее и лучше нарежет лапшу. </a:t>
            </a:r>
            <a:b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</a:b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   На поляне, где устраиваются гулянья, можно отведать шашлыка, плова домашней лапши и национальных татарских угощений:  </a:t>
            </a:r>
            <a:r>
              <a:rPr lang="ru-RU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чак-чак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эчпочмак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балиш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18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перемяч</a:t>
            </a:r>
            <a:r>
              <a:rPr lang="ru-RU" sz="18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 </a:t>
            </a:r>
            <a:endParaRPr lang="ru-RU" sz="18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620688"/>
            <a:ext cx="8686800" cy="838200"/>
          </a:xfrm>
        </p:spPr>
        <p:txBody>
          <a:bodyPr>
            <a:normAutofit fontScale="90000"/>
          </a:bodyPr>
          <a:lstStyle/>
          <a:p>
            <a:pPr algn="r"/>
            <a:r>
              <a:rPr lang="ru-RU" dirty="0" smtClean="0"/>
              <a:t> </a:t>
            </a:r>
            <a:r>
              <a:rPr lang="ru-RU" sz="3100" dirty="0" smtClean="0"/>
              <a:t>Самый яркий, искрометный, интернациональный праздник – Сабантуй.</a:t>
            </a:r>
            <a:endParaRPr lang="ru-RU" sz="3100" dirty="0"/>
          </a:p>
        </p:txBody>
      </p:sp>
      <p:pic>
        <p:nvPicPr>
          <p:cNvPr id="6" name="Содержимое 5" descr="http://img03.rl0.ru/2da7492cd59263f0903359c2a33d5a90/432x288/news.vdv-s.ru/pics/240/50614.jpg"/>
          <p:cNvPicPr>
            <a:picLocks noGrp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2420888"/>
            <a:ext cx="2808312" cy="22939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accent2">
                <a:lumMod val="75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7" name="Рисунок 6" descr="http://fs.homegate.ru/file/173981"/>
          <p:cNvPicPr/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372200" y="1556792"/>
            <a:ext cx="2160240" cy="174763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8" name="Рисунок 7" descr="http://tatarica.narod.ru/images/region/germany/sabantui04-3.jpg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228184" y="3717032"/>
            <a:ext cx="2379657" cy="1842120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9" name="Рисунок 8" descr="http://wrestling.com.ua/images/articles/news/2013-06/f_6748173841371203312.jpg"/>
          <p:cNvPicPr/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419872" y="2060848"/>
            <a:ext cx="2520280" cy="205823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  <p:pic>
        <p:nvPicPr>
          <p:cNvPr id="10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979712" y="4869160"/>
            <a:ext cx="3867859" cy="172819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chemeClr val="tx2">
                <a:lumMod val="60000"/>
                <a:lumOff val="40000"/>
              </a:schemeClr>
            </a:solidFill>
            <a:miter lim="800000"/>
          </a:ln>
          <a:effectLst>
            <a:reflection blurRad="12700" stA="28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>
            <a:bevelT h="3810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 Свадебные обряды татар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96752"/>
            <a:ext cx="8229600" cy="5109200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Всякому бракосочетанию предшествовал сговор, в котором со стороны жениха участвовал </a:t>
            </a:r>
            <a:r>
              <a:rPr lang="ru-RU" sz="7200" dirty="0" err="1" smtClean="0">
                <a:solidFill>
                  <a:schemeClr val="accent3">
                    <a:lumMod val="75000"/>
                  </a:schemeClr>
                </a:solidFill>
              </a:rPr>
              <a:t>яучы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 (сват) и кто-либо из старших родственников. Если родители невесты давали согласие на брак, в ходе сговора решались вопросы о размерах калыма, о приданом невесты, о времени проведения свадьбы, количестве приглашенных гостей. После заключения «брачного договора» невесту называли </a:t>
            </a:r>
            <a:r>
              <a:rPr lang="ru-RU" sz="7200" dirty="0" err="1" smtClean="0">
                <a:solidFill>
                  <a:schemeClr val="accent3">
                    <a:lumMod val="75000"/>
                  </a:schemeClr>
                </a:solidFill>
              </a:rPr>
              <a:t>ярашылган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7200" dirty="0" err="1" smtClean="0">
                <a:solidFill>
                  <a:schemeClr val="accent3">
                    <a:lumMod val="75000"/>
                  </a:schemeClr>
                </a:solidFill>
              </a:rPr>
              <a:t>кыз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 - сосватанная девушка. Начиналась подготовка к свадьбе. Жених собирал калым, покупал подарки невесте, ее родителям и родственникам, покупал вещи в будущий дом. Невеста завершала подготовку приданого, собирать которое начинала с 12-14 лет. В основном это была одежда для себя и будущего мужа.</a:t>
            </a:r>
          </a:p>
          <a:p>
            <a:pPr marL="0" indent="0" algn="just">
              <a:buNone/>
            </a:pP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Ритуал бракосочетания и свадебный пир происходил в доме невесты. Жених находился в доме своих родителей, а невеста в окружении подруг проводила день в так называемом доме новобрачных (</a:t>
            </a:r>
            <a:r>
              <a:rPr lang="ru-RU" sz="7200" dirty="0" err="1" smtClean="0">
                <a:solidFill>
                  <a:schemeClr val="accent3">
                    <a:lumMod val="75000"/>
                  </a:schemeClr>
                </a:solidFill>
              </a:rPr>
              <a:t>кияу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7200" dirty="0" err="1" smtClean="0">
                <a:solidFill>
                  <a:schemeClr val="accent3">
                    <a:lumMod val="75000"/>
                  </a:schemeClr>
                </a:solidFill>
              </a:rPr>
              <a:t>өйе 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- досл. дом жениха), которым служил дом ближайших родственников. Девушки гадали, пытаясь выяснить судьбу невесты в замужестве. </a:t>
            </a:r>
            <a:b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В свадебном собрании (туй) мулла совершал ритуал бракосочетания, открывавшийся соответствующей случаю молитвой. После прочтения брачной молитвы брак считался заключенным.</a:t>
            </a:r>
            <a:b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</a:b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В это время невеста провожала подруг и сестер, после чего совершался обряд </a:t>
            </a:r>
            <a:r>
              <a:rPr lang="ru-RU" sz="7200" dirty="0" err="1" smtClean="0">
                <a:solidFill>
                  <a:schemeClr val="accent3">
                    <a:lumMod val="75000"/>
                  </a:schemeClr>
                </a:solidFill>
              </a:rPr>
              <a:t>урын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7200" dirty="0" err="1" smtClean="0">
                <a:solidFill>
                  <a:schemeClr val="accent3">
                    <a:lumMod val="75000"/>
                  </a:schemeClr>
                </a:solidFill>
              </a:rPr>
              <a:t>котлау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 - освящение постели новобрачных. Гости со стороны невесты приходили в </a:t>
            </a:r>
            <a:r>
              <a:rPr lang="ru-RU" sz="7200" dirty="0" err="1" smtClean="0">
                <a:solidFill>
                  <a:schemeClr val="accent3">
                    <a:lumMod val="75000"/>
                  </a:schemeClr>
                </a:solidFill>
              </a:rPr>
              <a:t>кияу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sz="7200" dirty="0" err="1" smtClean="0">
                <a:solidFill>
                  <a:schemeClr val="accent3">
                    <a:lumMod val="75000"/>
                  </a:schemeClr>
                </a:solidFill>
              </a:rPr>
              <a:t>өйе</a:t>
            </a:r>
            <a:r>
              <a:rPr lang="ru-RU" sz="7200" dirty="0" smtClean="0">
                <a:solidFill>
                  <a:schemeClr val="accent3">
                    <a:lumMod val="75000"/>
                  </a:schemeClr>
                </a:solidFill>
              </a:rPr>
              <a:t>, каждый из них должен был потрогать перину руками или присесть на край постели. Гости оставляли по нескольку монет в специально приготовленном блюдце</a:t>
            </a:r>
          </a:p>
          <a:p>
            <a:pPr marL="0" indent="0">
              <a:buNone/>
            </a:pPr>
            <a:endParaRPr lang="ru-RU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   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/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Никах</a:t>
            </a:r>
            <a:endParaRPr lang="ru-RU" sz="4000" b="1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3"/>
          </p:nvPr>
        </p:nvSpPr>
        <p:spPr>
          <a:xfrm>
            <a:off x="4645025" y="620688"/>
            <a:ext cx="4292241" cy="639762"/>
          </a:xfrm>
        </p:spPr>
        <p:txBody>
          <a:bodyPr>
            <a:no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ru-RU" sz="4000" b="1" cap="none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Свадьба</a:t>
            </a:r>
            <a:endParaRPr lang="ru-RU" sz="4000" b="1" cap="none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  <p:pic>
        <p:nvPicPr>
          <p:cNvPr id="8" name="Содержимое 7" descr="img200911172313127 (1).jpg"/>
          <p:cNvPicPr>
            <a:picLocks noGrp="1" noChangeAspect="1"/>
          </p:cNvPicPr>
          <p:nvPr>
            <p:ph sz="quarter" idx="2"/>
          </p:nvPr>
        </p:nvPicPr>
        <p:blipFill>
          <a:blip r:embed="rId3" cstate="print"/>
          <a:stretch>
            <a:fillRect/>
          </a:stretch>
        </p:blipFill>
        <p:spPr>
          <a:xfrm>
            <a:off x="899592" y="1844824"/>
            <a:ext cx="3547140" cy="266429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7" name="Содержимое 3" descr="2_hd.jpg"/>
          <p:cNvPicPr>
            <a:picLocks noGrp="1" noChangeAspect="1"/>
          </p:cNvPicPr>
          <p:nvPr>
            <p:ph sz="quarter" idx="4"/>
          </p:nvPr>
        </p:nvPicPr>
        <p:blipFill>
          <a:blip r:embed="rId4" cstate="print"/>
          <a:stretch>
            <a:fillRect/>
          </a:stretch>
        </p:blipFill>
        <p:spPr>
          <a:xfrm>
            <a:off x="4572000" y="1844824"/>
            <a:ext cx="4041775" cy="2696441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1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1196752"/>
            <a:ext cx="4283968" cy="43894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4211960" y="476672"/>
            <a:ext cx="4536504" cy="618630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В татарском национальном костюме преобладают белые, красные, синие, зеленые цвета. Татарские девушки надевали на голову бархатный </a:t>
            </a:r>
            <a:r>
              <a:rPr lang="ru-RU" sz="3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калфак</a:t>
            </a:r>
            <a:r>
              <a:rPr lang="ru-RU" sz="3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Monotype Corsiva" panose="03010101010201010101" pitchFamily="66" charset="0"/>
              </a:rPr>
              <a:t>, расшитый бисером ил жемчугом. А иногда по-особому повязывали платок</a:t>
            </a:r>
            <a:endParaRPr lang="ru-RU" sz="3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Monotype Corsiva" panose="03010101010201010101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http://www.artlib.ru/objects/gallery_423/artlib_gallery-211553-b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1052736"/>
            <a:ext cx="4968552" cy="3776067"/>
          </a:xfrm>
          <a:prstGeom prst="rect">
            <a:avLst/>
          </a:prstGeom>
          <a:ln>
            <a:noFill/>
          </a:ln>
          <a:effectLst>
            <a:softEdge rad="317500"/>
          </a:effectLst>
        </p:spPr>
      </p:pic>
      <p:pic>
        <p:nvPicPr>
          <p:cNvPr id="7" name="Содержимое 3" descr="http://cis.edu.yar.ru/data/projects/files/95/p59978/8929.medium.jpg"/>
          <p:cNvPicPr>
            <a:picLocks/>
          </p:cNvPicPr>
          <p:nvPr/>
        </p:nvPicPr>
        <p:blipFill>
          <a:blip r:embed="rId4" cstate="print"/>
          <a:srcRect l="54136" t="47574" r="5886" b="9773"/>
          <a:stretch>
            <a:fillRect/>
          </a:stretch>
        </p:blipFill>
        <p:spPr bwMode="auto">
          <a:xfrm>
            <a:off x="323528" y="2564904"/>
            <a:ext cx="2339752" cy="18722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Головные уборы</a:t>
            </a:r>
            <a:endParaRPr lang="ru-RU" dirty="0"/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37733" y="5517232"/>
            <a:ext cx="8229600" cy="1268760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ru-RU" b="1" dirty="0" smtClean="0">
                <a:ln w="17780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Головным убором мужчин, была </a:t>
            </a:r>
            <a:r>
              <a:rPr lang="ru-RU" b="1" dirty="0" err="1" smtClean="0">
                <a:ln w="17780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четырёхклинная</a:t>
            </a:r>
            <a:r>
              <a:rPr lang="ru-RU" b="1" dirty="0" smtClean="0">
                <a:ln w="17780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, полусферическая формы тюбетейки (</a:t>
            </a:r>
            <a:r>
              <a:rPr lang="ru-RU" b="1" dirty="0" err="1" smtClean="0">
                <a:ln w="17780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тюбэтей</a:t>
            </a:r>
            <a:r>
              <a:rPr lang="ru-RU" b="1" dirty="0" smtClean="0">
                <a:ln w="17780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) или в виде усеченного конуса (</a:t>
            </a:r>
            <a:r>
              <a:rPr lang="ru-RU" b="1" dirty="0" err="1" smtClean="0">
                <a:ln w="17780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кэлэпуш</a:t>
            </a:r>
            <a:r>
              <a:rPr lang="ru-RU" b="1" dirty="0" smtClean="0">
                <a:ln w="17780" cmpd="sng">
                  <a:solidFill>
                    <a:schemeClr val="accent2">
                      <a:lumMod val="7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1">
                        <a:tint val="63000"/>
                        <a:sat val="105000"/>
                      </a:schemeClr>
                    </a:gs>
                    <a:gs pos="90000">
                      <a:schemeClr val="accent1">
                        <a:shade val="50000"/>
                        <a:satMod val="100000"/>
                      </a:schemeClr>
                    </a:gs>
                  </a:gsLst>
                  <a:lin ang="5400000"/>
                </a:gradFill>
                <a:effectLst>
                  <a:outerShdw blurRad="55000" dist="50800" dir="5400000" algn="tl">
                    <a:srgbClr val="000000">
                      <a:alpha val="33000"/>
                    </a:srgbClr>
                  </a:outerShdw>
                </a:effectLst>
              </a:rPr>
              <a:t>). Женский головной убор в прежние времена, как правило, содержал информацию о возрастном, социальном и семейном положении его обладательницы. </a:t>
            </a:r>
            <a:endParaRPr lang="ru-RU" b="1" dirty="0">
              <a:ln w="17780" cmpd="sng">
                <a:solidFill>
                  <a:schemeClr val="accent2">
                    <a:lumMod val="7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1">
                      <a:tint val="63000"/>
                      <a:sat val="105000"/>
                    </a:schemeClr>
                  </a:gs>
                  <a:gs pos="90000">
                    <a:schemeClr val="accent1">
                      <a:shade val="50000"/>
                      <a:satMod val="100000"/>
                    </a:schemeClr>
                  </a:gs>
                </a:gsLst>
                <a:lin ang="5400000"/>
              </a:gradFill>
              <a:effectLst>
                <a:outerShdw blurRad="55000" dist="50800" dir="5400000" algn="tl">
                  <a:srgbClr val="000000">
                    <a:alpha val="33000"/>
                  </a:srgbClr>
                </a:outerShdw>
              </a:effectLst>
            </a:endParaRPr>
          </a:p>
        </p:txBody>
      </p:sp>
      <p:pic>
        <p:nvPicPr>
          <p:cNvPr id="6" name="Содержимое 3" descr="http://cis.edu.yar.ru/data/projects/files/95/p59978/8929.medium.jpg"/>
          <p:cNvPicPr>
            <a:picLocks/>
          </p:cNvPicPr>
          <p:nvPr/>
        </p:nvPicPr>
        <p:blipFill>
          <a:blip r:embed="rId4" cstate="print"/>
          <a:srcRect l="13534" t="47574" r="48325" b="9773"/>
          <a:stretch>
            <a:fillRect/>
          </a:stretch>
        </p:blipFill>
        <p:spPr bwMode="auto">
          <a:xfrm>
            <a:off x="6516216" y="2564904"/>
            <a:ext cx="2232248" cy="187220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Национальная одежда для женщин</a:t>
            </a:r>
            <a:endParaRPr lang="ru-RU" dirty="0"/>
          </a:p>
        </p:txBody>
      </p:sp>
      <p:pic>
        <p:nvPicPr>
          <p:cNvPr id="4" name="Содержимое 3" descr="браслеты.jpg"/>
          <p:cNvPicPr>
            <a:picLocks noGrp="1" noChangeAspect="1"/>
          </p:cNvPicPr>
          <p:nvPr>
            <p:ph idx="1"/>
          </p:nvPr>
        </p:nvPicPr>
        <p:blipFill>
          <a:blip r:embed="rId4" cstate="print"/>
          <a:stretch>
            <a:fillRect/>
          </a:stretch>
        </p:blipFill>
        <p:spPr>
          <a:xfrm>
            <a:off x="251520" y="1844824"/>
            <a:ext cx="3093677" cy="1440160"/>
          </a:xfrm>
        </p:spPr>
      </p:pic>
      <p:pic>
        <p:nvPicPr>
          <p:cNvPr id="5" name="Рисунок 4" descr="костюм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148064" y="1988840"/>
            <a:ext cx="2880320" cy="4176464"/>
          </a:xfrm>
          <a:prstGeom prst="rect">
            <a:avLst/>
          </a:prstGeom>
        </p:spPr>
      </p:pic>
      <p:pic>
        <p:nvPicPr>
          <p:cNvPr id="6" name="Рисунок 5" descr="камзол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1560" y="3861048"/>
            <a:ext cx="1980220" cy="2376264"/>
          </a:xfrm>
          <a:prstGeom prst="rect">
            <a:avLst/>
          </a:prstGeom>
        </p:spPr>
      </p:pic>
      <p:pic>
        <p:nvPicPr>
          <p:cNvPr id="7" name="Рисунок 6" descr="http://im5-tub-ru.yandex.net/i?id=122219815-23-72&amp;n=21"/>
          <p:cNvPicPr/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2771800" y="3356992"/>
            <a:ext cx="2143125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Одежда для мужчин</a:t>
            </a:r>
            <a:endParaRPr lang="ru-RU" dirty="0"/>
          </a:p>
        </p:txBody>
      </p:sp>
      <p:pic>
        <p:nvPicPr>
          <p:cNvPr id="4" name="Содержимое 3" descr="залат-чапан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611560" y="2348880"/>
            <a:ext cx="2526030" cy="4104456"/>
          </a:xfrm>
        </p:spPr>
      </p:pic>
      <p:pic>
        <p:nvPicPr>
          <p:cNvPr id="5" name="Рисунок 4" descr="камзол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860032" y="2348880"/>
            <a:ext cx="3096344" cy="4104456"/>
          </a:xfrm>
          <a:prstGeom prst="rect">
            <a:avLst/>
          </a:prstGeom>
        </p:spPr>
      </p:pic>
    </p:spTree>
  </p:cSld>
  <p:clrMapOvr>
    <a:masterClrMapping/>
  </p:clrMapOvr>
  <p:transition>
    <p:wheel spokes="8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 descr="ак-чак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" y="0"/>
            <a:ext cx="3035829" cy="2276872"/>
          </a:xfrm>
        </p:spPr>
      </p:pic>
      <p:pic>
        <p:nvPicPr>
          <p:cNvPr id="8" name="Рисунок 7" descr="блюда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263680" y="0"/>
            <a:ext cx="2880320" cy="2376264"/>
          </a:xfrm>
          <a:prstGeom prst="rect">
            <a:avLst/>
          </a:prstGeom>
        </p:spPr>
      </p:pic>
      <p:pic>
        <p:nvPicPr>
          <p:cNvPr id="5" name="Рисунок 4" descr="белеш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970584" y="0"/>
            <a:ext cx="3257600" cy="2348880"/>
          </a:xfrm>
          <a:prstGeom prst="rect">
            <a:avLst/>
          </a:prstGeom>
        </p:spPr>
      </p:pic>
      <p:pic>
        <p:nvPicPr>
          <p:cNvPr id="10" name="Рисунок 9" descr="блины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40152" y="4485574"/>
            <a:ext cx="3203848" cy="2372426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3568" y="188640"/>
            <a:ext cx="8229600" cy="1143000"/>
          </a:xfrm>
        </p:spPr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Национальные блюда</a:t>
            </a:r>
            <a:endParaRPr lang="ru-RU" dirty="0">
              <a:solidFill>
                <a:schemeClr val="bg1"/>
              </a:solidFill>
            </a:endParaRPr>
          </a:p>
        </p:txBody>
      </p:sp>
      <p:pic>
        <p:nvPicPr>
          <p:cNvPr id="11" name="Рисунок 10" descr="белеш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987824" y="4005064"/>
            <a:ext cx="2952328" cy="2857092"/>
          </a:xfrm>
          <a:prstGeom prst="rect">
            <a:avLst/>
          </a:prstGeom>
        </p:spPr>
      </p:pic>
      <p:pic>
        <p:nvPicPr>
          <p:cNvPr id="12" name="Рисунок 11" descr="http://im8-tub-ru.yandex.net/i?id=62234213-45-72&amp;n=21"/>
          <p:cNvPicPr/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987824" y="2348880"/>
            <a:ext cx="2880320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дучмак.jpe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0" y="4293096"/>
            <a:ext cx="3316062" cy="2564904"/>
          </a:xfrm>
          <a:prstGeom prst="rect">
            <a:avLst/>
          </a:prstGeom>
        </p:spPr>
      </p:pic>
      <p:pic>
        <p:nvPicPr>
          <p:cNvPr id="6" name="Рисунок 5" descr="людо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933402" y="2348880"/>
            <a:ext cx="3210598" cy="2271650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539552" y="1484784"/>
            <a:ext cx="8280920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539750" algn="just"/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Из всего многообразия блюд наиболее характерны: во первых, супы и бульоны (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шулпа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токмач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) мясные, молочные и постные. Во-вторых, распространенными у татар являются мучные печеные изделия -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бэлеши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перемячи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бэккэны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эч-почмаки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сумса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и другие с начинкой из мяса, картофеля или каши. В третьих, наличие "Чайного стола - души семьи", как говорят татары, подчеркивая его значимость в застольном ритуале. Чай с печеными изделиями заменяет порой завтрак или ужин, чай - непременный атрибут встречи гостя. Историк Н.Воробьев пишет: "Наиболее широко распространенным напитком у татар всех классов являлся чай, который пили часто и много, гораздо больше, чем соседние народности." Восхвалялся чай и в народных татарских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баитах-сказаниях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: В этом мире у Аллаха много разных вкусных </a:t>
            </a:r>
            <a:r>
              <a:rPr lang="ru-RU" sz="22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явств</a:t>
            </a:r>
            <a:r>
              <a:rPr lang="ru-RU" sz="22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не сравниться им, однако, с чаем, главным из лекарств.</a:t>
            </a:r>
            <a:endParaRPr lang="ru-RU" sz="22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  <p:pic>
        <p:nvPicPr>
          <p:cNvPr id="9" name="Рисунок 8" descr="блюдо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0" y="2204864"/>
            <a:ext cx="3000334" cy="2160240"/>
          </a:xfrm>
          <a:prstGeom prst="rect">
            <a:avLst/>
          </a:prstGeom>
        </p:spPr>
      </p:pic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1752" y="404664"/>
            <a:ext cx="8686800" cy="841248"/>
          </a:xfrm>
        </p:spPr>
        <p:txBody>
          <a:bodyPr/>
          <a:lstStyle/>
          <a:p>
            <a:r>
              <a:rPr lang="tt-RU" b="1" cap="none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           Татарские танцы</a:t>
            </a:r>
            <a:endParaRPr lang="ru-RU" b="1" cap="none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pic>
        <p:nvPicPr>
          <p:cNvPr id="6" name="Содержимое 4" descr="http://img0.liveinternet.ru/images/attach/c/0/52/755/52755120_1261478853_Tataruy.jpg"/>
          <p:cNvPicPr>
            <a:picLocks noGrp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15616" y="4005064"/>
            <a:ext cx="2232248" cy="2209577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12" name="Содержимое 11" descr="tat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200650" y="2747962"/>
            <a:ext cx="3238500" cy="2428875"/>
          </a:xfrm>
          <a:prstGeom prst="rect">
            <a:avLst/>
          </a:prstGeom>
          <a:ln>
            <a:noFill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  <a:reflection blurRad="12700" stA="30000" endPos="30000" dist="5000" dir="5400000" sy="-100000" algn="bl" rotWithShape="0"/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ransition>
    <p:checker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Содержимое 4" descr="http://www.hmustaev.ru/UserFiles/9ed86e675454(1).jpg"/>
          <p:cNvPicPr>
            <a:picLocks noGrp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627784" y="44624"/>
            <a:ext cx="3888432" cy="4433888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8219256" cy="4434840"/>
          </a:xfrm>
        </p:spPr>
        <p:txBody>
          <a:bodyPr>
            <a:normAutofit/>
          </a:bodyPr>
          <a:lstStyle/>
          <a:p>
            <a:pPr marL="179388" indent="541338" algn="just">
              <a:buNone/>
            </a:pP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Наиболее распространенными инструментами татарского музыкального фольклора были: гармонь-тальянка,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курай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(типа флейты),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кубыз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(скрипка),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сурнай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 (восточный музыкальный </a:t>
            </a:r>
            <a:r>
              <a:rPr lang="ru-RU" b="1" spc="50" dirty="0" err="1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интсрумент</a:t>
            </a:r>
            <a:r>
              <a:rPr lang="ru-RU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).</a:t>
            </a:r>
          </a:p>
          <a:p>
            <a:endParaRPr lang="ru-RU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  <p:pic>
        <p:nvPicPr>
          <p:cNvPr id="6" name="Содержимое 4" descr="http://static2.aif.ru/public/news/big/436/0436ce29528e4bd4885402d4f734002e.kazan.jpg"/>
          <p:cNvPicPr>
            <a:picLocks noGrp="1"/>
          </p:cNvPicPr>
          <p:nvPr>
            <p:ph sz="half" idx="4294967295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1520" y="4365104"/>
            <a:ext cx="2266950" cy="2133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225425" dist="50800" dir="5220000" algn="ctr">
              <a:srgbClr val="000000">
                <a:alpha val="33000"/>
              </a:srgbClr>
            </a:outerShdw>
          </a:effectLst>
          <a:scene3d>
            <a:camera prst="perspectiveFront" fov="3300000">
              <a:rot lat="486000" lon="19530000" rev="174000"/>
            </a:camera>
            <a:lightRig rig="harsh" dir="t">
              <a:rot lat="0" lon="0" rev="3000000"/>
            </a:lightRig>
          </a:scene3d>
          <a:sp3d extrusionH="254000" contourW="19050">
            <a:bevelT w="82550" h="44450" prst="angle"/>
            <a:bevelB w="82550" h="44450" prst="angle"/>
            <a:contourClr>
              <a:srgbClr val="FFFFFF"/>
            </a:contourClr>
          </a:sp3d>
        </p:spPr>
      </p:pic>
      <p:pic>
        <p:nvPicPr>
          <p:cNvPr id="7" name="Содержимое 5" descr="http://www.tatpressa.ru/extrafiles/image/0004(8).jpg"/>
          <p:cNvPicPr>
            <a:picLocks noGrp="1"/>
          </p:cNvPicPr>
          <p:nvPr>
            <p:ph sz="half" idx="4294967295"/>
          </p:nvPr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372200" y="3861048"/>
            <a:ext cx="2627312" cy="2205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blurRad="184150" dist="241300" dir="11520000" sx="110000" sy="110000" algn="ctr">
              <a:srgbClr val="000000">
                <a:alpha val="18000"/>
              </a:srgbClr>
            </a:outerShdw>
          </a:effectLst>
          <a:scene3d>
            <a:camera prst="perspectiveFront" fov="5100000">
              <a:rot lat="0" lon="2100000" rev="0"/>
            </a:camera>
            <a:lightRig rig="flood" dir="t">
              <a:rot lat="0" lon="0" rev="13800000"/>
            </a:lightRig>
          </a:scene3d>
          <a:sp3d extrusionH="107950" prstMaterial="plastic">
            <a:bevelT w="82550" h="63500" prst="divot"/>
            <a:bevelB/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  <a:reflection blurRad="12700" stA="48000" endA="300" endPos="55000" dir="5400000" sy="-90000" algn="bl" rotWithShape="0"/>
                </a:effectLst>
              </a:rPr>
              <a:t>        Татары играют на:</a:t>
            </a:r>
            <a:endParaRPr lang="ru-RU" dirty="0">
              <a:solidFill>
                <a:schemeClr val="accent1">
                  <a:lumMod val="60000"/>
                  <a:lumOff val="40000"/>
                </a:schemeClr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  <a:reflection blurRad="12700" stA="48000" endA="300" endPos="55000" dir="5400000" sy="-90000" algn="bl" rotWithShape="0"/>
              </a:effectLst>
            </a:endParaRPr>
          </a:p>
        </p:txBody>
      </p:sp>
      <p:pic>
        <p:nvPicPr>
          <p:cNvPr id="5" name="Содержимое 4" descr="i (2).jp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827584" y="1484784"/>
            <a:ext cx="2233811" cy="2233811"/>
          </a:xfrm>
        </p:spPr>
      </p:pic>
      <p:pic>
        <p:nvPicPr>
          <p:cNvPr id="6" name="Содержимое 5" descr="10254400_xy7twTS6mf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3563888" y="1556792"/>
            <a:ext cx="2980700" cy="2201217"/>
          </a:xfrm>
        </p:spPr>
      </p:pic>
      <p:pic>
        <p:nvPicPr>
          <p:cNvPr id="8" name="Рисунок 7" descr="koobeez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6876256" y="1628800"/>
            <a:ext cx="1912174" cy="2376264"/>
          </a:xfrm>
          <a:prstGeom prst="rect">
            <a:avLst/>
          </a:prstGeom>
        </p:spPr>
      </p:pic>
      <p:pic>
        <p:nvPicPr>
          <p:cNvPr id="10" name="Рисунок 9" descr="kura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131840" y="4653136"/>
            <a:ext cx="3600400" cy="1151012"/>
          </a:xfrm>
          <a:prstGeom prst="rect">
            <a:avLst/>
          </a:prstGeom>
        </p:spPr>
      </p:pic>
    </p:spTree>
  </p:cSld>
  <p:clrMapOvr>
    <a:masterClrMapping/>
  </p:clrMapOvr>
  <p:transition>
    <p:comb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622"/>
          <a:stretch/>
        </p:blipFill>
        <p:spPr>
          <a:xfrm>
            <a:off x="17650" y="0"/>
            <a:ext cx="9126350" cy="6873000"/>
          </a:xfrm>
          <a:prstGeom prst="rect">
            <a:avLst/>
          </a:prstGeom>
        </p:spPr>
      </p:pic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3635896" y="3645024"/>
            <a:ext cx="5203304" cy="2952327"/>
          </a:xfrm>
        </p:spPr>
        <p:txBody>
          <a:bodyPr>
            <a:normAutofit/>
          </a:bodyPr>
          <a:lstStyle/>
          <a:p>
            <a:r>
              <a:rPr lang="ru-RU" sz="2000" b="1" i="1" dirty="0" smtClean="0">
                <a:solidFill>
                  <a:schemeClr val="tx1"/>
                </a:solidFill>
              </a:rPr>
              <a:t>Выполнили</a:t>
            </a:r>
            <a:r>
              <a:rPr lang="ru-RU" sz="2000" b="1" dirty="0" smtClean="0">
                <a:solidFill>
                  <a:schemeClr val="tx1"/>
                </a:solidFill>
              </a:rPr>
              <a:t>: Воспитатели МАДОУ № 304 Горьковец И.А. </a:t>
            </a:r>
            <a:r>
              <a:rPr lang="ru-RU" sz="2000" b="1" dirty="0" err="1" smtClean="0">
                <a:solidFill>
                  <a:schemeClr val="tx1"/>
                </a:solidFill>
              </a:rPr>
              <a:t>Гелеверова</a:t>
            </a:r>
            <a:r>
              <a:rPr lang="ru-RU" sz="2000" b="1" dirty="0" smtClean="0">
                <a:solidFill>
                  <a:schemeClr val="tx1"/>
                </a:solidFill>
              </a:rPr>
              <a:t> Ю.Н.</a:t>
            </a:r>
            <a:endParaRPr lang="ru-RU" sz="2000" dirty="0">
              <a:solidFill>
                <a:schemeClr val="tx1"/>
              </a:solidFill>
            </a:endParaRPr>
          </a:p>
        </p:txBody>
      </p:sp>
      <p:sp>
        <p:nvSpPr>
          <p:cNvPr id="6" name="Подзаголовок 5"/>
          <p:cNvSpPr>
            <a:spLocks noGrp="1"/>
          </p:cNvSpPr>
          <p:nvPr>
            <p:ph type="subTitle" idx="1"/>
          </p:nvPr>
        </p:nvSpPr>
        <p:spPr>
          <a:xfrm>
            <a:off x="3491880" y="908720"/>
            <a:ext cx="5347320" cy="2088232"/>
          </a:xfrm>
        </p:spPr>
        <p:txBody>
          <a:bodyPr>
            <a:noAutofit/>
          </a:bodyPr>
          <a:lstStyle/>
          <a:p>
            <a:pPr algn="ctr"/>
            <a:r>
              <a:rPr lang="ru-RU" sz="6600" dirty="0" smtClean="0">
                <a:solidFill>
                  <a:schemeClr val="tx1"/>
                </a:solidFill>
              </a:rPr>
              <a:t>Спасибо за внимание</a:t>
            </a:r>
            <a:endParaRPr lang="ru-RU" sz="66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1935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Список </a:t>
            </a:r>
            <a:r>
              <a:rPr lang="ru-RU" smtClean="0"/>
              <a:t>использованной литературы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dirty="0" smtClean="0"/>
              <a:t>Литература:</a:t>
            </a:r>
          </a:p>
          <a:p>
            <a:r>
              <a:rPr lang="ru-RU" dirty="0" smtClean="0"/>
              <a:t>А.М. Аминов. История татарского народа и Татарстана:Схемы,таблицы,тесты.-Казань,Магариф,2000</a:t>
            </a:r>
          </a:p>
          <a:p>
            <a:r>
              <a:rPr lang="ru-RU" dirty="0" err="1" smtClean="0"/>
              <a:t>И.А.Гилязов</a:t>
            </a:r>
            <a:r>
              <a:rPr lang="ru-RU" dirty="0" smtClean="0"/>
              <a:t>, В.И.Пискарев, </a:t>
            </a:r>
            <a:r>
              <a:rPr lang="ru-RU" dirty="0" err="1" smtClean="0"/>
              <a:t>Ф.Ш.Хузин</a:t>
            </a:r>
            <a:r>
              <a:rPr lang="ru-RU" dirty="0" smtClean="0"/>
              <a:t>. История татарского народа и Татарстана: Татарское республиканское издательство «</a:t>
            </a:r>
            <a:r>
              <a:rPr lang="ru-RU" dirty="0" err="1" smtClean="0"/>
              <a:t>Хэтер</a:t>
            </a:r>
            <a:r>
              <a:rPr lang="ru-RU" dirty="0" smtClean="0"/>
              <a:t>»,2008</a:t>
            </a:r>
          </a:p>
          <a:p>
            <a:r>
              <a:rPr lang="ru-RU" dirty="0" smtClean="0"/>
              <a:t>Источники:</a:t>
            </a:r>
          </a:p>
          <a:p>
            <a:r>
              <a:rPr lang="ru-RU" dirty="0" smtClean="0">
                <a:hlinkClick r:id="rId2"/>
              </a:rPr>
              <a:t>http://www.goldmuseum.ru/tradicii-tat/</a:t>
            </a:r>
            <a:endParaRPr lang="ru-RU" dirty="0" smtClean="0"/>
          </a:p>
          <a:p>
            <a:r>
              <a:rPr lang="ru-RU" dirty="0" smtClean="0">
                <a:hlinkClick r:id="rId3"/>
              </a:rPr>
              <a:t>http://www.621.metallostroy.ru/etn_portret/nationaltatar.php</a:t>
            </a:r>
            <a:endParaRPr lang="ru-RU" dirty="0" smtClean="0"/>
          </a:p>
          <a:p>
            <a:r>
              <a:rPr lang="ru-RU" dirty="0" smtClean="0">
                <a:hlinkClick r:id="rId4"/>
              </a:rPr>
              <a:t>http://www.o-detstve.ru/forteachers/kindergarten/speech-development/9037.html</a:t>
            </a:r>
            <a:endParaRPr lang="ru-RU" dirty="0" smtClean="0"/>
          </a:p>
          <a:p>
            <a:r>
              <a:rPr lang="ru-RU" dirty="0" smtClean="0">
                <a:hlinkClick r:id="rId5"/>
              </a:rPr>
              <a:t>http://images.yandex.ru/yandsearch?text</a:t>
            </a:r>
            <a:endParaRPr lang="ru-RU" dirty="0" smtClean="0"/>
          </a:p>
          <a:p>
            <a:r>
              <a:rPr lang="ru-RU" dirty="0" smtClean="0">
                <a:hlinkClick r:id="rId6"/>
              </a:rPr>
              <a:t>http://xreferat.ru/47/4696-1-kul-tura-tatar.html</a:t>
            </a:r>
            <a:endParaRPr lang="ru-RU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BlackTie">
  <a:themeElements>
    <a:clrScheme name="BlackTie">
      <a:dk1>
        <a:srgbClr val="000000"/>
      </a:dk1>
      <a:lt1>
        <a:srgbClr val="FFFFFF"/>
      </a:lt1>
      <a:dk2>
        <a:srgbClr val="46464A"/>
      </a:dk2>
      <a:lt2>
        <a:srgbClr val="E3DCCF"/>
      </a:lt2>
      <a:accent1>
        <a:srgbClr val="6F6F74"/>
      </a:accent1>
      <a:accent2>
        <a:srgbClr val="A7B789"/>
      </a:accent2>
      <a:accent3>
        <a:srgbClr val="BEAE98"/>
      </a:accent3>
      <a:accent4>
        <a:srgbClr val="92A9B9"/>
      </a:accent4>
      <a:accent5>
        <a:srgbClr val="9C8265"/>
      </a:accent5>
      <a:accent6>
        <a:srgbClr val="8D6974"/>
      </a:accent6>
      <a:hlink>
        <a:srgbClr val="67AABF"/>
      </a:hlink>
      <a:folHlink>
        <a:srgbClr val="B1B5AB"/>
      </a:folHlink>
    </a:clrScheme>
    <a:fontScheme name="BlackTie">
      <a:maj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aramond"/>
        <a:ea typeface=""/>
        <a:cs typeface=""/>
        <a:font script="Grek" typeface="Constantia"/>
        <a:font script="Cyrl" typeface="Constantia"/>
        <a:font script="Jpan" typeface="ＭＳ Ｐ明朝"/>
        <a:font script="Hang" typeface="궁서"/>
        <a:font script="Hans" typeface="仿宋"/>
        <a:font script="Hant" typeface="標楷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BlackTie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20000"/>
              </a:schemeClr>
            </a:gs>
            <a:gs pos="30000">
              <a:schemeClr val="phClr">
                <a:tint val="61000"/>
                <a:satMod val="220000"/>
              </a:schemeClr>
            </a:gs>
            <a:gs pos="45000">
              <a:schemeClr val="phClr">
                <a:tint val="66000"/>
                <a:satMod val="240000"/>
              </a:schemeClr>
            </a:gs>
            <a:gs pos="55000">
              <a:schemeClr val="phClr">
                <a:tint val="66000"/>
                <a:satMod val="220000"/>
              </a:schemeClr>
            </a:gs>
            <a:gs pos="73000">
              <a:schemeClr val="phClr">
                <a:tint val="61000"/>
                <a:satMod val="220000"/>
              </a:schemeClr>
            </a:gs>
            <a:gs pos="100000">
              <a:schemeClr val="phClr">
                <a:tint val="45000"/>
                <a:satMod val="22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  <a:satMod val="110000"/>
              </a:schemeClr>
            </a:gs>
            <a:gs pos="30000">
              <a:schemeClr val="phClr">
                <a:shade val="90000"/>
                <a:satMod val="120000"/>
              </a:schemeClr>
            </a:gs>
            <a:gs pos="45000">
              <a:schemeClr val="phClr">
                <a:shade val="100000"/>
                <a:satMod val="128000"/>
              </a:schemeClr>
            </a:gs>
            <a:gs pos="55000">
              <a:schemeClr val="phClr">
                <a:shade val="100000"/>
                <a:satMod val="128000"/>
              </a:schemeClr>
            </a:gs>
            <a:gs pos="73000">
              <a:schemeClr val="phClr">
                <a:shade val="90000"/>
                <a:satMod val="120000"/>
              </a:schemeClr>
            </a:gs>
            <a:gs pos="100000">
              <a:schemeClr val="phClr">
                <a:shade val="63000"/>
                <a:satMod val="110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7150" dist="38100" dir="5400000" algn="br" rotWithShape="0">
              <a:srgbClr val="000000">
                <a:alpha val="57000"/>
              </a:srgbClr>
            </a:outerShdw>
          </a:effectLst>
          <a:scene3d>
            <a:camera prst="orthographicFront">
              <a:rot lat="0" lon="0" rev="0"/>
            </a:camera>
            <a:lightRig rig="twoPt" dir="t">
              <a:rot lat="0" lon="0" rev="1800000"/>
            </a:lightRig>
          </a:scene3d>
          <a:sp3d>
            <a:bevelT w="44450" h="31750" prst="coolSlant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20000"/>
              </a:schemeClr>
            </a:duotone>
          </a:blip>
          <a:stretch/>
        </a:blip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30000"/>
                <a:satMod val="255000"/>
              </a:schemeClr>
            </a:gs>
          </a:gsLst>
          <a:path path="circle">
            <a:fillToRect l="50000" t="-80000" r="50000" b="18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Воздушный поток">
  <a:themeElements>
    <a:clrScheme name="Литейная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Воздушный поток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Литейная">
    <a:dk1>
      <a:sysClr val="windowText" lastClr="000000"/>
    </a:dk1>
    <a:lt1>
      <a:sysClr val="window" lastClr="FFFFFF"/>
    </a:lt1>
    <a:dk2>
      <a:srgbClr val="676A55"/>
    </a:dk2>
    <a:lt2>
      <a:srgbClr val="EAEBDE"/>
    </a:lt2>
    <a:accent1>
      <a:srgbClr val="72A376"/>
    </a:accent1>
    <a:accent2>
      <a:srgbClr val="B0CCB0"/>
    </a:accent2>
    <a:accent3>
      <a:srgbClr val="A8CDD7"/>
    </a:accent3>
    <a:accent4>
      <a:srgbClr val="C0BEAF"/>
    </a:accent4>
    <a:accent5>
      <a:srgbClr val="CEC597"/>
    </a:accent5>
    <a:accent6>
      <a:srgbClr val="E8B7B7"/>
    </a:accent6>
    <a:hlink>
      <a:srgbClr val="DB5353"/>
    </a:hlink>
    <a:folHlink>
      <a:srgbClr val="903638"/>
    </a:folHlink>
  </a:clrScheme>
</a:themeOverride>
</file>

<file path=ppt/theme/themeOverride2.xml><?xml version="1.0" encoding="utf-8"?>
<a:themeOverride xmlns:a="http://schemas.openxmlformats.org/drawingml/2006/main">
  <a:clrScheme name="Трек">
    <a:dk1>
      <a:sysClr val="windowText" lastClr="000000"/>
    </a:dk1>
    <a:lt1>
      <a:sysClr val="window" lastClr="FFFFFF"/>
    </a:lt1>
    <a:dk2>
      <a:srgbClr val="4E3B30"/>
    </a:dk2>
    <a:lt2>
      <a:srgbClr val="FBEEC9"/>
    </a:lt2>
    <a:accent1>
      <a:srgbClr val="F0A22E"/>
    </a:accent1>
    <a:accent2>
      <a:srgbClr val="A5644E"/>
    </a:accent2>
    <a:accent3>
      <a:srgbClr val="B58B80"/>
    </a:accent3>
    <a:accent4>
      <a:srgbClr val="C3986D"/>
    </a:accent4>
    <a:accent5>
      <a:srgbClr val="A19574"/>
    </a:accent5>
    <a:accent6>
      <a:srgbClr val="C17529"/>
    </a:accent6>
    <a:hlink>
      <a:srgbClr val="AD1F1F"/>
    </a:hlink>
    <a:folHlink>
      <a:srgbClr val="FFC42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Black Tie</Template>
  <TotalTime>901</TotalTime>
  <Words>1080</Words>
  <Application>Microsoft Office PowerPoint</Application>
  <PresentationFormat>Экран (4:3)</PresentationFormat>
  <Paragraphs>90</Paragraphs>
  <Slides>26</Slides>
  <Notes>3</Notes>
  <HiddenSlides>0</HiddenSlides>
  <MMClips>0</MMClips>
  <ScaleCrop>false</ScaleCrop>
  <HeadingPairs>
    <vt:vector size="4" baseType="variant">
      <vt:variant>
        <vt:lpstr>Тема</vt:lpstr>
      </vt:variant>
      <vt:variant>
        <vt:i4>5</vt:i4>
      </vt:variant>
      <vt:variant>
        <vt:lpstr>Заголовки слайдов</vt:lpstr>
      </vt:variant>
      <vt:variant>
        <vt:i4>26</vt:i4>
      </vt:variant>
    </vt:vector>
  </HeadingPairs>
  <TitlesOfParts>
    <vt:vector size="31" baseType="lpstr">
      <vt:lpstr>Трек</vt:lpstr>
      <vt:lpstr>BlackTie</vt:lpstr>
      <vt:lpstr>Воздушный поток</vt:lpstr>
      <vt:lpstr>1_Воздушный поток</vt:lpstr>
      <vt:lpstr>Тема Office</vt:lpstr>
      <vt:lpstr>Мой Татарстан</vt:lpstr>
      <vt:lpstr>Многонациональная республика</vt:lpstr>
      <vt:lpstr>Символы Татарстана</vt:lpstr>
      <vt:lpstr>Государственный герб      Республики Татарстан.</vt:lpstr>
      <vt:lpstr>Государственный флаг</vt:lpstr>
      <vt:lpstr>Национальные традиции и искусство татарского народа </vt:lpstr>
      <vt:lpstr>Религиозные праздники </vt:lpstr>
      <vt:lpstr>КОРБАН-БАЙРАМ</vt:lpstr>
      <vt:lpstr>Религия</vt:lpstr>
      <vt:lpstr>Наши праздники</vt:lpstr>
      <vt:lpstr>Татарские традиции</vt:lpstr>
      <vt:lpstr>Презентация PowerPoint</vt:lpstr>
      <vt:lpstr>Традиционные соревнования сабантуя: </vt:lpstr>
      <vt:lpstr> Самый яркий, искрометный, интернациональный праздник – Сабантуй.</vt:lpstr>
      <vt:lpstr> Свадебные обряды татар</vt:lpstr>
      <vt:lpstr>                       </vt:lpstr>
      <vt:lpstr>Презентация PowerPoint</vt:lpstr>
      <vt:lpstr>Головные уборы</vt:lpstr>
      <vt:lpstr>Национальная одежда для женщин</vt:lpstr>
      <vt:lpstr>Одежда для мужчин</vt:lpstr>
      <vt:lpstr>Национальные блюда</vt:lpstr>
      <vt:lpstr>           Татарские танцы</vt:lpstr>
      <vt:lpstr> </vt:lpstr>
      <vt:lpstr>        Татары играют на:</vt:lpstr>
      <vt:lpstr>Выполнили: Воспитатели МАДОУ № 304 Горьковец И.А. Гелеверова Ю.Н.</vt:lpstr>
      <vt:lpstr>Список использованной литературы</vt:lpstr>
    </vt:vector>
  </TitlesOfParts>
  <Company>Дом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Народы россии</dc:title>
  <dc:creator>Ильдар</dc:creator>
  <cp:lastModifiedBy>Юлия Гелеверова</cp:lastModifiedBy>
  <cp:revision>96</cp:revision>
  <dcterms:created xsi:type="dcterms:W3CDTF">2013-05-21T15:10:59Z</dcterms:created>
  <dcterms:modified xsi:type="dcterms:W3CDTF">2019-11-17T16:02:22Z</dcterms:modified>
</cp:coreProperties>
</file>