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59" r:id="rId4"/>
    <p:sldId id="258" r:id="rId5"/>
    <p:sldId id="257" r:id="rId6"/>
    <p:sldId id="267" r:id="rId7"/>
    <p:sldId id="266" r:id="rId8"/>
    <p:sldId id="265" r:id="rId9"/>
    <p:sldId id="270" r:id="rId10"/>
    <p:sldId id="269" r:id="rId11"/>
    <p:sldId id="264" r:id="rId12"/>
    <p:sldId id="268" r:id="rId13"/>
    <p:sldId id="272" r:id="rId14"/>
    <p:sldId id="273" r:id="rId15"/>
    <p:sldId id="261" r:id="rId16"/>
    <p:sldId id="271" r:id="rId17"/>
    <p:sldId id="275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50B3E8-93B6-4F08-9799-19C10C4BFDCC}" type="doc">
      <dgm:prSet loTypeId="urn:microsoft.com/office/officeart/2005/8/layout/hierarchy2" loCatId="hierarchy" qsTypeId="urn:microsoft.com/office/officeart/2005/8/quickstyle/3d2" qsCatId="3D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F06D86BC-2805-4AAD-8A50-66E7B0A1DC46}">
      <dgm:prSet phldrT="[Текст]" custT="1"/>
      <dgm:spPr/>
      <dgm:t>
        <a:bodyPr/>
        <a:lstStyle/>
        <a:p>
          <a:r>
            <a:rPr lang="ru-RU" sz="6000" b="1" dirty="0" smtClean="0"/>
            <a:t>Механика</a:t>
          </a:r>
          <a:endParaRPr lang="ru-RU" sz="6000" b="1" dirty="0"/>
        </a:p>
      </dgm:t>
    </dgm:pt>
    <dgm:pt modelId="{F0350753-64FC-410A-BC83-3BE40CECC51B}" type="parTrans" cxnId="{186184FD-E271-404C-AE5F-F00049E16287}">
      <dgm:prSet/>
      <dgm:spPr/>
      <dgm:t>
        <a:bodyPr/>
        <a:lstStyle/>
        <a:p>
          <a:endParaRPr lang="ru-RU"/>
        </a:p>
      </dgm:t>
    </dgm:pt>
    <dgm:pt modelId="{1C0A48FD-CC29-49C4-951F-79D26F8C0D75}" type="sibTrans" cxnId="{186184FD-E271-404C-AE5F-F00049E16287}">
      <dgm:prSet/>
      <dgm:spPr/>
      <dgm:t>
        <a:bodyPr/>
        <a:lstStyle/>
        <a:p>
          <a:endParaRPr lang="ru-RU"/>
        </a:p>
      </dgm:t>
    </dgm:pt>
    <dgm:pt modelId="{CA707C07-FB97-4693-94BF-F8A7F5A80519}">
      <dgm:prSet phldrT="[Текст]"/>
      <dgm:spPr/>
      <dgm:t>
        <a:bodyPr/>
        <a:lstStyle/>
        <a:p>
          <a:r>
            <a:rPr lang="ru-RU" dirty="0" smtClean="0"/>
            <a:t>Кинематика</a:t>
          </a:r>
          <a:endParaRPr lang="ru-RU" dirty="0"/>
        </a:p>
      </dgm:t>
    </dgm:pt>
    <dgm:pt modelId="{BA081676-8B5F-401E-8795-9C3B50E4A672}" type="parTrans" cxnId="{80A416C3-30B9-40BD-BD64-290B7F128636}">
      <dgm:prSet/>
      <dgm:spPr/>
      <dgm:t>
        <a:bodyPr/>
        <a:lstStyle/>
        <a:p>
          <a:endParaRPr lang="ru-RU"/>
        </a:p>
      </dgm:t>
    </dgm:pt>
    <dgm:pt modelId="{D5D47A79-290D-4B3C-A4B3-C702B2F7ADCA}" type="sibTrans" cxnId="{80A416C3-30B9-40BD-BD64-290B7F128636}">
      <dgm:prSet/>
      <dgm:spPr/>
      <dgm:t>
        <a:bodyPr/>
        <a:lstStyle/>
        <a:p>
          <a:endParaRPr lang="ru-RU"/>
        </a:p>
      </dgm:t>
    </dgm:pt>
    <dgm:pt modelId="{375FF94E-3BD3-4222-81D6-6AF5CD1D2AFD}">
      <dgm:prSet phldrT="[Текст]"/>
      <dgm:spPr/>
      <dgm:t>
        <a:bodyPr/>
        <a:lstStyle/>
        <a:p>
          <a:r>
            <a:rPr lang="ru-RU" dirty="0" smtClean="0"/>
            <a:t>Статика</a:t>
          </a:r>
          <a:endParaRPr lang="ru-RU" dirty="0"/>
        </a:p>
      </dgm:t>
    </dgm:pt>
    <dgm:pt modelId="{F9FD5D79-56FE-4CED-A0AE-1646E0641309}" type="parTrans" cxnId="{11030266-77A6-4081-819A-0793B8476E77}">
      <dgm:prSet/>
      <dgm:spPr/>
      <dgm:t>
        <a:bodyPr/>
        <a:lstStyle/>
        <a:p>
          <a:endParaRPr lang="ru-RU"/>
        </a:p>
      </dgm:t>
    </dgm:pt>
    <dgm:pt modelId="{AD91B673-E219-4D60-99FE-E7259AFB8A27}" type="sibTrans" cxnId="{11030266-77A6-4081-819A-0793B8476E77}">
      <dgm:prSet/>
      <dgm:spPr/>
      <dgm:t>
        <a:bodyPr/>
        <a:lstStyle/>
        <a:p>
          <a:endParaRPr lang="ru-RU"/>
        </a:p>
      </dgm:t>
    </dgm:pt>
    <dgm:pt modelId="{DA8863AC-1B23-4B79-BA8B-CCE2D7F4E6F2}">
      <dgm:prSet phldrT="[Текст]"/>
      <dgm:spPr/>
      <dgm:t>
        <a:bodyPr/>
        <a:lstStyle/>
        <a:p>
          <a:r>
            <a:rPr lang="ru-RU" dirty="0" smtClean="0"/>
            <a:t>Динамика</a:t>
          </a:r>
          <a:endParaRPr lang="ru-RU" dirty="0"/>
        </a:p>
      </dgm:t>
    </dgm:pt>
    <dgm:pt modelId="{AA7AA7E0-B47E-450B-A69D-45DA4A234C5E}" type="sibTrans" cxnId="{3D05AAFD-882A-4F35-A9D3-B30012156E44}">
      <dgm:prSet/>
      <dgm:spPr/>
      <dgm:t>
        <a:bodyPr/>
        <a:lstStyle/>
        <a:p>
          <a:endParaRPr lang="ru-RU"/>
        </a:p>
      </dgm:t>
    </dgm:pt>
    <dgm:pt modelId="{5FF94BA0-593B-4613-B7E7-BC13C1FD8925}" type="parTrans" cxnId="{3D05AAFD-882A-4F35-A9D3-B30012156E44}">
      <dgm:prSet/>
      <dgm:spPr/>
      <dgm:t>
        <a:bodyPr/>
        <a:lstStyle/>
        <a:p>
          <a:endParaRPr lang="ru-RU"/>
        </a:p>
      </dgm:t>
    </dgm:pt>
    <dgm:pt modelId="{806F55BD-A412-4C93-80A8-0C609C25A39E}" type="pres">
      <dgm:prSet presAssocID="{8A50B3E8-93B6-4F08-9799-19C10C4BFDC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1ABD74-D7D7-48BC-B0FC-FC21C8EE3831}" type="pres">
      <dgm:prSet presAssocID="{F06D86BC-2805-4AAD-8A50-66E7B0A1DC46}" presName="root1" presStyleCnt="0"/>
      <dgm:spPr/>
    </dgm:pt>
    <dgm:pt modelId="{171AB26F-A17F-4CBC-8DEA-CCE41AD94BD6}" type="pres">
      <dgm:prSet presAssocID="{F06D86BC-2805-4AAD-8A50-66E7B0A1DC46}" presName="LevelOneTextNode" presStyleLbl="node0" presStyleIdx="0" presStyleCnt="1" custScaleX="1668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3792F1-4228-4E4D-BE47-85B69FECF0A6}" type="pres">
      <dgm:prSet presAssocID="{F06D86BC-2805-4AAD-8A50-66E7B0A1DC46}" presName="level2hierChild" presStyleCnt="0"/>
      <dgm:spPr/>
    </dgm:pt>
    <dgm:pt modelId="{3C64F4BA-B1DA-490A-9820-AC3ACC07B03C}" type="pres">
      <dgm:prSet presAssocID="{BA081676-8B5F-401E-8795-9C3B50E4A672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A618847A-7F6A-4FAE-BD89-9B576F5A3669}" type="pres">
      <dgm:prSet presAssocID="{BA081676-8B5F-401E-8795-9C3B50E4A672}" presName="connTx" presStyleLbl="parChTrans1D2" presStyleIdx="0" presStyleCnt="3"/>
      <dgm:spPr/>
      <dgm:t>
        <a:bodyPr/>
        <a:lstStyle/>
        <a:p>
          <a:endParaRPr lang="ru-RU"/>
        </a:p>
      </dgm:t>
    </dgm:pt>
    <dgm:pt modelId="{FE303D5D-5150-4EF4-B4DF-CA34132F7291}" type="pres">
      <dgm:prSet presAssocID="{CA707C07-FB97-4693-94BF-F8A7F5A80519}" presName="root2" presStyleCnt="0"/>
      <dgm:spPr/>
    </dgm:pt>
    <dgm:pt modelId="{20286CD9-8CFA-4BD3-A2B9-2A4A2C82A0E9}" type="pres">
      <dgm:prSet presAssocID="{CA707C07-FB97-4693-94BF-F8A7F5A80519}" presName="LevelTwoTextNode" presStyleLbl="node2" presStyleIdx="0" presStyleCnt="3" custScaleX="1392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0E56AA-8600-46F2-B8F7-4C5B7BAF838E}" type="pres">
      <dgm:prSet presAssocID="{CA707C07-FB97-4693-94BF-F8A7F5A80519}" presName="level3hierChild" presStyleCnt="0"/>
      <dgm:spPr/>
    </dgm:pt>
    <dgm:pt modelId="{27CFADF8-5A0D-4243-AF70-917DBE3F9561}" type="pres">
      <dgm:prSet presAssocID="{5FF94BA0-593B-4613-B7E7-BC13C1FD8925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49A7B994-5084-4EA6-951B-880A3A556F17}" type="pres">
      <dgm:prSet presAssocID="{5FF94BA0-593B-4613-B7E7-BC13C1FD8925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FC81F0A-306A-4F49-8110-8960733479D9}" type="pres">
      <dgm:prSet presAssocID="{DA8863AC-1B23-4B79-BA8B-CCE2D7F4E6F2}" presName="root2" presStyleCnt="0"/>
      <dgm:spPr/>
    </dgm:pt>
    <dgm:pt modelId="{EBCEC90E-D2E0-477D-B346-2EAEC88E3548}" type="pres">
      <dgm:prSet presAssocID="{DA8863AC-1B23-4B79-BA8B-CCE2D7F4E6F2}" presName="LevelTwoTextNode" presStyleLbl="node2" presStyleIdx="1" presStyleCnt="3" custScaleX="1392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B46B4A-BEE0-4010-815C-E251A2A615CC}" type="pres">
      <dgm:prSet presAssocID="{DA8863AC-1B23-4B79-BA8B-CCE2D7F4E6F2}" presName="level3hierChild" presStyleCnt="0"/>
      <dgm:spPr/>
    </dgm:pt>
    <dgm:pt modelId="{5026A9EA-209C-4610-95BC-583AA90B8BA3}" type="pres">
      <dgm:prSet presAssocID="{F9FD5D79-56FE-4CED-A0AE-1646E0641309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D81FE210-ACB1-49BA-8670-02552F8C988A}" type="pres">
      <dgm:prSet presAssocID="{F9FD5D79-56FE-4CED-A0AE-1646E0641309}" presName="connTx" presStyleLbl="parChTrans1D2" presStyleIdx="2" presStyleCnt="3"/>
      <dgm:spPr/>
      <dgm:t>
        <a:bodyPr/>
        <a:lstStyle/>
        <a:p>
          <a:endParaRPr lang="ru-RU"/>
        </a:p>
      </dgm:t>
    </dgm:pt>
    <dgm:pt modelId="{3DBD37CD-E098-47AD-B0E4-0CD37EE002B2}" type="pres">
      <dgm:prSet presAssocID="{375FF94E-3BD3-4222-81D6-6AF5CD1D2AFD}" presName="root2" presStyleCnt="0"/>
      <dgm:spPr/>
    </dgm:pt>
    <dgm:pt modelId="{19E7E6CB-54D0-4534-8827-553CA7FD2AE8}" type="pres">
      <dgm:prSet presAssocID="{375FF94E-3BD3-4222-81D6-6AF5CD1D2AFD}" presName="LevelTwoTextNode" presStyleLbl="node2" presStyleIdx="2" presStyleCnt="3" custScaleX="1392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9AA83D-B9B1-4B82-9B13-45440F1F7F4D}" type="pres">
      <dgm:prSet presAssocID="{375FF94E-3BD3-4222-81D6-6AF5CD1D2AFD}" presName="level3hierChild" presStyleCnt="0"/>
      <dgm:spPr/>
    </dgm:pt>
  </dgm:ptLst>
  <dgm:cxnLst>
    <dgm:cxn modelId="{80A416C3-30B9-40BD-BD64-290B7F128636}" srcId="{F06D86BC-2805-4AAD-8A50-66E7B0A1DC46}" destId="{CA707C07-FB97-4693-94BF-F8A7F5A80519}" srcOrd="0" destOrd="0" parTransId="{BA081676-8B5F-401E-8795-9C3B50E4A672}" sibTransId="{D5D47A79-290D-4B3C-A4B3-C702B2F7ADCA}"/>
    <dgm:cxn modelId="{6458D702-380D-467E-9F20-4E0AD778615F}" type="presOf" srcId="{8A50B3E8-93B6-4F08-9799-19C10C4BFDCC}" destId="{806F55BD-A412-4C93-80A8-0C609C25A39E}" srcOrd="0" destOrd="0" presId="urn:microsoft.com/office/officeart/2005/8/layout/hierarchy2"/>
    <dgm:cxn modelId="{186184FD-E271-404C-AE5F-F00049E16287}" srcId="{8A50B3E8-93B6-4F08-9799-19C10C4BFDCC}" destId="{F06D86BC-2805-4AAD-8A50-66E7B0A1DC46}" srcOrd="0" destOrd="0" parTransId="{F0350753-64FC-410A-BC83-3BE40CECC51B}" sibTransId="{1C0A48FD-CC29-49C4-951F-79D26F8C0D75}"/>
    <dgm:cxn modelId="{D81BF608-E81B-4AB6-B0CE-4290FDB0BC5F}" type="presOf" srcId="{BA081676-8B5F-401E-8795-9C3B50E4A672}" destId="{A618847A-7F6A-4FAE-BD89-9B576F5A3669}" srcOrd="1" destOrd="0" presId="urn:microsoft.com/office/officeart/2005/8/layout/hierarchy2"/>
    <dgm:cxn modelId="{BB49F707-4CA2-4839-B2F1-CED74DAA2678}" type="presOf" srcId="{F06D86BC-2805-4AAD-8A50-66E7B0A1DC46}" destId="{171AB26F-A17F-4CBC-8DEA-CCE41AD94BD6}" srcOrd="0" destOrd="0" presId="urn:microsoft.com/office/officeart/2005/8/layout/hierarchy2"/>
    <dgm:cxn modelId="{36F25E33-CEAE-47ED-B0CA-34E0D5A91163}" type="presOf" srcId="{5FF94BA0-593B-4613-B7E7-BC13C1FD8925}" destId="{49A7B994-5084-4EA6-951B-880A3A556F17}" srcOrd="1" destOrd="0" presId="urn:microsoft.com/office/officeart/2005/8/layout/hierarchy2"/>
    <dgm:cxn modelId="{86CB51B2-13F3-4DD0-8958-58A2A65505B1}" type="presOf" srcId="{F9FD5D79-56FE-4CED-A0AE-1646E0641309}" destId="{D81FE210-ACB1-49BA-8670-02552F8C988A}" srcOrd="1" destOrd="0" presId="urn:microsoft.com/office/officeart/2005/8/layout/hierarchy2"/>
    <dgm:cxn modelId="{3D05AAFD-882A-4F35-A9D3-B30012156E44}" srcId="{F06D86BC-2805-4AAD-8A50-66E7B0A1DC46}" destId="{DA8863AC-1B23-4B79-BA8B-CCE2D7F4E6F2}" srcOrd="1" destOrd="0" parTransId="{5FF94BA0-593B-4613-B7E7-BC13C1FD8925}" sibTransId="{AA7AA7E0-B47E-450B-A69D-45DA4A234C5E}"/>
    <dgm:cxn modelId="{3A858C15-7598-44BF-A954-F94BE833AD9E}" type="presOf" srcId="{DA8863AC-1B23-4B79-BA8B-CCE2D7F4E6F2}" destId="{EBCEC90E-D2E0-477D-B346-2EAEC88E3548}" srcOrd="0" destOrd="0" presId="urn:microsoft.com/office/officeart/2005/8/layout/hierarchy2"/>
    <dgm:cxn modelId="{D6E12FF6-FF09-429E-9952-4AC88B7B1EDC}" type="presOf" srcId="{F9FD5D79-56FE-4CED-A0AE-1646E0641309}" destId="{5026A9EA-209C-4610-95BC-583AA90B8BA3}" srcOrd="0" destOrd="0" presId="urn:microsoft.com/office/officeart/2005/8/layout/hierarchy2"/>
    <dgm:cxn modelId="{3DF5F7AC-D4AE-4E9C-AFF5-DCA3611FC608}" type="presOf" srcId="{375FF94E-3BD3-4222-81D6-6AF5CD1D2AFD}" destId="{19E7E6CB-54D0-4534-8827-553CA7FD2AE8}" srcOrd="0" destOrd="0" presId="urn:microsoft.com/office/officeart/2005/8/layout/hierarchy2"/>
    <dgm:cxn modelId="{B61C9907-00C2-4266-B0E8-DB1D2F4E5B68}" type="presOf" srcId="{5FF94BA0-593B-4613-B7E7-BC13C1FD8925}" destId="{27CFADF8-5A0D-4243-AF70-917DBE3F9561}" srcOrd="0" destOrd="0" presId="urn:microsoft.com/office/officeart/2005/8/layout/hierarchy2"/>
    <dgm:cxn modelId="{9FD9CAAF-A5E1-47E5-9A6A-790CDDD95435}" type="presOf" srcId="{BA081676-8B5F-401E-8795-9C3B50E4A672}" destId="{3C64F4BA-B1DA-490A-9820-AC3ACC07B03C}" srcOrd="0" destOrd="0" presId="urn:microsoft.com/office/officeart/2005/8/layout/hierarchy2"/>
    <dgm:cxn modelId="{972B7B2E-3CEA-4896-A31D-76DFD2B14881}" type="presOf" srcId="{CA707C07-FB97-4693-94BF-F8A7F5A80519}" destId="{20286CD9-8CFA-4BD3-A2B9-2A4A2C82A0E9}" srcOrd="0" destOrd="0" presId="urn:microsoft.com/office/officeart/2005/8/layout/hierarchy2"/>
    <dgm:cxn modelId="{11030266-77A6-4081-819A-0793B8476E77}" srcId="{F06D86BC-2805-4AAD-8A50-66E7B0A1DC46}" destId="{375FF94E-3BD3-4222-81D6-6AF5CD1D2AFD}" srcOrd="2" destOrd="0" parTransId="{F9FD5D79-56FE-4CED-A0AE-1646E0641309}" sibTransId="{AD91B673-E219-4D60-99FE-E7259AFB8A27}"/>
    <dgm:cxn modelId="{E902F38D-F8B6-4943-867F-08D3082D65E3}" type="presParOf" srcId="{806F55BD-A412-4C93-80A8-0C609C25A39E}" destId="{431ABD74-D7D7-48BC-B0FC-FC21C8EE3831}" srcOrd="0" destOrd="0" presId="urn:microsoft.com/office/officeart/2005/8/layout/hierarchy2"/>
    <dgm:cxn modelId="{591691CE-06E0-4CC0-8044-471E1E8A709A}" type="presParOf" srcId="{431ABD74-D7D7-48BC-B0FC-FC21C8EE3831}" destId="{171AB26F-A17F-4CBC-8DEA-CCE41AD94BD6}" srcOrd="0" destOrd="0" presId="urn:microsoft.com/office/officeart/2005/8/layout/hierarchy2"/>
    <dgm:cxn modelId="{1506430C-3587-43BB-83F0-8EC3CC91F55E}" type="presParOf" srcId="{431ABD74-D7D7-48BC-B0FC-FC21C8EE3831}" destId="{7B3792F1-4228-4E4D-BE47-85B69FECF0A6}" srcOrd="1" destOrd="0" presId="urn:microsoft.com/office/officeart/2005/8/layout/hierarchy2"/>
    <dgm:cxn modelId="{591AA719-E92A-4497-AB1A-7AF070DFDE28}" type="presParOf" srcId="{7B3792F1-4228-4E4D-BE47-85B69FECF0A6}" destId="{3C64F4BA-B1DA-490A-9820-AC3ACC07B03C}" srcOrd="0" destOrd="0" presId="urn:microsoft.com/office/officeart/2005/8/layout/hierarchy2"/>
    <dgm:cxn modelId="{651937E2-FBEB-4927-89C6-5598BE5F37C8}" type="presParOf" srcId="{3C64F4BA-B1DA-490A-9820-AC3ACC07B03C}" destId="{A618847A-7F6A-4FAE-BD89-9B576F5A3669}" srcOrd="0" destOrd="0" presId="urn:microsoft.com/office/officeart/2005/8/layout/hierarchy2"/>
    <dgm:cxn modelId="{A53C6A50-4E60-4487-8C9A-B3A0F74456A5}" type="presParOf" srcId="{7B3792F1-4228-4E4D-BE47-85B69FECF0A6}" destId="{FE303D5D-5150-4EF4-B4DF-CA34132F7291}" srcOrd="1" destOrd="0" presId="urn:microsoft.com/office/officeart/2005/8/layout/hierarchy2"/>
    <dgm:cxn modelId="{19FEF203-55A4-49A9-B680-429D40837A4F}" type="presParOf" srcId="{FE303D5D-5150-4EF4-B4DF-CA34132F7291}" destId="{20286CD9-8CFA-4BD3-A2B9-2A4A2C82A0E9}" srcOrd="0" destOrd="0" presId="urn:microsoft.com/office/officeart/2005/8/layout/hierarchy2"/>
    <dgm:cxn modelId="{E15D57FC-5AEC-46F1-BA79-ACEBE4B0786C}" type="presParOf" srcId="{FE303D5D-5150-4EF4-B4DF-CA34132F7291}" destId="{3D0E56AA-8600-46F2-B8F7-4C5B7BAF838E}" srcOrd="1" destOrd="0" presId="urn:microsoft.com/office/officeart/2005/8/layout/hierarchy2"/>
    <dgm:cxn modelId="{78FB4203-DCA4-4669-AA8B-3AE622F5D1C8}" type="presParOf" srcId="{7B3792F1-4228-4E4D-BE47-85B69FECF0A6}" destId="{27CFADF8-5A0D-4243-AF70-917DBE3F9561}" srcOrd="2" destOrd="0" presId="urn:microsoft.com/office/officeart/2005/8/layout/hierarchy2"/>
    <dgm:cxn modelId="{2581F6E0-AB56-4595-9C52-89A5C15852F5}" type="presParOf" srcId="{27CFADF8-5A0D-4243-AF70-917DBE3F9561}" destId="{49A7B994-5084-4EA6-951B-880A3A556F17}" srcOrd="0" destOrd="0" presId="urn:microsoft.com/office/officeart/2005/8/layout/hierarchy2"/>
    <dgm:cxn modelId="{143F7D2B-BD46-435E-818B-B2DDB3C66791}" type="presParOf" srcId="{7B3792F1-4228-4E4D-BE47-85B69FECF0A6}" destId="{2FC81F0A-306A-4F49-8110-8960733479D9}" srcOrd="3" destOrd="0" presId="urn:microsoft.com/office/officeart/2005/8/layout/hierarchy2"/>
    <dgm:cxn modelId="{D0714637-13F0-4C2D-BEC1-49E88BE114CF}" type="presParOf" srcId="{2FC81F0A-306A-4F49-8110-8960733479D9}" destId="{EBCEC90E-D2E0-477D-B346-2EAEC88E3548}" srcOrd="0" destOrd="0" presId="urn:microsoft.com/office/officeart/2005/8/layout/hierarchy2"/>
    <dgm:cxn modelId="{D0A3F076-9E6C-4DB6-90C3-B7F4116BA8FF}" type="presParOf" srcId="{2FC81F0A-306A-4F49-8110-8960733479D9}" destId="{8EB46B4A-BEE0-4010-815C-E251A2A615CC}" srcOrd="1" destOrd="0" presId="urn:microsoft.com/office/officeart/2005/8/layout/hierarchy2"/>
    <dgm:cxn modelId="{ED4942BF-6E6D-455C-8D59-607514C87AA1}" type="presParOf" srcId="{7B3792F1-4228-4E4D-BE47-85B69FECF0A6}" destId="{5026A9EA-209C-4610-95BC-583AA90B8BA3}" srcOrd="4" destOrd="0" presId="urn:microsoft.com/office/officeart/2005/8/layout/hierarchy2"/>
    <dgm:cxn modelId="{96FB8612-C484-41E2-9F76-E02FF4D83E06}" type="presParOf" srcId="{5026A9EA-209C-4610-95BC-583AA90B8BA3}" destId="{D81FE210-ACB1-49BA-8670-02552F8C988A}" srcOrd="0" destOrd="0" presId="urn:microsoft.com/office/officeart/2005/8/layout/hierarchy2"/>
    <dgm:cxn modelId="{2BE04FE9-88E5-46B4-8513-58B9B561E48A}" type="presParOf" srcId="{7B3792F1-4228-4E4D-BE47-85B69FECF0A6}" destId="{3DBD37CD-E098-47AD-B0E4-0CD37EE002B2}" srcOrd="5" destOrd="0" presId="urn:microsoft.com/office/officeart/2005/8/layout/hierarchy2"/>
    <dgm:cxn modelId="{1A9D1BEE-C088-48AD-8A4A-339F72255646}" type="presParOf" srcId="{3DBD37CD-E098-47AD-B0E4-0CD37EE002B2}" destId="{19E7E6CB-54D0-4534-8827-553CA7FD2AE8}" srcOrd="0" destOrd="0" presId="urn:microsoft.com/office/officeart/2005/8/layout/hierarchy2"/>
    <dgm:cxn modelId="{94FCD7FA-250B-4313-9E2D-4BE74183D778}" type="presParOf" srcId="{3DBD37CD-E098-47AD-B0E4-0CD37EE002B2}" destId="{FC9AA83D-B9B1-4B82-9B13-45440F1F7F4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71AB26F-A17F-4CBC-8DEA-CCE41AD94BD6}">
      <dsp:nvSpPr>
        <dsp:cNvPr id="0" name=""/>
        <dsp:cNvSpPr/>
      </dsp:nvSpPr>
      <dsp:spPr>
        <a:xfrm>
          <a:off x="8686" y="2249774"/>
          <a:ext cx="4055799" cy="1215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shade val="6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0" b="1" kern="1200" dirty="0" smtClean="0"/>
            <a:t>Механика</a:t>
          </a:r>
          <a:endParaRPr lang="ru-RU" sz="6000" b="1" kern="1200" dirty="0"/>
        </a:p>
      </dsp:txBody>
      <dsp:txXfrm>
        <a:off x="8686" y="2249774"/>
        <a:ext cx="4055799" cy="1215490"/>
      </dsp:txXfrm>
    </dsp:sp>
    <dsp:sp modelId="{3C64F4BA-B1DA-490A-9820-AC3ACC07B03C}">
      <dsp:nvSpPr>
        <dsp:cNvPr id="0" name=""/>
        <dsp:cNvSpPr/>
      </dsp:nvSpPr>
      <dsp:spPr>
        <a:xfrm rot="18289469">
          <a:off x="3699296" y="2139471"/>
          <a:ext cx="1702771" cy="38282"/>
        </a:xfrm>
        <a:custGeom>
          <a:avLst/>
          <a:gdLst/>
          <a:ahLst/>
          <a:cxnLst/>
          <a:rect l="0" t="0" r="0" b="0"/>
          <a:pathLst>
            <a:path>
              <a:moveTo>
                <a:pt x="0" y="19141"/>
              </a:moveTo>
              <a:lnTo>
                <a:pt x="1702771" y="19141"/>
              </a:lnTo>
            </a:path>
          </a:pathLst>
        </a:custGeom>
        <a:noFill/>
        <a:ln w="48000" cap="flat" cmpd="thickThin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8289469">
        <a:off x="4508112" y="2116043"/>
        <a:ext cx="85138" cy="85138"/>
      </dsp:txXfrm>
    </dsp:sp>
    <dsp:sp modelId="{20286CD9-8CFA-4BD3-A2B9-2A4A2C82A0E9}">
      <dsp:nvSpPr>
        <dsp:cNvPr id="0" name=""/>
        <dsp:cNvSpPr/>
      </dsp:nvSpPr>
      <dsp:spPr>
        <a:xfrm>
          <a:off x="5036878" y="851961"/>
          <a:ext cx="3384119" cy="1215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shade val="8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Кинематика</a:t>
          </a:r>
          <a:endParaRPr lang="ru-RU" sz="4700" kern="1200" dirty="0"/>
        </a:p>
      </dsp:txBody>
      <dsp:txXfrm>
        <a:off x="5036878" y="851961"/>
        <a:ext cx="3384119" cy="1215490"/>
      </dsp:txXfrm>
    </dsp:sp>
    <dsp:sp modelId="{27CFADF8-5A0D-4243-AF70-917DBE3F9561}">
      <dsp:nvSpPr>
        <dsp:cNvPr id="0" name=""/>
        <dsp:cNvSpPr/>
      </dsp:nvSpPr>
      <dsp:spPr>
        <a:xfrm>
          <a:off x="4064485" y="2838378"/>
          <a:ext cx="972392" cy="38282"/>
        </a:xfrm>
        <a:custGeom>
          <a:avLst/>
          <a:gdLst/>
          <a:ahLst/>
          <a:cxnLst/>
          <a:rect l="0" t="0" r="0" b="0"/>
          <a:pathLst>
            <a:path>
              <a:moveTo>
                <a:pt x="0" y="19141"/>
              </a:moveTo>
              <a:lnTo>
                <a:pt x="972392" y="19141"/>
              </a:lnTo>
            </a:path>
          </a:pathLst>
        </a:custGeom>
        <a:noFill/>
        <a:ln w="48000" cap="flat" cmpd="thickThin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526372" y="2833210"/>
        <a:ext cx="48619" cy="48619"/>
      </dsp:txXfrm>
    </dsp:sp>
    <dsp:sp modelId="{EBCEC90E-D2E0-477D-B346-2EAEC88E3548}">
      <dsp:nvSpPr>
        <dsp:cNvPr id="0" name=""/>
        <dsp:cNvSpPr/>
      </dsp:nvSpPr>
      <dsp:spPr>
        <a:xfrm>
          <a:off x="5036878" y="2249774"/>
          <a:ext cx="3384119" cy="1215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shade val="8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Динамика</a:t>
          </a:r>
          <a:endParaRPr lang="ru-RU" sz="4700" kern="1200" dirty="0"/>
        </a:p>
      </dsp:txBody>
      <dsp:txXfrm>
        <a:off x="5036878" y="2249774"/>
        <a:ext cx="3384119" cy="1215490"/>
      </dsp:txXfrm>
    </dsp:sp>
    <dsp:sp modelId="{5026A9EA-209C-4610-95BC-583AA90B8BA3}">
      <dsp:nvSpPr>
        <dsp:cNvPr id="0" name=""/>
        <dsp:cNvSpPr/>
      </dsp:nvSpPr>
      <dsp:spPr>
        <a:xfrm rot="3310531">
          <a:off x="3699296" y="3537285"/>
          <a:ext cx="1702771" cy="38282"/>
        </a:xfrm>
        <a:custGeom>
          <a:avLst/>
          <a:gdLst/>
          <a:ahLst/>
          <a:cxnLst/>
          <a:rect l="0" t="0" r="0" b="0"/>
          <a:pathLst>
            <a:path>
              <a:moveTo>
                <a:pt x="0" y="19141"/>
              </a:moveTo>
              <a:lnTo>
                <a:pt x="1702771" y="19141"/>
              </a:lnTo>
            </a:path>
          </a:pathLst>
        </a:custGeom>
        <a:noFill/>
        <a:ln w="48000" cap="flat" cmpd="thickThin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3310531">
        <a:off x="4508112" y="3513857"/>
        <a:ext cx="85138" cy="85138"/>
      </dsp:txXfrm>
    </dsp:sp>
    <dsp:sp modelId="{19E7E6CB-54D0-4534-8827-553CA7FD2AE8}">
      <dsp:nvSpPr>
        <dsp:cNvPr id="0" name=""/>
        <dsp:cNvSpPr/>
      </dsp:nvSpPr>
      <dsp:spPr>
        <a:xfrm>
          <a:off x="5036878" y="3647588"/>
          <a:ext cx="3384119" cy="12154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3">
                <a:shade val="8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kern="1200" dirty="0" smtClean="0"/>
            <a:t>Статика</a:t>
          </a:r>
          <a:endParaRPr lang="ru-RU" sz="4700" kern="1200" dirty="0"/>
        </a:p>
      </dsp:txBody>
      <dsp:txXfrm>
        <a:off x="5036878" y="3647588"/>
        <a:ext cx="3384119" cy="1215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25400" dist="25400" dir="2700000" algn="tl" rotWithShape="0">
                    <a:schemeClr val="bg1">
                      <a:alpha val="80000"/>
                    </a:scheme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fld id="{5B106E36-FD25-4E2D-B0AA-010F637433A0}" type="datetimeFigureOut">
              <a:rPr lang="ru-RU" smtClean="0"/>
              <a:pPr/>
              <a:t>19.11.2019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kern="1200" cap="none" spc="0">
          <a:ln w="1905">
            <a:solidFill>
              <a:schemeClr val="tx1">
                <a:lumMod val="85000"/>
                <a:lumOff val="15000"/>
              </a:schemeClr>
            </a:solidFill>
          </a:ln>
          <a:solidFill>
            <a:schemeClr val="tx1">
              <a:lumMod val="95000"/>
              <a:lumOff val="5000"/>
            </a:schemeClr>
          </a:solidFill>
          <a:effectLst>
            <a:outerShdw blurRad="25400" dist="25400" dir="2700000" algn="tl" rotWithShape="0">
              <a:schemeClr val="bg1">
                <a:lumMod val="95000"/>
                <a:alpha val="80000"/>
              </a:schemeClr>
            </a:outerShdw>
          </a:effectLst>
          <a:latin typeface="Franklin Gothic Medium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sz="3200" b="1" kern="1200" baseline="0">
          <a:solidFill>
            <a:schemeClr val="bg2">
              <a:lumMod val="10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5"/>
        </a:buBlip>
        <a:defRPr sz="2800" kern="1200" baseline="0">
          <a:solidFill>
            <a:schemeClr val="bg2">
              <a:lumMod val="10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400" kern="1200" baseline="0">
          <a:solidFill>
            <a:schemeClr val="bg2">
              <a:lumMod val="10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2000" kern="1200" baseline="0">
          <a:solidFill>
            <a:schemeClr val="bg2">
              <a:lumMod val="10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000" kern="1200" baseline="0">
          <a:solidFill>
            <a:schemeClr val="bg2">
              <a:lumMod val="10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800" kern="1200" baseline="0">
          <a:solidFill>
            <a:schemeClr val="bg2">
              <a:lumMod val="10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800" kern="1200" baseline="0">
          <a:solidFill>
            <a:schemeClr val="bg2">
              <a:lumMod val="10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600" kern="1200" baseline="0">
          <a:solidFill>
            <a:schemeClr val="bg2">
              <a:lumMod val="10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600" kern="1200" baseline="0">
          <a:solidFill>
            <a:schemeClr val="bg2">
              <a:lumMod val="10000"/>
            </a:schemeClr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ru-RU" sz="6000" dirty="0" smtClean="0"/>
              <a:t>Механика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42998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lnSpcReduction="10000"/>
          </a:bodyPr>
          <a:lstStyle/>
          <a:p>
            <a:r>
              <a:rPr lang="ru-RU" dirty="0" smtClean="0"/>
              <a:t>Равномерное и равнопеременное движение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285720" y="571480"/>
          <a:ext cx="8429684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l"/>
            <a:r>
              <a:rPr lang="ru-RU" dirty="0" smtClean="0"/>
              <a:t>Кинематика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/>
          </a:bodyPr>
          <a:lstStyle/>
          <a:p>
            <a:pPr marL="0" indent="17463" algn="just">
              <a:buNone/>
            </a:pPr>
            <a:r>
              <a:rPr lang="ru-RU" sz="3600" b="0" dirty="0" smtClean="0"/>
              <a:t>-  раздел механики, в котором движение тел рассматривается без выяснения причин, его вызывающих.</a:t>
            </a:r>
            <a:endParaRPr lang="ru-RU" sz="3600" dirty="0"/>
          </a:p>
        </p:txBody>
      </p:sp>
      <p:pic>
        <p:nvPicPr>
          <p:cNvPr id="4" name="Picture 2" descr="D:\физика\мультимедийное сопровожд уроков физики\10 класс\механика\механика1\6d8b6cb5162441023256898f6f3b8c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3190849"/>
            <a:ext cx="5500726" cy="3667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l"/>
            <a:r>
              <a:rPr lang="ru-RU" dirty="0" smtClean="0"/>
              <a:t>Динамика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500" dirty="0" smtClean="0"/>
              <a:t>- </a:t>
            </a:r>
            <a:r>
              <a:rPr lang="ru-RU" sz="3500" b="0" dirty="0" smtClean="0"/>
              <a:t>раздел механики, посвящённый изучению движения материальных тел под действием приложенных к ним сил.</a:t>
            </a:r>
            <a:endParaRPr lang="ru-RU" sz="3500" dirty="0"/>
          </a:p>
        </p:txBody>
      </p:sp>
      <p:pic>
        <p:nvPicPr>
          <p:cNvPr id="2051" name="Picture 3" descr="D:\физика\мультимедийное сопровожд уроков физики\10 класс\механика\Torque_animation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571876"/>
            <a:ext cx="3776009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l"/>
            <a:r>
              <a:rPr lang="ru-RU" dirty="0" smtClean="0"/>
              <a:t>Статика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17463" algn="just">
              <a:buNone/>
            </a:pPr>
            <a:r>
              <a:rPr lang="ru-RU" sz="3600" dirty="0" smtClean="0"/>
              <a:t>- </a:t>
            </a:r>
            <a:r>
              <a:rPr lang="ru-RU" sz="3600" b="0" dirty="0" smtClean="0"/>
              <a:t>раздел механики, посвященный изучению условий равновесия материальных тел под действием сил.</a:t>
            </a:r>
            <a:endParaRPr lang="ru-RU" sz="3600" dirty="0"/>
          </a:p>
        </p:txBody>
      </p:sp>
      <p:pic>
        <p:nvPicPr>
          <p:cNvPr id="3074" name="Picture 2" descr="D:\физика\мультимедийное сопровожд уроков физики\10 класс\механика\0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357562"/>
            <a:ext cx="4267200" cy="3200400"/>
          </a:xfrm>
          <a:prstGeom prst="rect">
            <a:avLst/>
          </a:prstGeom>
          <a:noFill/>
        </p:spPr>
      </p:pic>
      <p:pic>
        <p:nvPicPr>
          <p:cNvPr id="3075" name="Picture 3" descr="D:\физика\мультимедийное сопровожд уроков физики\10 класс\механика\44671c8f83f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357562"/>
            <a:ext cx="4018388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ru-RU" dirty="0" smtClean="0"/>
              <a:t>1.  Основные   характеристики механического   движения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60363" algn="just">
              <a:buNone/>
            </a:pPr>
            <a:r>
              <a:rPr lang="ru-RU" sz="3600" u="sng" dirty="0" smtClean="0"/>
              <a:t>Механическое движение </a:t>
            </a:r>
            <a:r>
              <a:rPr lang="ru-RU" sz="3600" dirty="0" smtClean="0"/>
              <a:t>–</a:t>
            </a:r>
            <a:r>
              <a:rPr lang="ru-RU" sz="3600" b="0" dirty="0" smtClean="0"/>
              <a:t> изменение положения тела в пространстве относительно других тел с течением времени.</a:t>
            </a:r>
            <a:endParaRPr lang="ru-RU" sz="3600" b="0" dirty="0"/>
          </a:p>
        </p:txBody>
      </p:sp>
      <p:pic>
        <p:nvPicPr>
          <p:cNvPr id="4098" name="Picture 2" descr="D:\физика\мультимедийное сопровожд уроков физики\10 класс\механика\hareketli_tas_davri_resimleri_2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000504"/>
            <a:ext cx="3286148" cy="2545608"/>
          </a:xfrm>
          <a:prstGeom prst="rect">
            <a:avLst/>
          </a:prstGeom>
          <a:noFill/>
        </p:spPr>
      </p:pic>
      <p:pic>
        <p:nvPicPr>
          <p:cNvPr id="4099" name="Picture 3" descr="D:\физика\мультимедийное сопровожд уроков физики\10 класс\механика\019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429000"/>
            <a:ext cx="2286000" cy="304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472518" cy="6072230"/>
          </a:xfrm>
        </p:spPr>
        <p:txBody>
          <a:bodyPr/>
          <a:lstStyle/>
          <a:p>
            <a:pPr marL="0" indent="360363">
              <a:buAutoNum type="arabicParenR"/>
            </a:pPr>
            <a:r>
              <a:rPr lang="ru-RU" u="sng" dirty="0" smtClean="0"/>
              <a:t>Путь   </a:t>
            </a:r>
            <a:r>
              <a:rPr lang="en-US" sz="4400" i="1" u="sng" dirty="0" smtClean="0">
                <a:latin typeface="MT Extra" pitchFamily="18" charset="2"/>
              </a:rPr>
              <a:t>l</a:t>
            </a:r>
            <a:r>
              <a:rPr lang="ru-RU" i="1" u="sng" dirty="0" smtClean="0">
                <a:latin typeface="MT Extra" pitchFamily="18" charset="2"/>
              </a:rPr>
              <a:t> </a:t>
            </a:r>
            <a:r>
              <a:rPr lang="ru-RU" dirty="0" smtClean="0"/>
              <a:t>– </a:t>
            </a:r>
          </a:p>
          <a:p>
            <a:pPr marL="0" indent="0">
              <a:buNone/>
            </a:pPr>
            <a:r>
              <a:rPr lang="ru-RU" b="0" dirty="0" smtClean="0"/>
              <a:t>-  длина линии, </a:t>
            </a:r>
          </a:p>
          <a:p>
            <a:pPr marL="0" indent="0">
              <a:buNone/>
            </a:pPr>
            <a:r>
              <a:rPr lang="ru-RU" b="0" dirty="0" smtClean="0"/>
              <a:t>   по которой двигалось тело .</a:t>
            </a:r>
          </a:p>
          <a:p>
            <a:pPr marL="0" indent="360363">
              <a:buNone/>
            </a:pPr>
            <a:r>
              <a:rPr lang="en-US" b="0" i="1" dirty="0" smtClean="0"/>
              <a:t>[</a:t>
            </a:r>
            <a:r>
              <a:rPr lang="en-US" sz="4400" i="1" dirty="0" smtClean="0">
                <a:solidFill>
                  <a:srgbClr val="D4D2D0">
                    <a:lumMod val="10000"/>
                  </a:srgbClr>
                </a:solidFill>
                <a:effectLst>
                  <a:outerShdw blurRad="50800" dist="38100" dir="2700000" algn="tl" rotWithShape="0">
                    <a:prstClr val="white">
                      <a:alpha val="40000"/>
                    </a:prstClr>
                  </a:outerShdw>
                </a:effectLst>
                <a:latin typeface="MT Extra" pitchFamily="18" charset="2"/>
              </a:rPr>
              <a:t>l</a:t>
            </a:r>
            <a:r>
              <a:rPr lang="ru-RU" sz="4400" i="1" dirty="0" smtClean="0">
                <a:solidFill>
                  <a:srgbClr val="D4D2D0">
                    <a:lumMod val="10000"/>
                  </a:srgbClr>
                </a:solidFill>
                <a:effectLst>
                  <a:outerShdw blurRad="50800" dist="38100" dir="2700000" algn="tl" rotWithShape="0">
                    <a:prstClr val="white">
                      <a:alpha val="40000"/>
                    </a:prstClr>
                  </a:outerShdw>
                </a:effectLst>
                <a:latin typeface="MT Extra" pitchFamily="18" charset="2"/>
              </a:rPr>
              <a:t> </a:t>
            </a:r>
            <a:r>
              <a:rPr lang="en-US" b="0" i="1" dirty="0" smtClean="0"/>
              <a:t>] = </a:t>
            </a:r>
            <a:r>
              <a:rPr lang="ru-RU" b="0" i="1" dirty="0" smtClean="0"/>
              <a:t>м</a:t>
            </a:r>
            <a:r>
              <a:rPr lang="ru-RU" b="0" dirty="0" smtClean="0"/>
              <a:t>  (метр)</a:t>
            </a:r>
          </a:p>
          <a:p>
            <a:pPr marL="0" indent="360363" algn="just">
              <a:buFont typeface="+mj-lt"/>
              <a:buAutoNum type="arabicParenR" startAt="2"/>
            </a:pPr>
            <a:r>
              <a:rPr lang="ru-RU" u="sng" dirty="0" smtClean="0"/>
              <a:t> Перемещение         </a:t>
            </a:r>
            <a:r>
              <a:rPr lang="ru-RU" dirty="0" smtClean="0"/>
              <a:t>- </a:t>
            </a:r>
          </a:p>
          <a:p>
            <a:pPr marL="0" indent="0" algn="just">
              <a:buFontTx/>
              <a:buChar char="-"/>
            </a:pPr>
            <a:r>
              <a:rPr lang="ru-RU" b="0" dirty="0" smtClean="0"/>
              <a:t>  вектор, соединяющий </a:t>
            </a:r>
          </a:p>
          <a:p>
            <a:pPr marL="0" indent="0" algn="just">
              <a:buNone/>
            </a:pPr>
            <a:r>
              <a:rPr lang="ru-RU" b="0" dirty="0" smtClean="0"/>
              <a:t>начальную и конечную точки </a:t>
            </a:r>
          </a:p>
          <a:p>
            <a:pPr marL="0" indent="0" algn="just">
              <a:buNone/>
            </a:pPr>
            <a:r>
              <a:rPr lang="ru-RU" b="0" dirty="0" smtClean="0"/>
              <a:t>пути.</a:t>
            </a:r>
            <a:endParaRPr lang="ru-RU" dirty="0" smtClean="0"/>
          </a:p>
        </p:txBody>
      </p:sp>
      <p:pic>
        <p:nvPicPr>
          <p:cNvPr id="5123" name="Picture 3" descr="D:\физика\мультимедийное сопровожд уроков физики\10 класс\механика\f071_02.gif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6433964" y="214290"/>
            <a:ext cx="2281408" cy="31432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2857496"/>
            <a:ext cx="357190" cy="1002880"/>
          </a:xfrm>
          <a:prstGeom prst="rect">
            <a:avLst/>
          </a:prstGeom>
          <a:noFill/>
        </p:spPr>
      </p:pic>
      <p:pic>
        <p:nvPicPr>
          <p:cNvPr id="5126" name="Picture 6" descr="D:\физика\мультимедийное сопровожд уроков физики\10 класс\механика\1-1-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3575384"/>
            <a:ext cx="3071834" cy="2882574"/>
          </a:xfrm>
          <a:prstGeom prst="rect">
            <a:avLst/>
          </a:prstGeom>
          <a:noFill/>
        </p:spPr>
      </p:pic>
      <p:pic>
        <p:nvPicPr>
          <p:cNvPr id="5127" name="Picture 7" descr="D:\физика\мультимедийное сопровожд уроков физики\10 класс\механика\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4857760"/>
            <a:ext cx="2581275" cy="1704975"/>
          </a:xfrm>
          <a:prstGeom prst="rect">
            <a:avLst/>
          </a:prstGeom>
          <a:noFill/>
        </p:spPr>
      </p:pic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5643578"/>
            <a:ext cx="1476375" cy="61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647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3) </a:t>
            </a:r>
            <a:r>
              <a:rPr lang="ru-RU" u="sng" dirty="0" smtClean="0"/>
              <a:t>Скорость</a:t>
            </a:r>
            <a:r>
              <a:rPr lang="ru-RU" dirty="0" smtClean="0"/>
              <a:t>  </a:t>
            </a:r>
            <a:r>
              <a:rPr lang="en-US" dirty="0" smtClean="0"/>
              <a:t>      - </a:t>
            </a:r>
            <a:r>
              <a:rPr lang="ru-RU" b="0" dirty="0" smtClean="0"/>
              <a:t>векторная</a:t>
            </a:r>
            <a:r>
              <a:rPr lang="ru-RU" dirty="0" smtClean="0"/>
              <a:t> </a:t>
            </a:r>
            <a:r>
              <a:rPr lang="ru-RU" b="0" dirty="0" smtClean="0"/>
              <a:t>величина, равная отношению перемещения тела за любой промежуток времени к значению этого времени.</a:t>
            </a:r>
          </a:p>
          <a:p>
            <a:pPr marL="0" indent="0">
              <a:buNone/>
            </a:pPr>
            <a:endParaRPr lang="ru-RU" b="0" i="1" dirty="0" smtClean="0"/>
          </a:p>
          <a:p>
            <a:pPr marL="0" indent="0">
              <a:buNone/>
            </a:pPr>
            <a:endParaRPr lang="ru-RU" b="0" i="1" dirty="0" smtClean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642918"/>
            <a:ext cx="313219" cy="814369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3429000"/>
            <a:ext cx="1785950" cy="124088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3286124"/>
            <a:ext cx="2071702" cy="16950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ru-RU" b="0" i="1" dirty="0" smtClean="0"/>
          </a:p>
          <a:p>
            <a:pPr marL="0" indent="0">
              <a:buNone/>
            </a:pPr>
            <a:endParaRPr lang="ru-RU" b="0" i="1" dirty="0" smtClean="0"/>
          </a:p>
          <a:p>
            <a:pPr marL="0" indent="0">
              <a:buNone/>
            </a:pPr>
            <a:endParaRPr lang="ru-RU" b="0" i="1" dirty="0" smtClean="0"/>
          </a:p>
          <a:p>
            <a:pPr marL="0" indent="0">
              <a:buNone/>
            </a:pPr>
            <a:r>
              <a:rPr lang="en-US" b="0" i="1" dirty="0" smtClean="0"/>
              <a:t>t –</a:t>
            </a:r>
            <a:r>
              <a:rPr lang="en-US" b="0" dirty="0" smtClean="0"/>
              <a:t> </a:t>
            </a:r>
            <a:r>
              <a:rPr lang="ru-RU" b="0" dirty="0" smtClean="0"/>
              <a:t>время,    </a:t>
            </a:r>
            <a:r>
              <a:rPr lang="en-US" b="0" i="1" dirty="0" smtClean="0"/>
              <a:t>[t]</a:t>
            </a:r>
            <a:r>
              <a:rPr lang="ru-RU" b="0" i="1" dirty="0" smtClean="0"/>
              <a:t> = с   (секунда)   </a:t>
            </a:r>
          </a:p>
          <a:p>
            <a:pPr marL="0" indent="0">
              <a:buNone/>
            </a:pPr>
            <a:endParaRPr lang="ru-RU" b="0" i="1" dirty="0" smtClean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3357562"/>
            <a:ext cx="2362200" cy="61912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4786322"/>
            <a:ext cx="5162550" cy="11144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cxnSp>
        <p:nvCxnSpPr>
          <p:cNvPr id="7" name="Прямая со стрелкой 6"/>
          <p:cNvCxnSpPr/>
          <p:nvPr/>
        </p:nvCxnSpPr>
        <p:spPr>
          <a:xfrm>
            <a:off x="857224" y="1643050"/>
            <a:ext cx="3214710" cy="158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0" name="Picture 2" descr="http://www.xserver.ru/computer/graphic/flash/1/scr.jpg"/>
          <p:cNvPicPr>
            <a:picLocks noChangeAspect="1" noChangeArrowheads="1"/>
          </p:cNvPicPr>
          <p:nvPr/>
        </p:nvPicPr>
        <p:blipFill>
          <a:blip r:embed="rId4" cstate="print"/>
          <a:srcRect t="34884" r="31089" b="4069"/>
          <a:stretch>
            <a:fillRect/>
          </a:stretch>
        </p:blipFill>
        <p:spPr bwMode="auto">
          <a:xfrm>
            <a:off x="785786" y="714356"/>
            <a:ext cx="3071834" cy="785818"/>
          </a:xfrm>
          <a:prstGeom prst="rect">
            <a:avLst/>
          </a:prstGeom>
          <a:noFill/>
        </p:spPr>
      </p:pic>
      <p:cxnSp>
        <p:nvCxnSpPr>
          <p:cNvPr id="11" name="Прямая со стрелкой 10"/>
          <p:cNvCxnSpPr/>
          <p:nvPr/>
        </p:nvCxnSpPr>
        <p:spPr>
          <a:xfrm>
            <a:off x="3071802" y="1142984"/>
            <a:ext cx="928694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86116" y="500042"/>
            <a:ext cx="238125" cy="619125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1571604" y="1785926"/>
            <a:ext cx="1071570" cy="619125"/>
            <a:chOff x="357158" y="1714488"/>
            <a:chExt cx="1071570" cy="619125"/>
          </a:xfrm>
        </p:grpSpPr>
        <p:sp>
          <p:nvSpPr>
            <p:cNvPr id="9" name="TextBox 8"/>
            <p:cNvSpPr txBox="1"/>
            <p:nvPr/>
          </p:nvSpPr>
          <p:spPr>
            <a:xfrm>
              <a:off x="357158" y="1714488"/>
              <a:ext cx="10715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i="1" dirty="0" smtClean="0">
                  <a:latin typeface="Times New Roman" pitchFamily="18" charset="0"/>
                  <a:cs typeface="Times New Roman" pitchFamily="18" charset="0"/>
                </a:rPr>
                <a:t>   &gt; 0 </a:t>
              </a:r>
              <a:endParaRPr lang="ru-RU" sz="32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7657" name="Picture 9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7158" y="1714488"/>
              <a:ext cx="238125" cy="619125"/>
            </a:xfrm>
            <a:prstGeom prst="rect">
              <a:avLst/>
            </a:prstGeom>
            <a:noFill/>
          </p:spPr>
        </p:pic>
      </p:grpSp>
      <p:cxnSp>
        <p:nvCxnSpPr>
          <p:cNvPr id="21" name="Прямая со стрелкой 20"/>
          <p:cNvCxnSpPr/>
          <p:nvPr/>
        </p:nvCxnSpPr>
        <p:spPr>
          <a:xfrm>
            <a:off x="5000628" y="1643050"/>
            <a:ext cx="3214710" cy="158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" descr="http://www.xserver.ru/computer/graphic/flash/1/scr.jpg"/>
          <p:cNvPicPr>
            <a:picLocks noChangeAspect="1" noChangeArrowheads="1"/>
          </p:cNvPicPr>
          <p:nvPr/>
        </p:nvPicPr>
        <p:blipFill>
          <a:blip r:embed="rId4" cstate="print"/>
          <a:srcRect t="34884" r="31089" b="4069"/>
          <a:stretch>
            <a:fillRect/>
          </a:stretch>
        </p:blipFill>
        <p:spPr bwMode="auto">
          <a:xfrm flipH="1">
            <a:off x="5143504" y="785794"/>
            <a:ext cx="3071834" cy="785818"/>
          </a:xfrm>
          <a:prstGeom prst="rect">
            <a:avLst/>
          </a:prstGeom>
          <a:noFill/>
        </p:spPr>
      </p:pic>
      <p:cxnSp>
        <p:nvCxnSpPr>
          <p:cNvPr id="24" name="Прямая со стрелкой 23"/>
          <p:cNvCxnSpPr/>
          <p:nvPr/>
        </p:nvCxnSpPr>
        <p:spPr>
          <a:xfrm rot="10800000">
            <a:off x="5000628" y="1214422"/>
            <a:ext cx="100013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571480"/>
            <a:ext cx="238125" cy="619125"/>
          </a:xfrm>
          <a:prstGeom prst="rect">
            <a:avLst/>
          </a:prstGeom>
          <a:noFill/>
        </p:spPr>
      </p:pic>
      <p:grpSp>
        <p:nvGrpSpPr>
          <p:cNvPr id="25" name="Группа 24"/>
          <p:cNvGrpSpPr/>
          <p:nvPr/>
        </p:nvGrpSpPr>
        <p:grpSpPr>
          <a:xfrm>
            <a:off x="6000760" y="1785926"/>
            <a:ext cx="1071570" cy="619125"/>
            <a:chOff x="357158" y="1714488"/>
            <a:chExt cx="1071570" cy="619125"/>
          </a:xfrm>
        </p:grpSpPr>
        <p:sp>
          <p:nvSpPr>
            <p:cNvPr id="26" name="TextBox 25"/>
            <p:cNvSpPr txBox="1"/>
            <p:nvPr/>
          </p:nvSpPr>
          <p:spPr>
            <a:xfrm>
              <a:off x="357158" y="1714488"/>
              <a:ext cx="10715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i="1" dirty="0" smtClean="0">
                  <a:latin typeface="Times New Roman" pitchFamily="18" charset="0"/>
                  <a:cs typeface="Times New Roman" pitchFamily="18" charset="0"/>
                </a:rPr>
                <a:t>   &lt; 0 </a:t>
              </a:r>
              <a:endParaRPr lang="ru-RU" sz="3200" b="1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27" name="Picture 9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7158" y="1714488"/>
              <a:ext cx="238125" cy="61912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ru-RU" dirty="0" smtClean="0"/>
              <a:t> 2. Равномерное прямолинейное движение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FontTx/>
              <a:buChar char="-"/>
            </a:pPr>
            <a:r>
              <a:rPr lang="ru-RU" sz="3600" b="0" dirty="0" smtClean="0"/>
              <a:t>это движение, при котором тело за равные промежутки времени проходит одинаковые расстояния, </a:t>
            </a:r>
            <a:r>
              <a:rPr lang="ru-RU" sz="3600" b="0" u="sng" dirty="0" smtClean="0"/>
              <a:t>скорость при этом не меняется.</a:t>
            </a:r>
            <a:endParaRPr lang="ru-RU" sz="3600" b="0" dirty="0" smtClean="0"/>
          </a:p>
          <a:p>
            <a:pPr marL="0" indent="0" algn="just">
              <a:buNone/>
            </a:pPr>
            <a:r>
              <a:rPr lang="en-US" sz="3600" b="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3600" b="0" i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600" b="0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b="0" i="1" dirty="0" smtClean="0">
                <a:latin typeface="Times New Roman" pitchFamily="18" charset="0"/>
                <a:cs typeface="Times New Roman" pitchFamily="18" charset="0"/>
              </a:rPr>
              <a:t>начальная координата</a:t>
            </a:r>
          </a:p>
          <a:p>
            <a:pPr marL="0" indent="0" algn="just">
              <a:buNone/>
            </a:pPr>
            <a:r>
              <a:rPr lang="en-US" sz="3600" b="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3600" b="0" i="1" dirty="0" smtClean="0">
                <a:latin typeface="Times New Roman" pitchFamily="18" charset="0"/>
                <a:cs typeface="Times New Roman" pitchFamily="18" charset="0"/>
              </a:rPr>
              <a:t> – конечная координата</a:t>
            </a:r>
          </a:p>
          <a:p>
            <a:pPr marL="0" indent="0" algn="ctr">
              <a:buNone/>
            </a:pP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S = x – x</a:t>
            </a:r>
            <a:r>
              <a:rPr lang="en-US" sz="3600" i="1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36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ru-RU" dirty="0" smtClean="0"/>
              <a:t>Уравнения равномерного движения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32" y="2214554"/>
            <a:ext cx="5260929" cy="350046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ru-RU" dirty="0" smtClean="0"/>
              <a:t>Графики равномерного движения</a:t>
            </a:r>
            <a:endParaRPr lang="ru-RU" dirty="0"/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6640" name="Group 16"/>
          <p:cNvGrpSpPr>
            <a:grpSpLocks noChangeAspect="1"/>
          </p:cNvGrpSpPr>
          <p:nvPr/>
        </p:nvGrpSpPr>
        <p:grpSpPr bwMode="auto">
          <a:xfrm>
            <a:off x="1142976" y="1500174"/>
            <a:ext cx="7057979" cy="5143536"/>
            <a:chOff x="2360" y="7544"/>
            <a:chExt cx="7200" cy="524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656" name="AutoShape 32"/>
            <p:cNvSpPr>
              <a:spLocks noChangeAspect="1" noChangeArrowheads="1" noTextEdit="1"/>
            </p:cNvSpPr>
            <p:nvPr/>
          </p:nvSpPr>
          <p:spPr bwMode="auto">
            <a:xfrm>
              <a:off x="2360" y="7544"/>
              <a:ext cx="7200" cy="5246"/>
            </a:xfrm>
            <a:prstGeom prst="rect">
              <a:avLst/>
            </a:prstGeom>
            <a:solidFill>
              <a:srgbClr val="FDFBB7"/>
            </a:solidFill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26641" name="Group 17"/>
            <p:cNvGrpSpPr>
              <a:grpSpLocks/>
            </p:cNvGrpSpPr>
            <p:nvPr/>
          </p:nvGrpSpPr>
          <p:grpSpPr bwMode="auto">
            <a:xfrm>
              <a:off x="2622" y="7726"/>
              <a:ext cx="6870" cy="4846"/>
              <a:chOff x="2622" y="7726"/>
              <a:chExt cx="6870" cy="4846"/>
            </a:xfrm>
          </p:grpSpPr>
          <p:sp>
            <p:nvSpPr>
              <p:cNvPr id="26655" name="AutoShape 31"/>
              <p:cNvSpPr>
                <a:spLocks noChangeShapeType="1"/>
              </p:cNvSpPr>
              <p:nvPr/>
            </p:nvSpPr>
            <p:spPr bwMode="auto">
              <a:xfrm flipH="1" flipV="1">
                <a:off x="2622" y="7957"/>
                <a:ext cx="19" cy="346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54" name="AutoShape 30"/>
              <p:cNvSpPr>
                <a:spLocks noChangeShapeType="1"/>
              </p:cNvSpPr>
              <p:nvPr/>
            </p:nvSpPr>
            <p:spPr bwMode="auto">
              <a:xfrm flipH="1" flipV="1">
                <a:off x="6419" y="7957"/>
                <a:ext cx="20" cy="346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53" name="AutoShape 29"/>
              <p:cNvSpPr>
                <a:spLocks noChangeShapeType="1"/>
              </p:cNvSpPr>
              <p:nvPr/>
            </p:nvSpPr>
            <p:spPr bwMode="auto">
              <a:xfrm>
                <a:off x="6419" y="9758"/>
                <a:ext cx="2602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52" name="AutoShape 28"/>
              <p:cNvSpPr>
                <a:spLocks noChangeShapeType="1"/>
              </p:cNvSpPr>
              <p:nvPr/>
            </p:nvSpPr>
            <p:spPr bwMode="auto">
              <a:xfrm>
                <a:off x="2641" y="9757"/>
                <a:ext cx="2602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51" name="AutoShape 27"/>
              <p:cNvSpPr>
                <a:spLocks noChangeShapeType="1"/>
              </p:cNvSpPr>
              <p:nvPr/>
            </p:nvSpPr>
            <p:spPr bwMode="auto">
              <a:xfrm>
                <a:off x="6439" y="8828"/>
                <a:ext cx="2013" cy="1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50" name="AutoShape 26"/>
              <p:cNvSpPr>
                <a:spLocks noChangeShapeType="1"/>
              </p:cNvSpPr>
              <p:nvPr/>
            </p:nvSpPr>
            <p:spPr bwMode="auto">
              <a:xfrm>
                <a:off x="6419" y="10748"/>
                <a:ext cx="2014" cy="1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49" name="AutoShape 25"/>
              <p:cNvSpPr>
                <a:spLocks noChangeShapeType="1"/>
              </p:cNvSpPr>
              <p:nvPr/>
            </p:nvSpPr>
            <p:spPr bwMode="auto">
              <a:xfrm flipV="1">
                <a:off x="2641" y="8146"/>
                <a:ext cx="1918" cy="993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48" name="AutoShape 24"/>
              <p:cNvSpPr>
                <a:spLocks noChangeShapeType="1"/>
              </p:cNvSpPr>
              <p:nvPr/>
            </p:nvSpPr>
            <p:spPr bwMode="auto">
              <a:xfrm>
                <a:off x="2641" y="9139"/>
                <a:ext cx="1765" cy="493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47" name="Text Box 23"/>
              <p:cNvSpPr txBox="1">
                <a:spLocks noChangeArrowheads="1"/>
              </p:cNvSpPr>
              <p:nvPr/>
            </p:nvSpPr>
            <p:spPr bwMode="auto">
              <a:xfrm>
                <a:off x="2641" y="7726"/>
                <a:ext cx="472" cy="527"/>
              </a:xfrm>
              <a:prstGeom prst="rect">
                <a:avLst/>
              </a:prstGeom>
              <a:solidFill>
                <a:srgbClr val="FDFB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x</a:t>
                </a: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46" name="Text Box 22"/>
              <p:cNvSpPr txBox="1">
                <a:spLocks noChangeArrowheads="1"/>
              </p:cNvSpPr>
              <p:nvPr/>
            </p:nvSpPr>
            <p:spPr bwMode="auto">
              <a:xfrm>
                <a:off x="6517" y="7728"/>
                <a:ext cx="471" cy="525"/>
              </a:xfrm>
              <a:prstGeom prst="rect">
                <a:avLst/>
              </a:prstGeom>
              <a:solidFill>
                <a:srgbClr val="FDFB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  <a:sym typeface="Symbol" pitchFamily="18" charset="2"/>
                  </a:rPr>
                  <a:t></a:t>
                </a:r>
              </a:p>
            </p:txBody>
          </p:sp>
          <p:sp>
            <p:nvSpPr>
              <p:cNvPr id="26645" name="Text Box 21"/>
              <p:cNvSpPr txBox="1">
                <a:spLocks noChangeArrowheads="1"/>
              </p:cNvSpPr>
              <p:nvPr/>
            </p:nvSpPr>
            <p:spPr bwMode="auto">
              <a:xfrm>
                <a:off x="5243" y="9691"/>
                <a:ext cx="471" cy="526"/>
              </a:xfrm>
              <a:prstGeom prst="rect">
                <a:avLst/>
              </a:prstGeom>
              <a:solidFill>
                <a:srgbClr val="FDFB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t</a:t>
                </a: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44" name="Text Box 20"/>
              <p:cNvSpPr txBox="1">
                <a:spLocks noChangeArrowheads="1"/>
              </p:cNvSpPr>
              <p:nvPr/>
            </p:nvSpPr>
            <p:spPr bwMode="auto">
              <a:xfrm>
                <a:off x="9021" y="9632"/>
                <a:ext cx="471" cy="525"/>
              </a:xfrm>
              <a:prstGeom prst="rect">
                <a:avLst/>
              </a:prstGeom>
              <a:solidFill>
                <a:srgbClr val="FDFBB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3200" b="1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t</a:t>
                </a: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43" name="Text Box 19"/>
              <p:cNvSpPr txBox="1">
                <a:spLocks noChangeArrowheads="1"/>
              </p:cNvSpPr>
              <p:nvPr/>
            </p:nvSpPr>
            <p:spPr bwMode="auto">
              <a:xfrm>
                <a:off x="2724" y="11333"/>
                <a:ext cx="3206" cy="1239"/>
              </a:xfrm>
              <a:prstGeom prst="rect">
                <a:avLst/>
              </a:prstGeom>
              <a:solidFill>
                <a:srgbClr val="FDFBB7"/>
              </a:solidFill>
              <a:ln w="9525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3200" b="1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График координаты</a:t>
                </a:r>
                <a:endParaRPr kumimoji="0" 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42" name="Text Box 18"/>
              <p:cNvSpPr txBox="1">
                <a:spLocks noChangeArrowheads="1"/>
              </p:cNvSpPr>
              <p:nvPr/>
            </p:nvSpPr>
            <p:spPr bwMode="auto">
              <a:xfrm>
                <a:off x="6150" y="11333"/>
                <a:ext cx="3207" cy="1239"/>
              </a:xfrm>
              <a:prstGeom prst="rect">
                <a:avLst/>
              </a:prstGeom>
              <a:solidFill>
                <a:srgbClr val="FDFBB7"/>
              </a:solidFill>
              <a:ln w="9525">
                <a:solidFill>
                  <a:srgbClr val="C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3200" b="1" i="1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График скорости</a:t>
                </a:r>
                <a:endParaRPr kumimoji="0" 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ru-RU" dirty="0" smtClean="0"/>
              <a:t>3. Равнопеременное  движение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Tx/>
              <a:buChar char="-"/>
            </a:pPr>
            <a:r>
              <a:rPr lang="ru-RU" b="0" dirty="0" smtClean="0"/>
              <a:t>  это движение, при котором скорость за любые равные промежутки времени изменяется одинаково.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6" name="Picture 8" descr="http://blogs.pravkamchatka.ru/polus/files/2010/12/1246299189_1236841371_speedin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643314"/>
            <a:ext cx="4286280" cy="2863235"/>
          </a:xfrm>
          <a:prstGeom prst="rect">
            <a:avLst/>
          </a:prstGeom>
          <a:noFill/>
        </p:spPr>
      </p:pic>
      <p:pic>
        <p:nvPicPr>
          <p:cNvPr id="2058" name="Picture 10" descr="http://www.sarreg.ru/uploads/posts/2012-08/1346160878_skoro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3500438"/>
            <a:ext cx="3119426" cy="3119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l"/>
            <a:r>
              <a:rPr lang="ru-RU" dirty="0" smtClean="0"/>
              <a:t>Ускорение        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60363" algn="just">
              <a:buNone/>
            </a:pPr>
            <a:r>
              <a:rPr lang="ru-RU" b="0" dirty="0" smtClean="0"/>
              <a:t>-  векторная величина, равная отношению изменения скорости к промежутку времени, в течение которого это изменение произошло.</a:t>
            </a:r>
            <a:endParaRPr lang="ru-RU" b="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285728"/>
            <a:ext cx="458312" cy="1063940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18" y="3286124"/>
            <a:ext cx="1857388" cy="149872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86446" y="3357562"/>
            <a:ext cx="1485900" cy="101917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5214950"/>
            <a:ext cx="2860434" cy="76200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4870578"/>
            <a:ext cx="3214710" cy="157786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ru-RU" dirty="0" smtClean="0"/>
              <a:t>Уравнения     равнопеременного движения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285992"/>
            <a:ext cx="6043735" cy="264320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472518" cy="628654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4000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57158" y="357169"/>
          <a:ext cx="8572560" cy="6286541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286280"/>
                <a:gridCol w="4286280"/>
              </a:tblGrid>
              <a:tr h="1180627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равноускоренное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равнозамедленное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504214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Скорость увеличивается </a:t>
                      </a:r>
                      <a:endParaRPr lang="ru-RU" sz="3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Скорость уменьшается</a:t>
                      </a:r>
                      <a:endParaRPr lang="ru-RU" sz="3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1700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Направление </a:t>
                      </a:r>
                    </a:p>
                    <a:p>
                      <a:endParaRPr lang="ru-RU" sz="3600" dirty="0" smtClean="0"/>
                    </a:p>
                    <a:p>
                      <a:r>
                        <a:rPr lang="ru-RU" sz="3600" dirty="0" smtClean="0"/>
                        <a:t>векторов        и     </a:t>
                      </a:r>
                    </a:p>
                    <a:p>
                      <a:endParaRPr lang="ru-RU" sz="3600" dirty="0" smtClean="0"/>
                    </a:p>
                    <a:p>
                      <a:r>
                        <a:rPr lang="ru-RU" sz="3600" u="sng" dirty="0" smtClean="0"/>
                        <a:t>совпадает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Направление </a:t>
                      </a:r>
                    </a:p>
                    <a:p>
                      <a:endParaRPr lang="ru-RU" sz="3600" dirty="0" smtClean="0"/>
                    </a:p>
                    <a:p>
                      <a:r>
                        <a:rPr lang="ru-RU" sz="3600" dirty="0" smtClean="0"/>
                        <a:t>векторов        и        </a:t>
                      </a:r>
                    </a:p>
                    <a:p>
                      <a:endParaRPr lang="ru-RU" sz="3600" u="sng" dirty="0" smtClean="0"/>
                    </a:p>
                    <a:p>
                      <a:r>
                        <a:rPr lang="ru-RU" sz="3600" u="sng" dirty="0" smtClean="0"/>
                        <a:t>не совпадает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857364"/>
            <a:ext cx="928694" cy="989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15272" y="1857364"/>
            <a:ext cx="928694" cy="9895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4286256"/>
            <a:ext cx="320554" cy="833439"/>
          </a:xfrm>
          <a:prstGeom prst="rect">
            <a:avLst/>
          </a:prstGeom>
          <a:noFill/>
        </p:spPr>
      </p:pic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4429132"/>
            <a:ext cx="285752" cy="663353"/>
          </a:xfrm>
          <a:prstGeom prst="rect">
            <a:avLst/>
          </a:prstGeom>
          <a:noFill/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8669" y="5286388"/>
            <a:ext cx="1785951" cy="9286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48" y="4500570"/>
            <a:ext cx="285752" cy="663353"/>
          </a:xfrm>
          <a:prstGeom prst="rect">
            <a:avLst/>
          </a:prstGeom>
          <a:noFill/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4357694"/>
            <a:ext cx="320554" cy="833439"/>
          </a:xfrm>
          <a:prstGeom prst="rect">
            <a:avLst/>
          </a:prstGeom>
          <a:noFill/>
        </p:spPr>
      </p:pic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44" y="5357826"/>
            <a:ext cx="1602768" cy="83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928670"/>
            <a:ext cx="3571900" cy="16905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</p:pic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3643314"/>
            <a:ext cx="4357718" cy="10362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642918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ru-RU" sz="3200" dirty="0" smtClean="0"/>
              <a:t>Графики    равнопеременного движения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928670"/>
          <a:ext cx="8229600" cy="571504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114800"/>
                <a:gridCol w="4114800"/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равноускоренное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tx1"/>
                          </a:solidFill>
                        </a:rPr>
                        <a:t>равнозамедленное</a:t>
                      </a:r>
                      <a:endParaRPr lang="ru-RU" sz="3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403229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1731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2770" name="Picture 2" descr="http://lib.podelise.ru/tw_files2/urls_34/4/d-3487/3487_html_59c131ec.png"/>
          <p:cNvPicPr>
            <a:picLocks noChangeAspect="1" noChangeArrowheads="1"/>
          </p:cNvPicPr>
          <p:nvPr/>
        </p:nvPicPr>
        <p:blipFill>
          <a:blip r:embed="rId2" cstate="print"/>
          <a:srcRect l="2000" t="5914" b="15225"/>
          <a:stretch>
            <a:fillRect/>
          </a:stretch>
        </p:blipFill>
        <p:spPr bwMode="auto">
          <a:xfrm>
            <a:off x="1285852" y="1714488"/>
            <a:ext cx="2643206" cy="2157719"/>
          </a:xfrm>
          <a:prstGeom prst="rect">
            <a:avLst/>
          </a:prstGeom>
          <a:noFill/>
        </p:spPr>
      </p:pic>
      <p:pic>
        <p:nvPicPr>
          <p:cNvPr id="1026" name="Picture 2" descr="D:\физика\мультимедийное сопровожд уроков физики\10 класс\механика\механика1\Линейный спад скорости со временем.gif"/>
          <p:cNvPicPr>
            <a:picLocks noChangeAspect="1" noChangeArrowheads="1"/>
          </p:cNvPicPr>
          <p:nvPr/>
        </p:nvPicPr>
        <p:blipFill>
          <a:blip r:embed="rId3" cstate="print">
            <a:lum bright="-20000" contrast="30000"/>
          </a:blip>
          <a:srcRect l="9500" r="9500" b="34609"/>
          <a:stretch>
            <a:fillRect/>
          </a:stretch>
        </p:blipFill>
        <p:spPr bwMode="auto">
          <a:xfrm>
            <a:off x="5072066" y="1643050"/>
            <a:ext cx="3429024" cy="2214578"/>
          </a:xfrm>
          <a:prstGeom prst="rect">
            <a:avLst/>
          </a:prstGeom>
          <a:noFill/>
        </p:spPr>
      </p:pic>
      <p:pic>
        <p:nvPicPr>
          <p:cNvPr id="1027" name="Picture 3" descr="D:\физика\мультимедийное сопровожд уроков физики\10 класс\механика\механика1\Квадратичный рост координаты со временем.gif"/>
          <p:cNvPicPr>
            <a:picLocks noChangeAspect="1" noChangeArrowheads="1"/>
          </p:cNvPicPr>
          <p:nvPr/>
        </p:nvPicPr>
        <p:blipFill>
          <a:blip r:embed="rId4" cstate="print">
            <a:lum bright="-20000" contrast="40000"/>
          </a:blip>
          <a:srcRect l="5000" t="3125" r="6500" b="3125"/>
          <a:stretch>
            <a:fillRect/>
          </a:stretch>
        </p:blipFill>
        <p:spPr bwMode="auto">
          <a:xfrm>
            <a:off x="1142976" y="4000504"/>
            <a:ext cx="3118983" cy="2643206"/>
          </a:xfrm>
          <a:prstGeom prst="rect">
            <a:avLst/>
          </a:prstGeom>
          <a:noFill/>
        </p:spPr>
      </p:pic>
      <p:pic>
        <p:nvPicPr>
          <p:cNvPr id="3" name="Picture 2" descr="D:\физика\мультимедийное сопровожд уроков физики\10 класс\механика\отв на билеты презент\Рисунок1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4071941"/>
            <a:ext cx="2314576" cy="25176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demic_ID01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TS010362639</Template>
  <TotalTime>4920</TotalTime>
  <Words>252</Words>
  <Application>Microsoft Office PowerPoint</Application>
  <PresentationFormat>Экран (4:3)</PresentationFormat>
  <Paragraphs>64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Academic_ID01</vt:lpstr>
      <vt:lpstr>Механика</vt:lpstr>
      <vt:lpstr>Слайд 2</vt:lpstr>
      <vt:lpstr>Кинематика -</vt:lpstr>
      <vt:lpstr>Динамика -</vt:lpstr>
      <vt:lpstr>Статика -</vt:lpstr>
      <vt:lpstr>1.  Основные   характеристики механического   движения</vt:lpstr>
      <vt:lpstr>Слайд 7</vt:lpstr>
      <vt:lpstr>Слайд 8</vt:lpstr>
      <vt:lpstr>Слайд 9</vt:lpstr>
      <vt:lpstr> 2. Равномерное прямолинейное движение -</vt:lpstr>
      <vt:lpstr>Уравнения равномерного движения</vt:lpstr>
      <vt:lpstr>Графики равномерного движения</vt:lpstr>
      <vt:lpstr>3. Равнопеременное  движение</vt:lpstr>
      <vt:lpstr>Ускорение        -</vt:lpstr>
      <vt:lpstr>Уравнения     равнопеременного движения</vt:lpstr>
      <vt:lpstr>Слайд 16</vt:lpstr>
      <vt:lpstr>Слайд 17</vt:lpstr>
      <vt:lpstr>Графики    равнопеременного движения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Механика</dc:title>
  <dc:creator>Елена Зорина</dc:creator>
  <cp:lastModifiedBy>т</cp:lastModifiedBy>
  <cp:revision>118</cp:revision>
  <dcterms:created xsi:type="dcterms:W3CDTF">2013-08-30T14:58:37Z</dcterms:created>
  <dcterms:modified xsi:type="dcterms:W3CDTF">2019-11-19T16:42:43Z</dcterms:modified>
</cp:coreProperties>
</file>