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8D10EB6-270C-4344-BDA8-EA9B2D873257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A0AFBA-AE96-4B6F-8330-6242441695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916832"/>
            <a:ext cx="8335163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Все профессии </a:t>
            </a:r>
            <a:r>
              <a:rPr lang="ru-RU" sz="54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важны</a:t>
            </a:r>
            <a:r>
              <a:rPr lang="ru-RU" sz="54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все профессии </a:t>
            </a:r>
            <a:r>
              <a:rPr lang="ru-RU" sz="54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нужны</a:t>
            </a:r>
            <a:endParaRPr lang="ru-RU" sz="54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5661248"/>
            <a:ext cx="38459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Презентация </a:t>
            </a:r>
          </a:p>
          <a:p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 классному часу о профессиях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872"/>
    </mc:Choice>
    <mc:Fallback>
      <p:transition spd="slow" advTm="2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285729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ea typeface="Calibri" pitchFamily="34" charset="0"/>
                <a:cs typeface="Times New Roman" pitchFamily="18" charset="0"/>
              </a:rPr>
              <a:t>1. Инженерные специальности. </a:t>
            </a:r>
            <a:r>
              <a:rPr lang="ru-RU" sz="3600" dirty="0" smtClean="0">
                <a:latin typeface="Arial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Arial" charset="0"/>
                <a:ea typeface="Calibri" pitchFamily="34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 rot="10800000" flipV="1">
            <a:off x="3500430" y="1142984"/>
            <a:ext cx="521493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По прогнозам специалистов на лидирующие позиции выйдут инженерные специальности, связанные с промышленным производством. Уже сейчас возникает острая нехватка профессиональных инженеров, технических специалистов и руководителей среднего звена на производстве. </a:t>
            </a:r>
            <a:endParaRPr lang="ru-RU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85720" y="3643314"/>
            <a:ext cx="3571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Востребованность</a:t>
            </a:r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инженеров-маркетологов</a:t>
            </a:r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и менеджеров растет во всех отраслях промышленности. 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auto">
          <a:xfrm>
            <a:off x="285720" y="4857760"/>
            <a:ext cx="4572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Особенно будет цениться сочетание технического и экономического или юридического образования, знание английского или любого другого европейского языка. </a:t>
            </a:r>
            <a:endParaRPr lang="ru-RU" sz="2000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" name="Picture 5" descr="http://im3-tub-ru.yandex.net/i?id=224437057-1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314325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ttp://im3-tub-ru.yandex.net/i?id=474697037-08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643314"/>
            <a:ext cx="352742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571"/>
    </mc:Choice>
    <mc:Fallback>
      <p:transition spd="slow" advTm="6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0"/>
            <a:ext cx="9544088" cy="141763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Calibri" pitchFamily="34" charset="0"/>
                <a:cs typeface="Times New Roman" pitchFamily="18" charset="0"/>
              </a:rPr>
              <a:t>2. IT и разработчики компьютерного аппаратного обеспечения.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5750" y="1071563"/>
            <a:ext cx="5072063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Программист - это специалист, создающий и отлаживающий программное обеспечение и поддерживающий его работоспособность. 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В современном мире все большее значение приобретает имидж фирмы, и сайт - не что иное, как показатель уровня и надежности организации. 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4357688" y="4357688"/>
            <a:ext cx="4357687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Как следствие, </a:t>
            </a:r>
            <a:r>
              <a:rPr lang="ru-RU" sz="2000" b="1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веб-дизайнер</a:t>
            </a:r>
            <a:r>
              <a:rPr lang="ru-RU" sz="20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- одна из самых высокооплачиваемых «компьютерных» профессий. Многие компании готовы заплатить немалые деньги, лишь бы на них обратили внимание пользователи Интернета</a:t>
            </a:r>
            <a:r>
              <a:rPr lang="ru-RU" sz="20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endParaRPr lang="ru-RU" dirty="0"/>
          </a:p>
        </p:txBody>
      </p:sp>
      <p:pic>
        <p:nvPicPr>
          <p:cNvPr id="5" name="Picture 9" descr="http://im6-tub-ru.yandex.net/i?id=421696498-5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3" y="1446213"/>
            <a:ext cx="3500437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im3-tub-ru.yandex.net/i?id=486082922-0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064000"/>
            <a:ext cx="3500438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159"/>
    </mc:Choice>
    <mc:Fallback>
      <p:transition spd="slow" advTm="81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0"/>
            <a:ext cx="8229600" cy="8572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3. </a:t>
            </a:r>
            <a:r>
              <a:rPr kumimoji="0" lang="ru-RU" sz="3600" b="0" i="0" u="none" strike="noStrike" kern="1200" cap="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Нанотехнологии</a:t>
            </a: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786188" y="571500"/>
            <a:ext cx="478631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dirty="0">
              <a:latin typeface="Calibri" pitchFamily="34" charset="0"/>
            </a:endParaRPr>
          </a:p>
          <a:p>
            <a:r>
              <a:rPr lang="ru-RU" sz="2000" b="1" dirty="0" err="1">
                <a:latin typeface="Calibri" pitchFamily="34" charset="0"/>
              </a:rPr>
              <a:t>Нанотехнологии</a:t>
            </a:r>
            <a:r>
              <a:rPr lang="ru-RU" sz="2000" b="1" dirty="0">
                <a:latin typeface="Calibri" pitchFamily="34" charset="0"/>
              </a:rPr>
              <a:t> - это технологии, основанные на работе с молекулами и атомами, это технологии, использующие наиболее скрытые и ценные свойства вещества. </a:t>
            </a:r>
            <a:r>
              <a:rPr lang="ru-RU" sz="2000" b="1" dirty="0" err="1">
                <a:latin typeface="Calibri" pitchFamily="34" charset="0"/>
              </a:rPr>
              <a:t>Нанотехнологии</a:t>
            </a:r>
            <a:r>
              <a:rPr lang="ru-RU" sz="2000" b="1" dirty="0">
                <a:latin typeface="Calibri" pitchFamily="34" charset="0"/>
              </a:rPr>
              <a:t> - это огромная сфера, которую можно разделить на три части: производство микросхем, роботов в </a:t>
            </a:r>
            <a:r>
              <a:rPr lang="ru-RU" sz="2000" b="1" dirty="0" err="1">
                <a:latin typeface="Calibri" pitchFamily="34" charset="0"/>
              </a:rPr>
              <a:t>наноразмерах</a:t>
            </a:r>
            <a:r>
              <a:rPr lang="ru-RU" sz="2000" b="1" dirty="0">
                <a:latin typeface="Calibri" pitchFamily="34" charset="0"/>
              </a:rPr>
              <a:t>, а также инженерия на атомном уровне.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0" y="3643313"/>
            <a:ext cx="4786313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По прогнозам, будут востребованы все специальности, связанные с </a:t>
            </a:r>
            <a:r>
              <a:rPr lang="ru-RU" sz="2000" b="1" dirty="0" err="1">
                <a:latin typeface="Calibri" pitchFamily="34" charset="0"/>
              </a:rPr>
              <a:t>нанотехнологиями</a:t>
            </a:r>
            <a:r>
              <a:rPr lang="ru-RU" sz="2000" b="1" dirty="0">
                <a:latin typeface="Calibri" pitchFamily="34" charset="0"/>
              </a:rPr>
              <a:t>. Уже ясно, что </a:t>
            </a:r>
            <a:r>
              <a:rPr lang="ru-RU" sz="2000" b="1" dirty="0" err="1">
                <a:latin typeface="Calibri" pitchFamily="34" charset="0"/>
              </a:rPr>
              <a:t>нанотехнологии</a:t>
            </a:r>
            <a:r>
              <a:rPr lang="ru-RU" sz="2000" b="1" dirty="0">
                <a:latin typeface="Calibri" pitchFamily="34" charset="0"/>
              </a:rPr>
              <a:t> охватят все сферы: машиностроение, космические технологии, пищевую промышленность, медицину и т.д. </a:t>
            </a:r>
          </a:p>
          <a:p>
            <a:r>
              <a:rPr lang="ru-RU" sz="2000" b="1" dirty="0">
                <a:latin typeface="Calibri" pitchFamily="34" charset="0"/>
              </a:rPr>
              <a:t>Считается, что страну, добившуюся прорыва в развитии </a:t>
            </a:r>
            <a:r>
              <a:rPr lang="ru-RU" sz="2000" b="1" dirty="0" err="1">
                <a:latin typeface="Calibri" pitchFamily="34" charset="0"/>
              </a:rPr>
              <a:t>нанотехнологий</a:t>
            </a:r>
            <a:r>
              <a:rPr lang="ru-RU" sz="2000" b="1" dirty="0">
                <a:latin typeface="Calibri" pitchFamily="34" charset="0"/>
              </a:rPr>
              <a:t>, ждет мировое лидерство. </a:t>
            </a:r>
          </a:p>
        </p:txBody>
      </p:sp>
      <p:pic>
        <p:nvPicPr>
          <p:cNvPr id="5" name="Picture 6" descr="http://im0-tub-ru.yandex.net/i?id=233017108-1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928688"/>
            <a:ext cx="3286125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http://stat11.privet.ru/lr/082eb96be49364a343f8a8981d3e0d2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3786188"/>
            <a:ext cx="3857625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569"/>
    </mc:Choice>
    <mc:Fallback>
      <p:transition spd="slow" advTm="8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0"/>
            <a:ext cx="8229600" cy="15716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4. Специальности на стыке электроники и биотехнологий. </a:t>
            </a:r>
            <a:b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786188" y="1071563"/>
            <a:ext cx="514350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Биотехнологии - технологии, использующие биологические системы и их элементы. </a:t>
            </a:r>
          </a:p>
          <a:p>
            <a:r>
              <a:rPr lang="ru-RU" sz="2000" dirty="0">
                <a:latin typeface="Calibri" pitchFamily="34" charset="0"/>
              </a:rPr>
              <a:t>В настоящее время биотехнологии довольно широко применяются в сельском хозяйстве, где с помощью генной инженерии и методов микробиологии получают </a:t>
            </a:r>
            <a:r>
              <a:rPr lang="ru-RU" sz="2000" dirty="0" err="1">
                <a:latin typeface="Calibri" pitchFamily="34" charset="0"/>
              </a:rPr>
              <a:t>генно-модифицированные</a:t>
            </a:r>
            <a:r>
              <a:rPr lang="ru-RU" sz="2000" dirty="0">
                <a:latin typeface="Calibri" pitchFamily="34" charset="0"/>
              </a:rPr>
              <a:t> продукты. Биотехнологии используются в молекулярной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357188" y="3857625"/>
            <a:ext cx="4572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Специальности на стыке электроники и биотехнологий требуют от специалиста глубоких знаний как в электронике, так и в </a:t>
            </a:r>
            <a:r>
              <a:rPr lang="ru-RU" sz="2000" dirty="0" err="1">
                <a:latin typeface="Calibri" pitchFamily="34" charset="0"/>
              </a:rPr>
              <a:t>биоинженерии</a:t>
            </a:r>
            <a:r>
              <a:rPr lang="ru-RU" sz="2000" dirty="0">
                <a:latin typeface="Calibri" pitchFamily="34" charset="0"/>
              </a:rPr>
              <a:t>. Вполне вероятно, что рабочие </a:t>
            </a:r>
            <a:r>
              <a:rPr lang="ru-RU" sz="2000" dirty="0" err="1">
                <a:latin typeface="Calibri" pitchFamily="34" charset="0"/>
              </a:rPr>
              <a:t>биочипы</a:t>
            </a:r>
            <a:r>
              <a:rPr lang="ru-RU" sz="2000" dirty="0">
                <a:latin typeface="Calibri" pitchFamily="34" charset="0"/>
              </a:rPr>
              <a:t> - дело весьма недалекого будущего. 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57188" y="5715000"/>
            <a:ext cx="52149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Биотехнологии используются в молекулярной медицине, в биофармацевтических производствах и в других отраслях. </a:t>
            </a:r>
          </a:p>
        </p:txBody>
      </p:sp>
      <p:pic>
        <p:nvPicPr>
          <p:cNvPr id="6" name="Picture 5" descr="http://im4-tub-ru.yandex.net/i?id=1031106-3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143000"/>
            <a:ext cx="3535362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http://im1-tub-ru.yandex.net/i?id=112838527-52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38" y="3786188"/>
            <a:ext cx="304641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401"/>
    </mc:Choice>
    <mc:Fallback>
      <p:transition spd="slow" advTm="9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500063"/>
            <a:ext cx="8229600" cy="917575"/>
          </a:xfrm>
          <a:prstGeom prst="rect">
            <a:avLst/>
          </a:prstGeom>
        </p:spPr>
        <p:txBody>
          <a:bodyPr rtlCol="0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5. Маркетинг и продажи.</a:t>
            </a:r>
            <a:b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714750" y="1000125"/>
            <a:ext cx="5214938" cy="321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Экспертами прогнозируется, что лет через 9-10 на российском рынке товаров и услуг возникнет перенасыщение. </a:t>
            </a:r>
            <a:r>
              <a:rPr lang="ru-RU" sz="2200" dirty="0" err="1">
                <a:latin typeface="Calibri" pitchFamily="34" charset="0"/>
              </a:rPr>
              <a:t>Маркетолог</a:t>
            </a:r>
            <a:r>
              <a:rPr lang="ru-RU" sz="2200" dirty="0">
                <a:latin typeface="Calibri" pitchFamily="34" charset="0"/>
              </a:rPr>
              <a:t> - это, прежде всего, стратег компании. Дело </a:t>
            </a:r>
            <a:r>
              <a:rPr lang="ru-RU" sz="2200" dirty="0" err="1">
                <a:latin typeface="Calibri" pitchFamily="34" charset="0"/>
              </a:rPr>
              <a:t>маркетолога</a:t>
            </a:r>
            <a:r>
              <a:rPr lang="ru-RU" sz="2200" dirty="0">
                <a:latin typeface="Calibri" pitchFamily="34" charset="0"/>
              </a:rPr>
              <a:t> - руководить системой, ориентированной на производство разнообразных благ и удовлетворение интересов производителей и потребителей. 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214313" y="4071938"/>
            <a:ext cx="45720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Он проводит исследование рынка, планирует ассортимент и объемы продукции, определяет цены, стимулирует сбыт. </a:t>
            </a:r>
            <a:endParaRPr lang="ru-RU" sz="2200" dirty="0"/>
          </a:p>
        </p:txBody>
      </p:sp>
      <p:sp>
        <p:nvSpPr>
          <p:cNvPr id="5" name="Прямоугольник 6"/>
          <p:cNvSpPr>
            <a:spLocks noChangeArrowheads="1"/>
          </p:cNvSpPr>
          <p:nvPr/>
        </p:nvSpPr>
        <p:spPr bwMode="auto">
          <a:xfrm>
            <a:off x="4500563" y="4500563"/>
            <a:ext cx="42862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Высококвалифицированный специалист в области маркетинга разрабатывает бизнес-планы, предлагает наиболее выгодные варианты вложения денег предприятия. </a:t>
            </a:r>
            <a:endParaRPr lang="ru-RU" sz="2200" dirty="0"/>
          </a:p>
        </p:txBody>
      </p:sp>
      <p:pic>
        <p:nvPicPr>
          <p:cNvPr id="6" name="Picture 7" descr="http://im1-tub-ru.yandex.net/i?id=101143104-1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071563"/>
            <a:ext cx="3290888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056"/>
    </mc:Choice>
    <mc:Fallback>
      <p:transition spd="slow" advTm="9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285728"/>
            <a:ext cx="8229600" cy="6318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6. Специальности, связанные с сервисом.</a:t>
            </a:r>
            <a:br>
              <a:rPr kumimoji="0" lang="ru-RU" sz="28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643313" y="1428750"/>
            <a:ext cx="5214937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Доходы населения растут, растет численность среднего класса. Один из показателей этой тенденции - все большая потребность в качественном сервисе. Это и химчистка с парикмахерской рядом с домом, и хороший детский сад и многое другое. 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0" y="3714750"/>
            <a:ext cx="4572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Причем спрос на профессии сферы обслуживания, как показывает опыт западноевропейских стран и США, будет ежегодно возрастать, при этом темпы роста потребности в профессиях сферы обслуживания будут опережать темпы роста потребностей в других востребованных профессиях. </a:t>
            </a:r>
            <a:endParaRPr lang="ru-RU" sz="2200" dirty="0"/>
          </a:p>
        </p:txBody>
      </p:sp>
      <p:pic>
        <p:nvPicPr>
          <p:cNvPr id="5" name="Picture 5" descr="http://im3-tub-ru.yandex.net/i?id=145754171-19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320800"/>
            <a:ext cx="3143250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http://im6-tub-ru.yandex.net/i?id=487135090-09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4000500"/>
            <a:ext cx="399573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521"/>
    </mc:Choice>
    <mc:Fallback>
      <p:transition spd="slow" advTm="9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7. Логистика.</a:t>
            </a:r>
            <a:b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643313" y="714375"/>
            <a:ext cx="521493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«Логистика - теория и практика управления материальными и информационными потоками в процессе товародвижения». </a:t>
            </a:r>
          </a:p>
          <a:p>
            <a:r>
              <a:rPr lang="ru-RU" sz="2000" b="1" dirty="0">
                <a:latin typeface="Calibri" pitchFamily="34" charset="0"/>
              </a:rPr>
              <a:t>Профессия логиста подходит тем, кто тяготится в работе жесткими рамками, не любит шаблонов и заданных ограничений. 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214313" y="3286125"/>
            <a:ext cx="421481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Чтобы сделать успешную карьеру, логисту понадобятся аналитический ум и системное мышление, интуиция, умение быстро находить выход из сложных ситуаций, навыки общения с людьми, коммуникабельность. </a:t>
            </a:r>
            <a:endParaRPr lang="ru-RU" sz="2000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429000" y="5357813"/>
            <a:ext cx="5572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Не обойтись без практического опыта, а также без глубоких знаний математики, техники, действующего законодательства, и, конечно, без понимания принципов бизнеса. </a:t>
            </a:r>
            <a:endParaRPr lang="ru-RU" sz="2000" dirty="0"/>
          </a:p>
        </p:txBody>
      </p:sp>
      <p:pic>
        <p:nvPicPr>
          <p:cNvPr id="6" name="Picture 5" descr="http://wingi.ru/uploads/content/80aad556c54edcc5f50066abd723eb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714375"/>
            <a:ext cx="327342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http://im2-tub-ru.yandex.net/i?id=430273709-18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2714625"/>
            <a:ext cx="350043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250"/>
    </mc:Choice>
    <mc:Fallback>
      <p:transition spd="slow" advTm="10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85750"/>
            <a:ext cx="8229600" cy="5715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8. Экология.</a:t>
            </a:r>
            <a:b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357688" y="714375"/>
            <a:ext cx="450056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Термин «экология» возник давно, еще в 1866 г. И в дальнейшем все большее место будут занимать проблемы сохранения окружающей среды. Рост вредных выбросов в атмосферу ставят проблемы экологии на одно из первых мест в будущем глобальном мире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214313" y="3214688"/>
            <a:ext cx="4000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Рост вредных выбросов в атмосферу ставят проблемы экологии на одно из первых мест в будущем глобальном мире.</a:t>
            </a:r>
            <a:r>
              <a:rPr lang="ru-RU" dirty="0">
                <a:latin typeface="Calibri" pitchFamily="34" charset="0"/>
              </a:rPr>
              <a:t> </a:t>
            </a:r>
            <a:endParaRPr lang="ru-RU" dirty="0"/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14313" y="4429125"/>
            <a:ext cx="38576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С одной стороны, начнет повышаться спрос на профессиональных экологов, а с другой - расширяться спектр требований к защитникам природы</a:t>
            </a:r>
            <a:r>
              <a:rPr lang="ru-RU" dirty="0">
                <a:latin typeface="Calibri" pitchFamily="34" charset="0"/>
              </a:rPr>
              <a:t>. </a:t>
            </a:r>
            <a:endParaRPr lang="ru-RU" dirty="0"/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4000500" y="4857750"/>
            <a:ext cx="51435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Специальность эколога будет требовать знания физики, химии и биологии, навыков компьютерного моделирования, проходящих в природе процессов. Профессия эколога станет одной из важнейших и самых востр</a:t>
            </a:r>
            <a:r>
              <a:rPr lang="ru-RU" dirty="0">
                <a:latin typeface="Calibri" pitchFamily="34" charset="0"/>
              </a:rPr>
              <a:t>ебованных профессий. </a:t>
            </a:r>
            <a:endParaRPr lang="ru-RU" dirty="0"/>
          </a:p>
        </p:txBody>
      </p:sp>
      <p:pic>
        <p:nvPicPr>
          <p:cNvPr id="7" name="Picture 7" descr="http://im5-tub-ru.yandex.net/i?id=110354110-3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2928938"/>
            <a:ext cx="33623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ttp://im2-tub-ru.yandex.net/i?id=427680500-63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1" y="857250"/>
            <a:ext cx="380523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061"/>
    </mc:Choice>
    <mc:Fallback>
      <p:transition spd="slow" advTm="9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625" y="142875"/>
            <a:ext cx="8229600" cy="1928813"/>
          </a:xfrm>
          <a:prstGeom prst="rect">
            <a:avLst/>
          </a:prstGeom>
        </p:spPr>
        <p:txBody>
          <a:bodyPr rtlCol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9. Медицинские специальности, связанные с поиском средств продления жизни. </a:t>
            </a:r>
            <a:b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929063" y="1857375"/>
            <a:ext cx="50006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Медицина успешно использует достижения в области электроники, биотехнологий, которые сегодня только еще создаются, исследуются, а через 10 лет, наверняка, войдут в практику, станут привычным в медицине делом. 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285750" y="4572000"/>
            <a:ext cx="3857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latin typeface="Calibri" pitchFamily="34" charset="0"/>
              </a:rPr>
              <a:t>Понятно, что и через десятилетие это будут еще очень дорогие технологии. Начнется активная работа, чтобы сделать их доступными для многих. И здесь понадобятся соответствующие специалисты. </a:t>
            </a:r>
            <a:endParaRPr lang="ru-RU" sz="2000" dirty="0"/>
          </a:p>
        </p:txBody>
      </p:sp>
      <p:pic>
        <p:nvPicPr>
          <p:cNvPr id="5" name="Picture 5" descr="http://im5-tub-ru.yandex.net/i?id=297355683-6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714500"/>
            <a:ext cx="3536950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im7-tub-ru.yandex.net/i?id=192931146-47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4071938"/>
            <a:ext cx="3889375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181"/>
    </mc:Choice>
    <mc:Fallback>
      <p:transition spd="slow" advTm="11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Calibri" pitchFamily="34" charset="0"/>
                <a:cs typeface="Times New Roman" pitchFamily="18" charset="0"/>
              </a:rPr>
              <a:t>10. Химия. </a:t>
            </a: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" pitchFamily="34" charset="0"/>
                <a:ea typeface="+mj-ea"/>
                <a:cs typeface="+mj-cs"/>
              </a:rPr>
            </a:br>
            <a:endParaRPr kumimoji="0" lang="ru-RU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000500" y="1071563"/>
            <a:ext cx="48577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Специалисты в области химии будут особенно востребованы в сфере энергетики. Хотя, как известно, на ближайшие 10 лет запасов нефти хватит, уже сейчас человечество работает над развитием альтернативных источников энергии. 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Прямоугольник 6"/>
          <p:cNvSpPr>
            <a:spLocks noChangeArrowheads="1"/>
          </p:cNvSpPr>
          <p:nvPr/>
        </p:nvSpPr>
        <p:spPr bwMode="auto">
          <a:xfrm>
            <a:off x="142875" y="4143375"/>
            <a:ext cx="48577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К </a:t>
            </a:r>
            <a:r>
              <a:rPr lang="ru-RU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2018 </a:t>
            </a:r>
            <a:r>
              <a:rPr lang="ru-RU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г. разработки и исследования в области альтернативных, экологически чистых источников энергии достигнут своего пика - и без химиков здесь будет совсем не обойтись. </a:t>
            </a:r>
            <a:endParaRPr lang="ru-RU" sz="2000" b="1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Picture 9" descr="http://im7-tub-ru.yandex.net/i?id=191229799-2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88" y="1143000"/>
            <a:ext cx="3598862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im5-tub-ru.yandex.net/i?id=605167658-6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3714750"/>
            <a:ext cx="3413125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513"/>
    </mc:Choice>
    <mc:Fallback>
      <p:transition spd="slow" advTm="9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2105" y="2780928"/>
            <a:ext cx="69797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4580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820"/>
    </mc:Choice>
    <mc:Fallback>
      <p:transition spd="slow" advTm="2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</TotalTime>
  <Words>880</Words>
  <Application>Microsoft Office PowerPoint</Application>
  <PresentationFormat>Экран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Strong</cp:lastModifiedBy>
  <cp:revision>8</cp:revision>
  <dcterms:created xsi:type="dcterms:W3CDTF">2014-03-09T17:38:11Z</dcterms:created>
  <dcterms:modified xsi:type="dcterms:W3CDTF">2018-01-21T16:41:42Z</dcterms:modified>
</cp:coreProperties>
</file>