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0" r:id="rId1"/>
  </p:sldMasterIdLst>
  <p:sldIdLst>
    <p:sldId id="256" r:id="rId2"/>
    <p:sldId id="257" r:id="rId3"/>
    <p:sldId id="258" r:id="rId4"/>
    <p:sldId id="259" r:id="rId5"/>
    <p:sldId id="260" r:id="rId6"/>
    <p:sldId id="261" r:id="rId7"/>
    <p:sldId id="262" r:id="rId8"/>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104" d="100"/>
          <a:sy n="104" d="100"/>
        </p:scale>
        <p:origin x="-1104" y="-78"/>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bg>
      <p:bgRef idx="1002">
        <a:schemeClr val="bg2"/>
      </p:bgRef>
    </p:bg>
    <p:spTree>
      <p:nvGrpSpPr>
        <p:cNvPr id="1" name=""/>
        <p:cNvGrpSpPr/>
        <p:nvPr/>
      </p:nvGrpSpPr>
      <p:grpSpPr>
        <a:xfrm>
          <a:off x="0" y="0"/>
          <a:ext cx="0" cy="0"/>
          <a:chOff x="0" y="0"/>
          <a:chExt cx="0" cy="0"/>
        </a:xfrm>
      </p:grpSpPr>
      <p:sp>
        <p:nvSpPr>
          <p:cNvPr id="7" name="Полилиния 6"/>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dirty="0"/>
          </a:p>
        </p:txBody>
      </p:sp>
      <p:sp>
        <p:nvSpPr>
          <p:cNvPr id="8" name="Полилиния 7"/>
          <p:cNvSpPr>
            <a:spLocks/>
          </p:cNvSpPr>
          <p:nvPr/>
        </p:nvSpPr>
        <p:spPr bwMode="auto">
          <a:xfrm>
            <a:off x="6105525" y="0"/>
            <a:ext cx="3038475"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1608" y="1590"/>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dirty="0"/>
          </a:p>
        </p:txBody>
      </p:sp>
      <p:sp>
        <p:nvSpPr>
          <p:cNvPr id="9" name="Заголовок 8"/>
          <p:cNvSpPr>
            <a:spLocks noGrp="1"/>
          </p:cNvSpPr>
          <p:nvPr>
            <p:ph type="ctrTitle"/>
          </p:nvPr>
        </p:nvSpPr>
        <p:spPr>
          <a:xfrm>
            <a:off x="429064" y="3337560"/>
            <a:ext cx="6480048" cy="2301240"/>
          </a:xfrm>
        </p:spPr>
        <p:txBody>
          <a:bodyPr rIns="45720" anchor="t"/>
          <a:lstStyle>
            <a:lvl1pPr algn="r">
              <a:defRPr lang="en-US" b="1" cap="all" baseline="0" dirty="0">
                <a:ln w="5000" cmpd="sng">
                  <a:solidFill>
                    <a:schemeClr val="accent1">
                      <a:tint val="80000"/>
                      <a:shade val="99000"/>
                      <a:satMod val="500000"/>
                    </a:schemeClr>
                  </a:solidFill>
                  <a:prstDash val="solid"/>
                </a:ln>
                <a:gradFill>
                  <a:gsLst>
                    <a:gs pos="0">
                      <a:schemeClr val="accent1">
                        <a:tint val="63000"/>
                        <a:satMod val="255000"/>
                      </a:schemeClr>
                    </a:gs>
                    <a:gs pos="9000">
                      <a:schemeClr val="accent1">
                        <a:tint val="63000"/>
                        <a:satMod val="255000"/>
                      </a:schemeClr>
                    </a:gs>
                    <a:gs pos="53000">
                      <a:schemeClr val="accent1">
                        <a:shade val="60000"/>
                        <a:satMod val="100000"/>
                      </a:schemeClr>
                    </a:gs>
                    <a:gs pos="90000">
                      <a:schemeClr val="accent1">
                        <a:tint val="63000"/>
                        <a:satMod val="255000"/>
                      </a:schemeClr>
                    </a:gs>
                    <a:gs pos="100000">
                      <a:schemeClr val="accent1">
                        <a:tint val="63000"/>
                        <a:satMod val="255000"/>
                      </a:schemeClr>
                    </a:gs>
                  </a:gsLst>
                  <a:lin ang="5400000"/>
                </a:gradFill>
                <a:effectLst>
                  <a:outerShdw blurRad="50800" dist="38100" dir="5400000" algn="t" rotWithShape="0">
                    <a:prstClr val="black">
                      <a:alpha val="50000"/>
                    </a:prstClr>
                  </a:outerShdw>
                </a:effectLst>
              </a:defRPr>
            </a:lvl1pPr>
          </a:lstStyle>
          <a:p>
            <a:r>
              <a:rPr kumimoji="0" lang="ru-RU" smtClean="0"/>
              <a:t>Образец заголовка</a:t>
            </a:r>
            <a:endParaRPr kumimoji="0" lang="en-US"/>
          </a:p>
        </p:txBody>
      </p:sp>
      <p:sp>
        <p:nvSpPr>
          <p:cNvPr id="17" name="Подзаголовок 16"/>
          <p:cNvSpPr>
            <a:spLocks noGrp="1"/>
          </p:cNvSpPr>
          <p:nvPr>
            <p:ph type="subTitle" idx="1"/>
          </p:nvPr>
        </p:nvSpPr>
        <p:spPr>
          <a:xfrm>
            <a:off x="433050" y="1544812"/>
            <a:ext cx="6480048" cy="1752600"/>
          </a:xfrm>
        </p:spPr>
        <p:txBody>
          <a:bodyPr tIns="0" rIns="45720" bIns="0" anchor="b">
            <a:normAutofit/>
          </a:bodyPr>
          <a:lstStyle>
            <a:lvl1pPr marL="0" indent="0" algn="r">
              <a:buNone/>
              <a:defRPr sz="2000">
                <a:solidFill>
                  <a:schemeClr val="tx1"/>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30" name="Дата 29"/>
          <p:cNvSpPr>
            <a:spLocks noGrp="1"/>
          </p:cNvSpPr>
          <p:nvPr>
            <p:ph type="dt" sz="half" idx="10"/>
          </p:nvPr>
        </p:nvSpPr>
        <p:spPr/>
        <p:txBody>
          <a:bodyPr/>
          <a:lstStyle/>
          <a:p>
            <a:fld id="{BF038BD0-BA6C-40B6-926C-CDAE30D4F25E}" type="datetimeFigureOut">
              <a:rPr lang="ru-RU" smtClean="0"/>
              <a:t>28.10.2019</a:t>
            </a:fld>
            <a:endParaRPr lang="ru-RU" dirty="0"/>
          </a:p>
        </p:txBody>
      </p:sp>
      <p:sp>
        <p:nvSpPr>
          <p:cNvPr id="19" name="Нижний колонтитул 18"/>
          <p:cNvSpPr>
            <a:spLocks noGrp="1"/>
          </p:cNvSpPr>
          <p:nvPr>
            <p:ph type="ftr" sz="quarter" idx="11"/>
          </p:nvPr>
        </p:nvSpPr>
        <p:spPr/>
        <p:txBody>
          <a:bodyPr/>
          <a:lstStyle/>
          <a:p>
            <a:endParaRPr lang="ru-RU" dirty="0"/>
          </a:p>
        </p:txBody>
      </p:sp>
      <p:sp>
        <p:nvSpPr>
          <p:cNvPr id="27" name="Номер слайда 26"/>
          <p:cNvSpPr>
            <a:spLocks noGrp="1"/>
          </p:cNvSpPr>
          <p:nvPr>
            <p:ph type="sldNum" sz="quarter" idx="12"/>
          </p:nvPr>
        </p:nvSpPr>
        <p:spPr/>
        <p:txBody>
          <a:bodyPr/>
          <a:lstStyle/>
          <a:p>
            <a:fld id="{DB6DBBF3-4937-49B3-916C-4BADB6F5246E}" type="slidenum">
              <a:rPr lang="ru-RU" smtClean="0"/>
              <a:t>‹#›</a:t>
            </a:fld>
            <a:endParaRPr lang="ru-RU"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lgn="l">
              <a:defRPr/>
            </a:lvl1pPr>
          </a:lstStyle>
          <a:p>
            <a:r>
              <a:rPr kumimoji="0" lang="ru-RU" smtClean="0"/>
              <a:t>Образец заголовка</a:t>
            </a:r>
            <a:endParaRPr kumimoji="0" lang="en-US"/>
          </a:p>
        </p:txBody>
      </p:sp>
      <p:sp>
        <p:nvSpPr>
          <p:cNvPr id="3" name="Содержимое 2"/>
          <p:cNvSpPr>
            <a:spLocks noGrp="1"/>
          </p:cNvSpPr>
          <p:nvPr>
            <p:ph idx="1"/>
          </p:nvPr>
        </p:nvSpPr>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BF038BD0-BA6C-40B6-926C-CDAE30D4F25E}" type="datetimeFigureOut">
              <a:rPr lang="ru-RU" smtClean="0"/>
              <a:t>28.10.2019</a:t>
            </a:fld>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DB6DBBF3-4937-49B3-916C-4BADB6F5246E}" type="slidenum">
              <a:rPr lang="ru-RU" smtClean="0"/>
              <a:t>‹#›</a:t>
            </a:fld>
            <a:endParaRPr lang="ru-RU"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Ref idx="1002">
        <a:schemeClr val="bg2"/>
      </p:bgRef>
    </p:bg>
    <p:spTree>
      <p:nvGrpSpPr>
        <p:cNvPr id="1" name=""/>
        <p:cNvGrpSpPr/>
        <p:nvPr/>
      </p:nvGrpSpPr>
      <p:grpSpPr>
        <a:xfrm>
          <a:off x="0" y="0"/>
          <a:ext cx="0" cy="0"/>
          <a:chOff x="0" y="0"/>
          <a:chExt cx="0" cy="0"/>
        </a:xfrm>
      </p:grpSpPr>
      <p:sp>
        <p:nvSpPr>
          <p:cNvPr id="7" name="Полилиния 6"/>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dirty="0"/>
          </a:p>
        </p:txBody>
      </p:sp>
      <p:sp>
        <p:nvSpPr>
          <p:cNvPr id="9" name="Полилиния 8"/>
          <p:cNvSpPr>
            <a:spLocks/>
          </p:cNvSpPr>
          <p:nvPr/>
        </p:nvSpPr>
        <p:spPr bwMode="auto">
          <a:xfrm>
            <a:off x="6105525" y="0"/>
            <a:ext cx="3038475"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1608" y="1590"/>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dirty="0"/>
          </a:p>
        </p:txBody>
      </p:sp>
      <p:sp>
        <p:nvSpPr>
          <p:cNvPr id="2" name="Заголовок 1"/>
          <p:cNvSpPr>
            <a:spLocks noGrp="1"/>
          </p:cNvSpPr>
          <p:nvPr>
            <p:ph type="title"/>
          </p:nvPr>
        </p:nvSpPr>
        <p:spPr>
          <a:xfrm>
            <a:off x="685800" y="3583837"/>
            <a:ext cx="6629400" cy="1826363"/>
          </a:xfrm>
        </p:spPr>
        <p:txBody>
          <a:bodyPr tIns="0" bIns="0" anchor="t"/>
          <a:lstStyle>
            <a:lvl1pPr algn="l">
              <a:buNone/>
              <a:defRPr sz="4200" b="1" cap="none" baseline="0">
                <a:ln w="5000" cmpd="sng">
                  <a:solidFill>
                    <a:schemeClr val="accent1">
                      <a:tint val="80000"/>
                      <a:shade val="99000"/>
                      <a:satMod val="500000"/>
                    </a:schemeClr>
                  </a:solidFill>
                  <a:prstDash val="solid"/>
                </a:ln>
                <a:gradFill>
                  <a:gsLst>
                    <a:gs pos="0">
                      <a:schemeClr val="accent1">
                        <a:tint val="63000"/>
                        <a:satMod val="255000"/>
                      </a:schemeClr>
                    </a:gs>
                    <a:gs pos="9000">
                      <a:schemeClr val="accent1">
                        <a:tint val="63000"/>
                        <a:satMod val="255000"/>
                      </a:schemeClr>
                    </a:gs>
                    <a:gs pos="53000">
                      <a:schemeClr val="accent1">
                        <a:shade val="60000"/>
                        <a:satMod val="100000"/>
                      </a:schemeClr>
                    </a:gs>
                    <a:gs pos="90000">
                      <a:schemeClr val="accent1">
                        <a:tint val="63000"/>
                        <a:satMod val="255000"/>
                      </a:schemeClr>
                    </a:gs>
                    <a:gs pos="100000">
                      <a:schemeClr val="accent1">
                        <a:tint val="63000"/>
                        <a:satMod val="255000"/>
                      </a:schemeClr>
                    </a:gs>
                  </a:gsLst>
                  <a:lin ang="5400000"/>
                </a:gradFill>
                <a:effectLst>
                  <a:outerShdw blurRad="50800" dist="38100" dir="5400000" algn="t" rotWithShape="0">
                    <a:prstClr val="black">
                      <a:alpha val="50000"/>
                    </a:prstClr>
                  </a:outerShdw>
                </a:effectLst>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685800" y="2485800"/>
            <a:ext cx="6629400" cy="1066688"/>
          </a:xfrm>
        </p:spPr>
        <p:txBody>
          <a:bodyPr lIns="45720" tIns="0" rIns="45720" bIns="0" anchor="b"/>
          <a:lstStyle>
            <a:lvl1pPr marL="0" indent="0" algn="l">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p>
            <a:fld id="{BF038BD0-BA6C-40B6-926C-CDAE30D4F25E}" type="datetimeFigureOut">
              <a:rPr lang="ru-RU" smtClean="0"/>
              <a:t>28.10.2019</a:t>
            </a:fld>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DB6DBBF3-4937-49B3-916C-4BADB6F5246E}" type="slidenum">
              <a:rPr lang="ru-RU" smtClean="0"/>
              <a:t>‹#›</a:t>
            </a:fld>
            <a:endParaRPr lang="ru-RU"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7467600" cy="1143000"/>
          </a:xfrm>
        </p:spPr>
        <p:txBody>
          <a:bodyPr/>
          <a:lstStyle/>
          <a:p>
            <a:r>
              <a:rPr kumimoji="0" lang="ru-RU" smtClean="0"/>
              <a:t>Образец заголовка</a:t>
            </a:r>
            <a:endParaRPr kumimoji="0" lang="en-US"/>
          </a:p>
        </p:txBody>
      </p:sp>
      <p:sp>
        <p:nvSpPr>
          <p:cNvPr id="3" name="Содержимое 2"/>
          <p:cNvSpPr>
            <a:spLocks noGrp="1"/>
          </p:cNvSpPr>
          <p:nvPr>
            <p:ph sz="half" idx="1"/>
          </p:nvPr>
        </p:nvSpPr>
        <p:spPr>
          <a:xfrm>
            <a:off x="457200" y="1600200"/>
            <a:ext cx="3657600" cy="4525963"/>
          </a:xfrm>
        </p:spPr>
        <p:txBody>
          <a:bodyPr/>
          <a:lstStyle>
            <a:lvl1pPr>
              <a:defRPr sz="2600"/>
            </a:lvl1pPr>
            <a:lvl2pPr>
              <a:defRPr sz="22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4267200" y="1600200"/>
            <a:ext cx="3657600" cy="4525963"/>
          </a:xfrm>
        </p:spPr>
        <p:txBody>
          <a:bodyPr/>
          <a:lstStyle>
            <a:lvl1pPr>
              <a:defRPr sz="2600"/>
            </a:lvl1pPr>
            <a:lvl2pPr>
              <a:defRPr sz="22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BF038BD0-BA6C-40B6-926C-CDAE30D4F25E}" type="datetimeFigureOut">
              <a:rPr lang="ru-RU" smtClean="0"/>
              <a:t>28.10.2019</a:t>
            </a:fld>
            <a:endParaRPr lang="ru-RU" dirty="0"/>
          </a:p>
        </p:txBody>
      </p:sp>
      <p:sp>
        <p:nvSpPr>
          <p:cNvPr id="6" name="Нижний колонтитул 5"/>
          <p:cNvSpPr>
            <a:spLocks noGrp="1"/>
          </p:cNvSpPr>
          <p:nvPr>
            <p:ph type="ftr" sz="quarter" idx="11"/>
          </p:nvPr>
        </p:nvSpPr>
        <p:spPr/>
        <p:txBody>
          <a:bodyPr/>
          <a:lstStyle/>
          <a:p>
            <a:endParaRPr lang="ru-RU" dirty="0"/>
          </a:p>
        </p:txBody>
      </p:sp>
      <p:sp>
        <p:nvSpPr>
          <p:cNvPr id="7" name="Номер слайда 6"/>
          <p:cNvSpPr>
            <a:spLocks noGrp="1"/>
          </p:cNvSpPr>
          <p:nvPr>
            <p:ph type="sldNum" sz="quarter" idx="12"/>
          </p:nvPr>
        </p:nvSpPr>
        <p:spPr/>
        <p:txBody>
          <a:bodyPr/>
          <a:lstStyle/>
          <a:p>
            <a:fld id="{DB6DBBF3-4937-49B3-916C-4BADB6F5246E}" type="slidenum">
              <a:rPr lang="ru-RU" smtClean="0"/>
              <a:t>‹#›</a:t>
            </a:fld>
            <a:endParaRPr lang="ru-RU"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8229600" cy="1143000"/>
          </a:xfrm>
        </p:spPr>
        <p:txBody>
          <a:bodyPr anchor="ctr"/>
          <a:lstStyle>
            <a:lvl1pPr>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457200" y="5486400"/>
            <a:ext cx="4040188" cy="838200"/>
          </a:xfrm>
        </p:spPr>
        <p:txBody>
          <a:bodyPr anchor="t"/>
          <a:lstStyle>
            <a:lvl1pPr marL="0" indent="0">
              <a:buNone/>
              <a:defRPr sz="2400" b="1">
                <a:solidFill>
                  <a:schemeClr val="accent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45025" y="5486400"/>
            <a:ext cx="4041775" cy="838200"/>
          </a:xfrm>
        </p:spPr>
        <p:txBody>
          <a:bodyPr anchor="t"/>
          <a:lstStyle>
            <a:lvl1pPr marL="0" indent="0">
              <a:buNone/>
              <a:defRPr sz="2400" b="1">
                <a:solidFill>
                  <a:schemeClr val="accent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457200" y="1516912"/>
            <a:ext cx="4040188"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4645025" y="1516912"/>
            <a:ext cx="4041775"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p>
            <a:fld id="{BF038BD0-BA6C-40B6-926C-CDAE30D4F25E}" type="datetimeFigureOut">
              <a:rPr lang="ru-RU" smtClean="0"/>
              <a:t>28.10.2019</a:t>
            </a:fld>
            <a:endParaRPr lang="ru-RU" dirty="0"/>
          </a:p>
        </p:txBody>
      </p:sp>
      <p:sp>
        <p:nvSpPr>
          <p:cNvPr id="8" name="Нижний колонтитул 7"/>
          <p:cNvSpPr>
            <a:spLocks noGrp="1"/>
          </p:cNvSpPr>
          <p:nvPr>
            <p:ph type="ftr" sz="quarter" idx="11"/>
          </p:nvPr>
        </p:nvSpPr>
        <p:spPr/>
        <p:txBody>
          <a:bodyPr/>
          <a:lstStyle/>
          <a:p>
            <a:endParaRPr lang="ru-RU" dirty="0"/>
          </a:p>
        </p:txBody>
      </p:sp>
      <p:sp>
        <p:nvSpPr>
          <p:cNvPr id="9" name="Номер слайда 8"/>
          <p:cNvSpPr>
            <a:spLocks noGrp="1"/>
          </p:cNvSpPr>
          <p:nvPr>
            <p:ph type="sldNum" sz="quarter" idx="12"/>
          </p:nvPr>
        </p:nvSpPr>
        <p:spPr/>
        <p:txBody>
          <a:bodyPr/>
          <a:lstStyle/>
          <a:p>
            <a:fld id="{DB6DBBF3-4937-49B3-916C-4BADB6F5246E}" type="slidenum">
              <a:rPr lang="ru-RU" smtClean="0"/>
              <a:t>‹#›</a:t>
            </a:fld>
            <a:endParaRPr lang="ru-RU"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320"/>
            <a:ext cx="7470648" cy="1143000"/>
          </a:xfrm>
        </p:spPr>
        <p:txBody>
          <a:bodyPr anchor="ctr"/>
          <a:lstStyle>
            <a:lvl1pPr algn="l">
              <a:defRPr sz="4600"/>
            </a:lvl1pPr>
          </a:lstStyle>
          <a:p>
            <a:r>
              <a:rPr kumimoji="0" lang="ru-RU" smtClean="0"/>
              <a:t>Образец заголовка</a:t>
            </a:r>
            <a:endParaRPr kumimoji="0" lang="en-US"/>
          </a:p>
        </p:txBody>
      </p:sp>
      <p:sp>
        <p:nvSpPr>
          <p:cNvPr id="7" name="Дата 6"/>
          <p:cNvSpPr>
            <a:spLocks noGrp="1"/>
          </p:cNvSpPr>
          <p:nvPr>
            <p:ph type="dt" sz="half" idx="10"/>
          </p:nvPr>
        </p:nvSpPr>
        <p:spPr/>
        <p:txBody>
          <a:bodyPr/>
          <a:lstStyle/>
          <a:p>
            <a:fld id="{BF038BD0-BA6C-40B6-926C-CDAE30D4F25E}" type="datetimeFigureOut">
              <a:rPr lang="ru-RU" smtClean="0"/>
              <a:t>28.10.2019</a:t>
            </a:fld>
            <a:endParaRPr lang="ru-RU" dirty="0"/>
          </a:p>
        </p:txBody>
      </p:sp>
      <p:sp>
        <p:nvSpPr>
          <p:cNvPr id="8" name="Номер слайда 7"/>
          <p:cNvSpPr>
            <a:spLocks noGrp="1"/>
          </p:cNvSpPr>
          <p:nvPr>
            <p:ph type="sldNum" sz="quarter" idx="11"/>
          </p:nvPr>
        </p:nvSpPr>
        <p:spPr/>
        <p:txBody>
          <a:bodyPr/>
          <a:lstStyle/>
          <a:p>
            <a:fld id="{DB6DBBF3-4937-49B3-916C-4BADB6F5246E}" type="slidenum">
              <a:rPr lang="ru-RU" smtClean="0"/>
              <a:t>‹#›</a:t>
            </a:fld>
            <a:endParaRPr lang="ru-RU" dirty="0"/>
          </a:p>
        </p:txBody>
      </p:sp>
      <p:sp>
        <p:nvSpPr>
          <p:cNvPr id="9" name="Нижний колонтитул 8"/>
          <p:cNvSpPr>
            <a:spLocks noGrp="1"/>
          </p:cNvSpPr>
          <p:nvPr>
            <p:ph type="ftr" sz="quarter" idx="12"/>
          </p:nvPr>
        </p:nvSpPr>
        <p:spPr/>
        <p:txBody>
          <a:bodyPr/>
          <a:lstStyle/>
          <a:p>
            <a:endParaRPr lang="ru-RU"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F038BD0-BA6C-40B6-926C-CDAE30D4F25E}" type="datetimeFigureOut">
              <a:rPr lang="ru-RU" smtClean="0"/>
              <a:t>28.10.2019</a:t>
            </a:fld>
            <a:endParaRPr lang="ru-RU" dirty="0"/>
          </a:p>
        </p:txBody>
      </p:sp>
      <p:sp>
        <p:nvSpPr>
          <p:cNvPr id="3" name="Нижний колонтитул 2"/>
          <p:cNvSpPr>
            <a:spLocks noGrp="1"/>
          </p:cNvSpPr>
          <p:nvPr>
            <p:ph type="ftr" sz="quarter" idx="11"/>
          </p:nvPr>
        </p:nvSpPr>
        <p:spPr/>
        <p:txBody>
          <a:bodyPr/>
          <a:lstStyle/>
          <a:p>
            <a:endParaRPr lang="ru-RU" dirty="0"/>
          </a:p>
        </p:txBody>
      </p:sp>
      <p:sp>
        <p:nvSpPr>
          <p:cNvPr id="4" name="Номер слайда 3"/>
          <p:cNvSpPr>
            <a:spLocks noGrp="1"/>
          </p:cNvSpPr>
          <p:nvPr>
            <p:ph type="sldNum" sz="quarter" idx="12"/>
          </p:nvPr>
        </p:nvSpPr>
        <p:spPr/>
        <p:txBody>
          <a:bodyPr/>
          <a:lstStyle/>
          <a:p>
            <a:fld id="{DB6DBBF3-4937-49B3-916C-4BADB6F5246E}" type="slidenum">
              <a:rPr lang="ru-RU" smtClean="0"/>
              <a:t>‹#›</a:t>
            </a:fld>
            <a:endParaRPr lang="ru-RU"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185528"/>
            <a:ext cx="3200400" cy="730250"/>
          </a:xfrm>
        </p:spPr>
        <p:txBody>
          <a:bodyPr tIns="0" bIns="0" anchor="t"/>
          <a:lstStyle>
            <a:lvl1pPr algn="l">
              <a:buNone/>
              <a:defRPr sz="1800" b="1">
                <a:solidFill>
                  <a:schemeClr val="accent1"/>
                </a:solidFill>
              </a:defRPr>
            </a:lvl1pPr>
          </a:lstStyle>
          <a:p>
            <a:r>
              <a:rPr kumimoji="0" lang="ru-RU" smtClean="0"/>
              <a:t>Образец заголовка</a:t>
            </a:r>
            <a:endParaRPr kumimoji="0" lang="en-US"/>
          </a:p>
        </p:txBody>
      </p:sp>
      <p:sp>
        <p:nvSpPr>
          <p:cNvPr id="3" name="Текст 2"/>
          <p:cNvSpPr>
            <a:spLocks noGrp="1"/>
          </p:cNvSpPr>
          <p:nvPr>
            <p:ph type="body" idx="2"/>
          </p:nvPr>
        </p:nvSpPr>
        <p:spPr>
          <a:xfrm>
            <a:off x="457200" y="214424"/>
            <a:ext cx="2743200" cy="914400"/>
          </a:xfrm>
        </p:spPr>
        <p:txBody>
          <a:bodyPr lIns="45720" tIns="0" rIns="45720" bIns="0" anchor="b"/>
          <a:lstStyle>
            <a:lvl1pPr marL="0" indent="0" algn="l">
              <a:buNone/>
              <a:defRPr sz="1400"/>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457200" y="1981200"/>
            <a:ext cx="7086600" cy="3810000"/>
          </a:xfrm>
        </p:spPr>
        <p:txBody>
          <a:bodyPr/>
          <a:lstStyle>
            <a:lvl1pPr>
              <a:defRPr sz="2800"/>
            </a:lvl1pPr>
            <a:lvl2pPr>
              <a:defRPr sz="2400"/>
            </a:lvl2pPr>
            <a:lvl3pPr>
              <a:defRPr sz="2200"/>
            </a:lvl3pPr>
            <a:lvl4pPr>
              <a:defRPr sz="2000"/>
            </a:lvl4pPr>
            <a:lvl5pPr>
              <a:defRPr sz="20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BF038BD0-BA6C-40B6-926C-CDAE30D4F25E}" type="datetimeFigureOut">
              <a:rPr lang="ru-RU" smtClean="0"/>
              <a:t>28.10.2019</a:t>
            </a:fld>
            <a:endParaRPr lang="ru-RU" dirty="0"/>
          </a:p>
        </p:txBody>
      </p:sp>
      <p:sp>
        <p:nvSpPr>
          <p:cNvPr id="6" name="Нижний колонтитул 5"/>
          <p:cNvSpPr>
            <a:spLocks noGrp="1"/>
          </p:cNvSpPr>
          <p:nvPr>
            <p:ph type="ftr" sz="quarter" idx="11"/>
          </p:nvPr>
        </p:nvSpPr>
        <p:spPr/>
        <p:txBody>
          <a:bodyPr/>
          <a:lstStyle/>
          <a:p>
            <a:endParaRPr lang="ru-RU" dirty="0"/>
          </a:p>
        </p:txBody>
      </p:sp>
      <p:sp>
        <p:nvSpPr>
          <p:cNvPr id="7" name="Номер слайда 6"/>
          <p:cNvSpPr>
            <a:spLocks noGrp="1"/>
          </p:cNvSpPr>
          <p:nvPr>
            <p:ph type="sldNum" sz="quarter" idx="12"/>
          </p:nvPr>
        </p:nvSpPr>
        <p:spPr>
          <a:xfrm>
            <a:off x="8156448" y="6422064"/>
            <a:ext cx="762000" cy="365125"/>
          </a:xfrm>
        </p:spPr>
        <p:txBody>
          <a:bodyPr/>
          <a:lstStyle/>
          <a:p>
            <a:fld id="{DB6DBBF3-4937-49B3-916C-4BADB6F5246E}" type="slidenum">
              <a:rPr lang="ru-RU" smtClean="0"/>
              <a:t>‹#›</a:t>
            </a:fld>
            <a:endParaRPr lang="ru-RU"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556732" y="1705709"/>
            <a:ext cx="3053868" cy="1253808"/>
          </a:xfrm>
        </p:spPr>
        <p:txBody>
          <a:bodyPr anchor="b"/>
          <a:lstStyle>
            <a:lvl1pPr algn="l">
              <a:buNone/>
              <a:defRPr sz="2200" b="1">
                <a:solidFill>
                  <a:schemeClr val="accent1"/>
                </a:solidFill>
              </a:defRPr>
            </a:lvl1pPr>
          </a:lstStyle>
          <a:p>
            <a:r>
              <a:rPr kumimoji="0" lang="ru-RU" smtClean="0"/>
              <a:t>Образец заголовка</a:t>
            </a:r>
            <a:endParaRPr kumimoji="0" lang="en-US"/>
          </a:p>
        </p:txBody>
      </p:sp>
      <p:sp>
        <p:nvSpPr>
          <p:cNvPr id="3" name="Рисунок 2"/>
          <p:cNvSpPr>
            <a:spLocks noGrp="1"/>
          </p:cNvSpPr>
          <p:nvPr>
            <p:ph type="pic" idx="1"/>
          </p:nvPr>
        </p:nvSpPr>
        <p:spPr>
          <a:xfrm>
            <a:off x="1065628" y="1019907"/>
            <a:ext cx="4114800" cy="4114800"/>
          </a:xfrm>
          <a:prstGeom prst="ellipse">
            <a:avLst/>
          </a:prstGeom>
          <a:solidFill>
            <a:schemeClr val="bg2">
              <a:shade val="50000"/>
            </a:schemeClr>
          </a:solidFill>
          <a:ln w="50800" cap="flat">
            <a:solidFill>
              <a:schemeClr val="bg2"/>
            </a:solidFill>
            <a:miter lim="800000"/>
          </a:ln>
          <a:effectLst>
            <a:outerShdw blurRad="152000" dist="345000" dir="5400000" sx="-80000" sy="-18000" rotWithShape="0">
              <a:srgbClr val="000000">
                <a:alpha val="25000"/>
              </a:srgbClr>
            </a:outerShdw>
          </a:effectLst>
          <a:scene3d>
            <a:camera prst="orthographicFront"/>
            <a:lightRig rig="contrasting" dir="t">
              <a:rot lat="0" lon="0" rev="2400000"/>
            </a:lightRig>
          </a:scene3d>
          <a:sp3d contourW="7620">
            <a:bevelT w="63500" h="63500"/>
            <a:contourClr>
              <a:schemeClr val="bg2">
                <a:shade val="50000"/>
              </a:schemeClr>
            </a:contourClr>
          </a:sp3d>
        </p:spPr>
        <p:txBody>
          <a:bodyPr/>
          <a:lstStyle>
            <a:lvl1pPr marL="0" indent="0">
              <a:buNone/>
              <a:defRPr sz="3200"/>
            </a:lvl1pPr>
          </a:lstStyle>
          <a:p>
            <a:r>
              <a:rPr kumimoji="0" lang="ru-RU" dirty="0" smtClean="0"/>
              <a:t>Вставка рисунка</a:t>
            </a:r>
            <a:endParaRPr kumimoji="0" lang="en-US" dirty="0"/>
          </a:p>
        </p:txBody>
      </p:sp>
      <p:sp>
        <p:nvSpPr>
          <p:cNvPr id="4" name="Текст 3"/>
          <p:cNvSpPr>
            <a:spLocks noGrp="1"/>
          </p:cNvSpPr>
          <p:nvPr>
            <p:ph type="body" sz="half" idx="2"/>
          </p:nvPr>
        </p:nvSpPr>
        <p:spPr>
          <a:xfrm>
            <a:off x="5556734" y="2998765"/>
            <a:ext cx="3053866" cy="2663482"/>
          </a:xfrm>
        </p:spPr>
        <p:txBody>
          <a:bodyPr lIns="45720" rIns="45720"/>
          <a:lstStyle>
            <a:lvl1pPr marL="0" indent="0">
              <a:buFontTx/>
              <a:buNone/>
              <a:defRPr sz="12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ru-RU" smtClean="0"/>
              <a:t>Образец текста</a:t>
            </a:r>
          </a:p>
        </p:txBody>
      </p:sp>
      <p:sp>
        <p:nvSpPr>
          <p:cNvPr id="5" name="Дата 4"/>
          <p:cNvSpPr>
            <a:spLocks noGrp="1"/>
          </p:cNvSpPr>
          <p:nvPr>
            <p:ph type="dt" sz="half" idx="10"/>
          </p:nvPr>
        </p:nvSpPr>
        <p:spPr>
          <a:xfrm>
            <a:off x="457200" y="6422064"/>
            <a:ext cx="2133600" cy="365125"/>
          </a:xfrm>
        </p:spPr>
        <p:txBody>
          <a:bodyPr/>
          <a:lstStyle/>
          <a:p>
            <a:fld id="{BF038BD0-BA6C-40B6-926C-CDAE30D4F25E}" type="datetimeFigureOut">
              <a:rPr lang="ru-RU" smtClean="0"/>
              <a:t>28.10.2019</a:t>
            </a:fld>
            <a:endParaRPr lang="ru-RU" dirty="0"/>
          </a:p>
        </p:txBody>
      </p:sp>
      <p:sp>
        <p:nvSpPr>
          <p:cNvPr id="6" name="Нижний колонтитул 5"/>
          <p:cNvSpPr>
            <a:spLocks noGrp="1"/>
          </p:cNvSpPr>
          <p:nvPr>
            <p:ph type="ftr" sz="quarter" idx="11"/>
          </p:nvPr>
        </p:nvSpPr>
        <p:spPr/>
        <p:txBody>
          <a:bodyPr/>
          <a:lstStyle/>
          <a:p>
            <a:endParaRPr lang="ru-RU" dirty="0"/>
          </a:p>
        </p:txBody>
      </p:sp>
      <p:sp>
        <p:nvSpPr>
          <p:cNvPr id="7" name="Номер слайда 6"/>
          <p:cNvSpPr>
            <a:spLocks noGrp="1"/>
          </p:cNvSpPr>
          <p:nvPr>
            <p:ph type="sldNum" sz="quarter" idx="12"/>
          </p:nvPr>
        </p:nvSpPr>
        <p:spPr/>
        <p:txBody>
          <a:bodyPr/>
          <a:lstStyle/>
          <a:p>
            <a:fld id="{DB6DBBF3-4937-49B3-916C-4BADB6F5246E}" type="slidenum">
              <a:rPr lang="ru-RU" smtClean="0"/>
              <a:t>‹#›</a:t>
            </a:fld>
            <a:endParaRPr lang="ru-RU"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BF038BD0-BA6C-40B6-926C-CDAE30D4F25E}" type="datetimeFigureOut">
              <a:rPr lang="ru-RU" smtClean="0"/>
              <a:t>28.10.2019</a:t>
            </a:fld>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DB6DBBF3-4937-49B3-916C-4BADB6F5246E}" type="slidenum">
              <a:rPr lang="ru-RU" smtClean="0"/>
              <a:t>‹#›</a:t>
            </a:fld>
            <a:endParaRPr lang="ru-RU"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BF038BD0-BA6C-40B6-926C-CDAE30D4F25E}" type="datetimeFigureOut">
              <a:rPr lang="ru-RU" smtClean="0"/>
              <a:t>28.10.2019</a:t>
            </a:fld>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DB6DBBF3-4937-49B3-916C-4BADB6F5246E}" type="slidenum">
              <a:rPr lang="ru-RU" smtClean="0"/>
              <a:t>‹#›</a:t>
            </a:fld>
            <a:endParaRPr lang="ru-RU"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2" name="Полилиния 11"/>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dirty="0"/>
          </a:p>
        </p:txBody>
      </p:sp>
      <p:sp>
        <p:nvSpPr>
          <p:cNvPr id="16" name="Полилиния 15"/>
          <p:cNvSpPr>
            <a:spLocks/>
          </p:cNvSpPr>
          <p:nvPr/>
        </p:nvSpPr>
        <p:spPr bwMode="auto">
          <a:xfrm>
            <a:off x="7315200" y="0"/>
            <a:ext cx="1828800"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2082" y="1734"/>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dirty="0"/>
          </a:p>
        </p:txBody>
      </p:sp>
      <p:sp>
        <p:nvSpPr>
          <p:cNvPr id="9" name="Заголовок 8"/>
          <p:cNvSpPr>
            <a:spLocks noGrp="1"/>
          </p:cNvSpPr>
          <p:nvPr>
            <p:ph type="title"/>
          </p:nvPr>
        </p:nvSpPr>
        <p:spPr>
          <a:xfrm>
            <a:off x="457200" y="274638"/>
            <a:ext cx="7467600" cy="1143000"/>
          </a:xfrm>
          <a:prstGeom prst="rect">
            <a:avLst/>
          </a:prstGeom>
        </p:spPr>
        <p:txBody>
          <a:bodyPr vert="horz" lIns="45720" rIns="45720" anchor="ctr">
            <a:normAutofit/>
          </a:bodyPr>
          <a:lstStyle/>
          <a:p>
            <a:r>
              <a:rPr kumimoji="0" lang="ru-RU" smtClean="0"/>
              <a:t>Образец заголовка</a:t>
            </a:r>
            <a:endParaRPr kumimoji="0" lang="en-US"/>
          </a:p>
        </p:txBody>
      </p:sp>
      <p:sp>
        <p:nvSpPr>
          <p:cNvPr id="30" name="Текст 29"/>
          <p:cNvSpPr>
            <a:spLocks noGrp="1"/>
          </p:cNvSpPr>
          <p:nvPr>
            <p:ph type="body" idx="1"/>
          </p:nvPr>
        </p:nvSpPr>
        <p:spPr>
          <a:xfrm>
            <a:off x="457200" y="1600200"/>
            <a:ext cx="7467600" cy="4525963"/>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0" name="Дата 9"/>
          <p:cNvSpPr>
            <a:spLocks noGrp="1"/>
          </p:cNvSpPr>
          <p:nvPr>
            <p:ph type="dt" sz="half" idx="2"/>
          </p:nvPr>
        </p:nvSpPr>
        <p:spPr>
          <a:xfrm>
            <a:off x="457200" y="6422064"/>
            <a:ext cx="2133600" cy="365125"/>
          </a:xfrm>
          <a:prstGeom prst="rect">
            <a:avLst/>
          </a:prstGeom>
        </p:spPr>
        <p:txBody>
          <a:bodyPr vert="horz" bIns="0" anchor="b"/>
          <a:lstStyle>
            <a:lvl1pPr algn="l" eaLnBrk="1" latinLnBrk="0" hangingPunct="1">
              <a:defRPr kumimoji="0" sz="1000">
                <a:solidFill>
                  <a:schemeClr val="tx2">
                    <a:shade val="50000"/>
                  </a:schemeClr>
                </a:solidFill>
              </a:defRPr>
            </a:lvl1pPr>
          </a:lstStyle>
          <a:p>
            <a:fld id="{BF038BD0-BA6C-40B6-926C-CDAE30D4F25E}" type="datetimeFigureOut">
              <a:rPr lang="ru-RU" smtClean="0"/>
              <a:t>28.10.2019</a:t>
            </a:fld>
            <a:endParaRPr lang="ru-RU" dirty="0"/>
          </a:p>
        </p:txBody>
      </p:sp>
      <p:sp>
        <p:nvSpPr>
          <p:cNvPr id="22" name="Нижний колонтитул 21"/>
          <p:cNvSpPr>
            <a:spLocks noGrp="1"/>
          </p:cNvSpPr>
          <p:nvPr>
            <p:ph type="ftr" sz="quarter" idx="3"/>
          </p:nvPr>
        </p:nvSpPr>
        <p:spPr>
          <a:xfrm>
            <a:off x="3124200" y="6422064"/>
            <a:ext cx="2895600" cy="365125"/>
          </a:xfrm>
          <a:prstGeom prst="rect">
            <a:avLst/>
          </a:prstGeom>
        </p:spPr>
        <p:txBody>
          <a:bodyPr vert="horz" lIns="0" rIns="0" bIns="0" anchor="b"/>
          <a:lstStyle>
            <a:lvl1pPr algn="ctr" eaLnBrk="1" latinLnBrk="0" hangingPunct="1">
              <a:defRPr kumimoji="0" sz="1000">
                <a:solidFill>
                  <a:schemeClr val="tx2">
                    <a:shade val="50000"/>
                  </a:schemeClr>
                </a:solidFill>
              </a:defRPr>
            </a:lvl1pPr>
          </a:lstStyle>
          <a:p>
            <a:endParaRPr lang="ru-RU" dirty="0"/>
          </a:p>
        </p:txBody>
      </p:sp>
      <p:sp>
        <p:nvSpPr>
          <p:cNvPr id="18" name="Номер слайда 17"/>
          <p:cNvSpPr>
            <a:spLocks noGrp="1"/>
          </p:cNvSpPr>
          <p:nvPr>
            <p:ph type="sldNum" sz="quarter" idx="4"/>
          </p:nvPr>
        </p:nvSpPr>
        <p:spPr>
          <a:xfrm>
            <a:off x="8153400" y="6422064"/>
            <a:ext cx="762000" cy="365125"/>
          </a:xfrm>
          <a:prstGeom prst="rect">
            <a:avLst/>
          </a:prstGeom>
        </p:spPr>
        <p:txBody>
          <a:bodyPr vert="horz" lIns="0" tIns="0" rIns="0" bIns="0" anchor="b"/>
          <a:lstStyle>
            <a:lvl1pPr algn="r" eaLnBrk="1" latinLnBrk="0" hangingPunct="1">
              <a:defRPr kumimoji="0" sz="1000">
                <a:solidFill>
                  <a:schemeClr val="tx2">
                    <a:shade val="50000"/>
                  </a:schemeClr>
                </a:solidFill>
              </a:defRPr>
            </a:lvl1pPr>
          </a:lstStyle>
          <a:p>
            <a:fld id="{DB6DBBF3-4937-49B3-916C-4BADB6F5246E}" type="slidenum">
              <a:rPr lang="ru-RU" smtClean="0"/>
              <a:t>‹#›</a:t>
            </a:fld>
            <a:endParaRPr lang="ru-RU" dirty="0"/>
          </a:p>
        </p:txBody>
      </p:sp>
    </p:spTree>
  </p:cSld>
  <p:clrMap bg1="dk1" tx1="lt1" bg2="dk2" tx2="lt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Lst>
  <p:txStyles>
    <p:titleStyle>
      <a:lvl1pPr algn="l" rtl="0" eaLnBrk="1" latinLnBrk="0" hangingPunct="1">
        <a:spcBef>
          <a:spcPct val="0"/>
        </a:spcBef>
        <a:buNone/>
        <a:defRPr kumimoji="0" sz="4600" kern="1200">
          <a:solidFill>
            <a:schemeClr val="tx1"/>
          </a:solidFill>
          <a:latin typeface="+mj-lt"/>
          <a:ea typeface="+mj-ea"/>
          <a:cs typeface="+mj-cs"/>
        </a:defRPr>
      </a:lvl1pPr>
    </p:titleStyle>
    <p:bodyStyle>
      <a:lvl1pPr marL="420624" indent="-384048" algn="l" rtl="0" eaLnBrk="1" latinLnBrk="0" hangingPunct="1">
        <a:spcBef>
          <a:spcPct val="20000"/>
        </a:spcBef>
        <a:buClr>
          <a:schemeClr val="accent1"/>
        </a:buClr>
        <a:buSzPct val="80000"/>
        <a:buFont typeface="Wingdings 2"/>
        <a:buChar char=""/>
        <a:defRPr kumimoji="0" sz="3000" kern="1200">
          <a:solidFill>
            <a:schemeClr val="tx1"/>
          </a:solidFill>
          <a:latin typeface="+mn-lt"/>
          <a:ea typeface="+mn-ea"/>
          <a:cs typeface="+mn-cs"/>
        </a:defRPr>
      </a:lvl1pPr>
      <a:lvl2pPr marL="722376" indent="-274320" algn="l" rtl="0" eaLnBrk="1" latinLnBrk="0" hangingPunct="1">
        <a:spcBef>
          <a:spcPct val="20000"/>
        </a:spcBef>
        <a:buClr>
          <a:schemeClr val="accent1"/>
        </a:buClr>
        <a:buSzPct val="90000"/>
        <a:buFont typeface="Wingdings 2"/>
        <a:buChar char=""/>
        <a:defRPr kumimoji="0" sz="2600" kern="1200">
          <a:solidFill>
            <a:schemeClr val="tx1"/>
          </a:solidFill>
          <a:latin typeface="+mn-lt"/>
          <a:ea typeface="+mn-ea"/>
          <a:cs typeface="+mn-cs"/>
        </a:defRPr>
      </a:lvl2pPr>
      <a:lvl3pPr marL="1005840" indent="-256032" algn="l" rtl="0" eaLnBrk="1" latinLnBrk="0" hangingPunct="1">
        <a:spcBef>
          <a:spcPct val="20000"/>
        </a:spcBef>
        <a:buClr>
          <a:schemeClr val="accent2"/>
        </a:buClr>
        <a:buSzPct val="85000"/>
        <a:buFont typeface="Arial"/>
        <a:buChar char="○"/>
        <a:defRPr kumimoji="0" sz="2400" kern="1200">
          <a:solidFill>
            <a:schemeClr val="tx1"/>
          </a:solidFill>
          <a:latin typeface="+mn-lt"/>
          <a:ea typeface="+mn-ea"/>
          <a:cs typeface="+mn-cs"/>
        </a:defRPr>
      </a:lvl3pPr>
      <a:lvl4pPr marL="1280160" indent="-237744" algn="l" rtl="0" eaLnBrk="1" latinLnBrk="0" hangingPunct="1">
        <a:spcBef>
          <a:spcPct val="20000"/>
        </a:spcBef>
        <a:buClr>
          <a:schemeClr val="accent3"/>
        </a:buClr>
        <a:buSzPct val="90000"/>
        <a:buFont typeface="Wingdings 2"/>
        <a:buChar char=""/>
        <a:defRPr kumimoji="0" sz="2000" kern="1200">
          <a:solidFill>
            <a:schemeClr val="tx1"/>
          </a:solidFill>
          <a:latin typeface="+mn-lt"/>
          <a:ea typeface="+mn-ea"/>
          <a:cs typeface="+mn-cs"/>
        </a:defRPr>
      </a:lvl4pPr>
      <a:lvl5pPr marL="1490472" indent="-182880" algn="l" rtl="0" eaLnBrk="1" latinLnBrk="0" hangingPunct="1">
        <a:spcBef>
          <a:spcPct val="20000"/>
        </a:spcBef>
        <a:buClr>
          <a:schemeClr val="accent4"/>
        </a:buClr>
        <a:buSzPct val="100000"/>
        <a:buFont typeface="Arial"/>
        <a:buChar char="-"/>
        <a:defRPr kumimoji="0" sz="2000" kern="1200">
          <a:solidFill>
            <a:schemeClr val="tx1"/>
          </a:solidFill>
          <a:latin typeface="+mn-lt"/>
          <a:ea typeface="+mn-ea"/>
          <a:cs typeface="+mn-cs"/>
        </a:defRPr>
      </a:lvl5pPr>
      <a:lvl6pPr marL="1700784" indent="-182880" algn="l" rtl="0" eaLnBrk="1" latinLnBrk="0" hangingPunct="1">
        <a:spcBef>
          <a:spcPct val="20000"/>
        </a:spcBef>
        <a:buClr>
          <a:schemeClr val="accent5"/>
        </a:buClr>
        <a:buFont typeface="Arial"/>
        <a:buChar char="-"/>
        <a:defRPr kumimoji="0" sz="2000" kern="1200" baseline="0">
          <a:solidFill>
            <a:schemeClr val="tx1"/>
          </a:solidFill>
          <a:latin typeface="+mn-lt"/>
          <a:ea typeface="+mn-ea"/>
          <a:cs typeface="+mn-cs"/>
        </a:defRPr>
      </a:lvl6pPr>
      <a:lvl7pPr marL="1920240" indent="-182880" algn="l" rtl="0" eaLnBrk="1" latinLnBrk="0" hangingPunct="1">
        <a:spcBef>
          <a:spcPct val="20000"/>
        </a:spcBef>
        <a:buClr>
          <a:schemeClr val="accent6"/>
        </a:buClr>
        <a:buSzPct val="100000"/>
        <a:buFont typeface="Arial"/>
        <a:buChar char="•"/>
        <a:defRPr kumimoji="0" sz="1800" kern="1200" baseline="0">
          <a:solidFill>
            <a:schemeClr val="tx1"/>
          </a:solidFill>
          <a:latin typeface="+mn-lt"/>
          <a:ea typeface="+mn-ea"/>
          <a:cs typeface="+mn-cs"/>
        </a:defRPr>
      </a:lvl7pPr>
      <a:lvl8pPr marL="2139696" indent="-182880" algn="l" rtl="0" eaLnBrk="1" latinLnBrk="0" hangingPunct="1">
        <a:spcBef>
          <a:spcPct val="20000"/>
        </a:spcBef>
        <a:buClr>
          <a:schemeClr val="accent6"/>
        </a:buClr>
        <a:buFont typeface="Arial"/>
        <a:buChar char="▪"/>
        <a:defRPr kumimoji="0" sz="1600" kern="1200">
          <a:solidFill>
            <a:schemeClr val="tx1"/>
          </a:solidFill>
          <a:latin typeface="+mn-lt"/>
          <a:ea typeface="+mn-ea"/>
          <a:cs typeface="+mn-cs"/>
        </a:defRPr>
      </a:lvl8pPr>
      <a:lvl9pPr marL="2331720" indent="-182880" algn="l" rtl="0" eaLnBrk="1" latinLnBrk="0" hangingPunct="1">
        <a:spcBef>
          <a:spcPct val="20000"/>
        </a:spcBef>
        <a:buClr>
          <a:schemeClr val="accent6"/>
        </a:buClr>
        <a:buFont typeface="Arial"/>
        <a:buChar char="•"/>
        <a:defRPr kumimoji="0" sz="16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429064" y="3337560"/>
            <a:ext cx="5428820" cy="2301240"/>
          </a:xfrm>
        </p:spPr>
        <p:txBody>
          <a:bodyPr>
            <a:normAutofit/>
          </a:bodyPr>
          <a:lstStyle/>
          <a:p>
            <a:r>
              <a:rPr lang="ru-RU" sz="2400" i="1" dirty="0" smtClean="0"/>
              <a:t>История профессии</a:t>
            </a:r>
            <a:br>
              <a:rPr lang="ru-RU" sz="2400" i="1" dirty="0" smtClean="0"/>
            </a:br>
            <a:r>
              <a:rPr lang="ru-RU" sz="2400" dirty="0" smtClean="0"/>
              <a:t/>
            </a:r>
            <a:br>
              <a:rPr lang="ru-RU" sz="2400" dirty="0" smtClean="0"/>
            </a:br>
            <a:r>
              <a:rPr lang="ru-RU" sz="2400" dirty="0" smtClean="0"/>
              <a:t/>
            </a:r>
            <a:br>
              <a:rPr lang="ru-RU" sz="2400" dirty="0" smtClean="0"/>
            </a:br>
            <a:r>
              <a:rPr lang="ru-RU" sz="2400" dirty="0" smtClean="0"/>
              <a:t/>
            </a:r>
            <a:br>
              <a:rPr lang="ru-RU" sz="2400" dirty="0" smtClean="0"/>
            </a:br>
            <a:endParaRPr lang="ru-RU" sz="2400" dirty="0"/>
          </a:p>
        </p:txBody>
      </p:sp>
      <p:sp>
        <p:nvSpPr>
          <p:cNvPr id="3" name="Подзаголовок 2"/>
          <p:cNvSpPr>
            <a:spLocks noGrp="1"/>
          </p:cNvSpPr>
          <p:nvPr>
            <p:ph type="subTitle" idx="1"/>
          </p:nvPr>
        </p:nvSpPr>
        <p:spPr>
          <a:xfrm>
            <a:off x="433050" y="1544812"/>
            <a:ext cx="5353396" cy="1752600"/>
          </a:xfrm>
        </p:spPr>
        <p:txBody>
          <a:bodyPr>
            <a:normAutofit/>
          </a:bodyPr>
          <a:lstStyle/>
          <a:p>
            <a:r>
              <a:rPr lang="ru-RU" sz="4000" i="1" u="sng" dirty="0" smtClean="0"/>
              <a:t>Врач-генетик  </a:t>
            </a:r>
            <a:r>
              <a:rPr lang="ru-RU" sz="4000" dirty="0" smtClean="0"/>
              <a:t>                         </a:t>
            </a:r>
            <a:endParaRPr lang="ru-RU" sz="4000" dirty="0"/>
          </a:p>
        </p:txBody>
      </p:sp>
      <p:sp>
        <p:nvSpPr>
          <p:cNvPr id="4" name="Прямоугольник 3"/>
          <p:cNvSpPr/>
          <p:nvPr/>
        </p:nvSpPr>
        <p:spPr>
          <a:xfrm>
            <a:off x="3786182" y="4714884"/>
            <a:ext cx="5072098" cy="1200329"/>
          </a:xfrm>
          <a:prstGeom prst="rect">
            <a:avLst/>
          </a:prstGeom>
        </p:spPr>
        <p:txBody>
          <a:bodyPr wrap="square">
            <a:spAutoFit/>
          </a:bodyPr>
          <a:lstStyle/>
          <a:p>
            <a:r>
              <a:rPr lang="ru-RU" i="1" dirty="0" smtClean="0"/>
              <a:t>Проект выполнила ученица </a:t>
            </a:r>
            <a:r>
              <a:rPr lang="ru-RU" i="1" dirty="0"/>
              <a:t>9</a:t>
            </a:r>
            <a:r>
              <a:rPr lang="ru-RU" i="1" dirty="0" smtClean="0"/>
              <a:t> «В» класса</a:t>
            </a:r>
          </a:p>
          <a:p>
            <a:r>
              <a:rPr lang="ru-RU" i="1" dirty="0" smtClean="0"/>
              <a:t>МАОУ СОШ №25 с УИОП им. И. В. Грачева</a:t>
            </a:r>
          </a:p>
          <a:p>
            <a:r>
              <a:rPr lang="ru-RU" i="1" dirty="0" smtClean="0"/>
              <a:t>Светлицкая Элина</a:t>
            </a:r>
          </a:p>
          <a:p>
            <a:endParaRPr lang="en-US" dirty="0">
              <a:solidFill>
                <a:srgbClr val="1F5480"/>
              </a:solidFill>
            </a:endParaRPr>
          </a:p>
        </p:txBody>
      </p:sp>
    </p:spTree>
  </p:cSld>
  <p:clrMapOvr>
    <a:masterClrMapping/>
  </p:clrMapOvr>
  <p:transition>
    <p:fade thruBlk="1"/>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57158" y="3071810"/>
            <a:ext cx="7470648" cy="1143000"/>
          </a:xfrm>
        </p:spPr>
        <p:txBody>
          <a:bodyPr>
            <a:normAutofit fontScale="90000"/>
          </a:bodyPr>
          <a:lstStyle/>
          <a:p>
            <a:r>
              <a:rPr lang="ru-RU" sz="1300" b="1" dirty="0" smtClean="0"/>
              <a:t/>
            </a:r>
            <a:br>
              <a:rPr lang="ru-RU" sz="1300" b="1" dirty="0" smtClean="0"/>
            </a:br>
            <a:r>
              <a:rPr lang="ru-RU" sz="1300" b="1" i="1" dirty="0" smtClean="0"/>
              <a:t>Генетик – это врач, который диагностирует, лечит и предупреждает наследственные заболевания, курирует патологии, обусловленные кровосмешением, исследует вопросы рождения здоровых детей</a:t>
            </a:r>
            <a:r>
              <a:rPr lang="ru-RU" sz="1300" b="1" i="1" dirty="0" smtClean="0"/>
              <a:t>.</a:t>
            </a:r>
            <a:br>
              <a:rPr lang="ru-RU" sz="1300" b="1" i="1" dirty="0" smtClean="0"/>
            </a:br>
            <a:r>
              <a:rPr lang="ru-RU" sz="1300" b="1" i="1" dirty="0" smtClean="0"/>
              <a:t/>
            </a:r>
            <a:br>
              <a:rPr lang="ru-RU" sz="1300" b="1" i="1" dirty="0" smtClean="0"/>
            </a:br>
            <a:r>
              <a:rPr lang="ru-RU" sz="1300" dirty="0" smtClean="0"/>
              <a:t/>
            </a:r>
            <a:br>
              <a:rPr lang="ru-RU" sz="1300" dirty="0" smtClean="0"/>
            </a:br>
            <a:r>
              <a:rPr lang="ru-RU" sz="1300" i="1" dirty="0" smtClean="0"/>
              <a:t> Генетика — это наука о закономерностях наследственности и изменчивости.</a:t>
            </a:r>
            <a:br>
              <a:rPr lang="ru-RU" sz="1300" i="1" dirty="0" smtClean="0"/>
            </a:br>
            <a:r>
              <a:rPr lang="ru-RU" sz="1300" i="1" dirty="0" smtClean="0"/>
              <a:t>Со времен Менделя, открывшего закономерности наследования и изменчивости признаков, и до появления молекулярной биологии наука опиралась только на видимые, наблюдаемые признаки (длина растения, цвет шерсти животного и пр.). С открытием ДНК стала бурно развиваться молекулярная генетика. И вот мы видим под микроскопом как в клетку делают «укол» какого-то биологического материала или как две цепочки РНК свиваются и образуют ДНК, а та, в свою очередь, завиваясь причудливым образом, превращается в хромосому, или как хромосомы в каком-то мучительном и напряженном движении разрываются пополам при делении клетки. Микромир. Везде жизнь.</a:t>
            </a:r>
            <a:br>
              <a:rPr lang="ru-RU" sz="1300" i="1" dirty="0" smtClean="0"/>
            </a:br>
            <a:r>
              <a:rPr lang="ru-RU" sz="1300" i="1" dirty="0" smtClean="0"/>
              <a:t>Генетика изучает разные вещи. Так, в зависимости от объекта исследования классифицируют генетику растений, животных, микроорганизмов, человека и другие. Различают также разные предметы генетической науки. </a:t>
            </a:r>
            <a:r>
              <a:rPr lang="ru-RU" sz="1300" i="1" dirty="0" err="1" smtClean="0"/>
              <a:t>Википедия</a:t>
            </a:r>
            <a:r>
              <a:rPr lang="ru-RU" sz="1300" i="1" dirty="0" smtClean="0"/>
              <a:t> насчитывает их около тридцати, начиная от </a:t>
            </a:r>
            <a:r>
              <a:rPr lang="ru-RU" sz="1300" i="1" dirty="0" err="1" smtClean="0"/>
              <a:t>археогенетики</a:t>
            </a:r>
            <a:r>
              <a:rPr lang="ru-RU" sz="1300" i="1" dirty="0" smtClean="0"/>
              <a:t>, заканчивая экологической. Сегодня мы являемся свидетелями осторожного развития процессов клонирования животных. Но наиболее интересной, яркой и активно развивающейся дисциплиной можно сегодня считать генную инженерию.</a:t>
            </a:r>
            <a:br>
              <a:rPr lang="ru-RU" sz="1300" i="1" dirty="0" smtClean="0"/>
            </a:br>
            <a:r>
              <a:rPr lang="ru-RU" sz="1300" i="1" dirty="0" smtClean="0"/>
              <a:t>Рост ее популярности, и не только, но и числа научных исследований, выделяемых грантов, объема государственных бюджетов, частного корпоративного финансирования говорит за то, что в эту сферу активно инвестируются знания, людские и финансовые ресурсы. Все это является признаками спроса на результаты, которые сулит генная инженерия. Это и создание устойчивых к паразитам и холодам растений, и лечение неизлечимых болезней, и исправление генетических ошибок природы на ранних стадиях беременности, это и управление расширением или сужением популяции растений или животных в их естественной среде обитания. </a:t>
            </a:r>
            <a:br>
              <a:rPr lang="ru-RU" sz="1300" i="1" dirty="0" smtClean="0"/>
            </a:br>
            <a:r>
              <a:rPr lang="ru-RU" dirty="0" smtClean="0"/>
              <a:t/>
            </a:r>
            <a:br>
              <a:rPr lang="ru-RU" dirty="0" smtClean="0"/>
            </a:br>
            <a:endParaRPr lang="ru-RU" dirty="0"/>
          </a:p>
        </p:txBody>
      </p:sp>
      <p:sp>
        <p:nvSpPr>
          <p:cNvPr id="1026" name="AutoShape 2" descr="Генетик"/>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Tree>
  </p:cSld>
  <p:clrMapOvr>
    <a:masterClrMapping/>
  </p:clrMapOvr>
  <p:transition>
    <p:fade thruBlk="1"/>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28596" y="1714488"/>
            <a:ext cx="7470648" cy="1143000"/>
          </a:xfrm>
        </p:spPr>
        <p:txBody>
          <a:bodyPr>
            <a:noAutofit/>
          </a:bodyPr>
          <a:lstStyle/>
          <a:p>
            <a:r>
              <a:rPr lang="ru-RU" sz="1100" b="1" i="1" u="sng" dirty="0" smtClean="0"/>
              <a:t>История профессии</a:t>
            </a:r>
            <a:r>
              <a:rPr lang="ru-RU" sz="1100" b="1" i="1" dirty="0" smtClean="0"/>
              <a:t/>
            </a:r>
            <a:br>
              <a:rPr lang="ru-RU" sz="1100" b="1" i="1" dirty="0" smtClean="0"/>
            </a:br>
            <a:r>
              <a:rPr lang="ru-RU" sz="1100" i="1" dirty="0" smtClean="0"/>
              <a:t>Началом пути науки генетики можно считать открытие понятий рецессивности, </a:t>
            </a:r>
            <a:r>
              <a:rPr lang="ru-RU" sz="1100" i="1" dirty="0" err="1" smtClean="0"/>
              <a:t>доминантности</a:t>
            </a:r>
            <a:r>
              <a:rPr lang="ru-RU" sz="1100" i="1" dirty="0" smtClean="0"/>
              <a:t>, наследственных признаков и механизмов наследования Г. Менделем (1865 год). Однако общепринятой датой рождения генетики считается 1900 год, в котором вторично были открыты закономерности Г. Менделя независимой тройкой ученых: Х. де Фризом, К. </a:t>
            </a:r>
            <a:r>
              <a:rPr lang="ru-RU" sz="1100" i="1" dirty="0" err="1" smtClean="0"/>
              <a:t>Корнесом</a:t>
            </a:r>
            <a:r>
              <a:rPr lang="ru-RU" sz="1100" i="1" dirty="0" smtClean="0"/>
              <a:t> и Э. Чермаком. Они заложили фундамент теории гена – величайшего открытия человечества ХХ столетия.</a:t>
            </a:r>
            <a:br>
              <a:rPr lang="ru-RU" sz="1100" i="1" dirty="0" smtClean="0"/>
            </a:br>
            <a:r>
              <a:rPr lang="ru-RU" sz="1100" i="1" dirty="0" smtClean="0"/>
              <a:t>1903 год принес с собой теорию мутаций (Х. де Фриз), в 1906 г. ввели в обиход понятие «генетика» (У. </a:t>
            </a:r>
            <a:r>
              <a:rPr lang="ru-RU" sz="1100" i="1" dirty="0" err="1" smtClean="0"/>
              <a:t>Бэтсон</a:t>
            </a:r>
            <a:r>
              <a:rPr lang="ru-RU" sz="1100" i="1" dirty="0" smtClean="0"/>
              <a:t>), а в 1909 – «ген», «фенотип» и «генотип» (В. </a:t>
            </a:r>
            <a:r>
              <a:rPr lang="ru-RU" sz="1100" i="1" dirty="0" err="1" smtClean="0"/>
              <a:t>Иоганссен</a:t>
            </a:r>
            <a:r>
              <a:rPr lang="ru-RU" sz="1100" i="1" dirty="0" smtClean="0"/>
              <a:t>). С этого времени к изучению наследственности приступили на клеточном уровне. Т. </a:t>
            </a:r>
            <a:r>
              <a:rPr lang="ru-RU" sz="1100" i="1" dirty="0" err="1" smtClean="0"/>
              <a:t>Бовери</a:t>
            </a:r>
            <a:r>
              <a:rPr lang="ru-RU" sz="1100" i="1" dirty="0" smtClean="0"/>
              <a:t>, У. </a:t>
            </a:r>
            <a:r>
              <a:rPr lang="ru-RU" sz="1100" i="1" dirty="0" err="1" smtClean="0"/>
              <a:t>Сэттон</a:t>
            </a:r>
            <a:r>
              <a:rPr lang="ru-RU" sz="1100" i="1" dirty="0" smtClean="0"/>
              <a:t> и Э. Вильсон открыли процесс митоза (деления клеток) и мейоза (созревания половых клеток), позднее появилось учение о хромосомах (Т. Морган, 1911 год) и теория наследования признаков, сцепленных с полом.</a:t>
            </a:r>
            <a:br>
              <a:rPr lang="ru-RU" sz="1100" i="1" dirty="0" smtClean="0"/>
            </a:br>
            <a:r>
              <a:rPr lang="ru-RU" sz="1100" i="1" dirty="0" smtClean="0"/>
              <a:t>Третий этап развития генетики связан с точными науками. Объектами исследования сделали микроорганизмы и их жизнедеятельность. Стало очевидным, что каждый ген контролирует свой фермент, который в свою очередь отвечает за серию превращений в организме человека – так передаётся наследственная информация (Д. </a:t>
            </a:r>
            <a:r>
              <a:rPr lang="ru-RU" sz="1100" i="1" dirty="0" err="1" smtClean="0"/>
              <a:t>Бидл</a:t>
            </a:r>
            <a:r>
              <a:rPr lang="ru-RU" sz="1100" i="1" dirty="0" smtClean="0"/>
              <a:t> и Э. </a:t>
            </a:r>
            <a:r>
              <a:rPr lang="ru-RU" sz="1100" i="1" dirty="0" err="1" smtClean="0"/>
              <a:t>Татум</a:t>
            </a:r>
            <a:r>
              <a:rPr lang="ru-RU" sz="1100" i="1" dirty="0" smtClean="0"/>
              <a:t>, 1940 год). В 1953 году создали модель ДНК (Ф.Крик, Д. Уотсон), затем расшифровали генетический код, открыли методы искусственных мутаций для получения полезных штаммов микроорганизмов (антибиотики, аминокислоты).</a:t>
            </a:r>
            <a:br>
              <a:rPr lang="ru-RU" sz="1100" i="1" dirty="0" smtClean="0"/>
            </a:br>
            <a:r>
              <a:rPr lang="ru-RU" sz="1100" i="1" dirty="0" smtClean="0"/>
              <a:t>Современная генетика изучает возможности генной инженерии, способной воспроизводить целые генетические системы, помогающие корректировать наследственные отклонения в организме человека. Ген стало можно трансплантировать от бактерии к бактерии, что открывает небывалые перспективы в развитии генетической науки с целью исправления врожденных аномалий и наследственных болезней.</a:t>
            </a:r>
            <a:endParaRPr lang="ru-RU" sz="1100" i="1" dirty="0"/>
          </a:p>
        </p:txBody>
      </p:sp>
      <p:pic>
        <p:nvPicPr>
          <p:cNvPr id="15362" name="Picture 2" descr="Генетика"/>
          <p:cNvPicPr>
            <a:picLocks noChangeAspect="1" noChangeArrowheads="1"/>
          </p:cNvPicPr>
          <p:nvPr/>
        </p:nvPicPr>
        <p:blipFill>
          <a:blip r:embed="rId2"/>
          <a:srcRect/>
          <a:stretch>
            <a:fillRect/>
          </a:stretch>
        </p:blipFill>
        <p:spPr bwMode="auto">
          <a:xfrm>
            <a:off x="2000232" y="4071942"/>
            <a:ext cx="4071966" cy="2214578"/>
          </a:xfrm>
          <a:prstGeom prst="rect">
            <a:avLst/>
          </a:prstGeom>
          <a:noFill/>
        </p:spPr>
      </p:pic>
      <p:sp>
        <p:nvSpPr>
          <p:cNvPr id="5" name="Прямоугольник 4"/>
          <p:cNvSpPr/>
          <p:nvPr/>
        </p:nvSpPr>
        <p:spPr>
          <a:xfrm>
            <a:off x="1857356" y="6286520"/>
            <a:ext cx="4572000" cy="400110"/>
          </a:xfrm>
          <a:prstGeom prst="rect">
            <a:avLst/>
          </a:prstGeom>
        </p:spPr>
        <p:txBody>
          <a:bodyPr>
            <a:spAutoFit/>
          </a:bodyPr>
          <a:lstStyle/>
          <a:p>
            <a:r>
              <a:rPr lang="ru-RU" sz="1000" i="1" dirty="0" smtClean="0"/>
              <a:t>В 1953 году была расшифрована структура ДНК, что стало поворотным моментом в истории биологии.</a:t>
            </a:r>
            <a:endParaRPr lang="ru-RU" sz="1000" i="1" dirty="0"/>
          </a:p>
        </p:txBody>
      </p:sp>
    </p:spTree>
  </p:cSld>
  <p:clrMapOvr>
    <a:masterClrMapping/>
  </p:clrMapOvr>
  <p:transition>
    <p:fade thruBlk="1"/>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85720" y="1643050"/>
            <a:ext cx="7470648" cy="1143000"/>
          </a:xfrm>
        </p:spPr>
        <p:txBody>
          <a:bodyPr>
            <a:normAutofit fontScale="90000"/>
          </a:bodyPr>
          <a:lstStyle/>
          <a:p>
            <a:r>
              <a:rPr lang="ru-RU" sz="1100" b="1" i="1" u="sng" dirty="0" smtClean="0"/>
              <a:t>Где генетик работает и как строится его карьера?</a:t>
            </a:r>
            <a:r>
              <a:rPr lang="ru-RU" sz="1100" i="1" dirty="0" smtClean="0"/>
              <a:t/>
            </a:r>
            <a:br>
              <a:rPr lang="ru-RU" sz="1100" i="1" dirty="0" smtClean="0"/>
            </a:br>
            <a:r>
              <a:rPr lang="ru-RU" sz="1100" i="1" dirty="0" smtClean="0"/>
              <a:t>Генетик ведет деятельность по изучению явлений наследственности и изменчивости на всех уровнях организации живого, опираясь на знание генетических закономерностей в селекции, биотехнологии, медицине, охране природы и здоровья человека.</a:t>
            </a:r>
            <a:br>
              <a:rPr lang="ru-RU" sz="1100" i="1" dirty="0" smtClean="0"/>
            </a:br>
            <a:r>
              <a:rPr lang="ru-RU" sz="1100" i="1" dirty="0" smtClean="0"/>
              <a:t>Он занимается исследованием генетического материала на молекулярном, клеточном, организменном и популяционном уровнях в целях использования закономерностей наследственности и изменчивости в селекции, биотехнологии, медицине и других отраслях, где это может пригодится:</a:t>
            </a:r>
            <a:br>
              <a:rPr lang="ru-RU" sz="1100" i="1" dirty="0" smtClean="0"/>
            </a:br>
            <a:r>
              <a:rPr lang="ru-RU" sz="1100" i="1" dirty="0" smtClean="0"/>
              <a:t>научно-исследовательские институты, научные центры и университеты;</a:t>
            </a:r>
            <a:br>
              <a:rPr lang="ru-RU" sz="1100" i="1" dirty="0" smtClean="0"/>
            </a:br>
            <a:r>
              <a:rPr lang="ru-RU" sz="1100" i="1" dirty="0" smtClean="0"/>
              <a:t>сельскохозяйственные институты и организации;</a:t>
            </a:r>
            <a:br>
              <a:rPr lang="ru-RU" sz="1100" i="1" dirty="0" smtClean="0"/>
            </a:br>
            <a:r>
              <a:rPr lang="ru-RU" sz="1100" i="1" dirty="0" smtClean="0"/>
              <a:t>фармацевтические компании;</a:t>
            </a:r>
            <a:br>
              <a:rPr lang="ru-RU" sz="1100" i="1" dirty="0" smtClean="0"/>
            </a:br>
            <a:r>
              <a:rPr lang="ru-RU" sz="1100" i="1" dirty="0" smtClean="0"/>
              <a:t>экологические организации;</a:t>
            </a:r>
            <a:br>
              <a:rPr lang="ru-RU" sz="1100" i="1" dirty="0" smtClean="0"/>
            </a:br>
            <a:r>
              <a:rPr lang="ru-RU" sz="1100" i="1" dirty="0" smtClean="0"/>
              <a:t>медицинские и ветеринарные учреждения;</a:t>
            </a:r>
            <a:br>
              <a:rPr lang="ru-RU" sz="1100" i="1" dirty="0" smtClean="0"/>
            </a:br>
            <a:r>
              <a:rPr lang="ru-RU" sz="1100" i="1" dirty="0" smtClean="0"/>
              <a:t>медико-биологические лаборатории;</a:t>
            </a:r>
            <a:br>
              <a:rPr lang="ru-RU" sz="1100" i="1" dirty="0" smtClean="0"/>
            </a:br>
            <a:r>
              <a:rPr lang="ru-RU" sz="1100" i="1" dirty="0" smtClean="0"/>
              <a:t>образовательные организации;</a:t>
            </a:r>
            <a:br>
              <a:rPr lang="ru-RU" sz="1100" i="1" dirty="0" smtClean="0"/>
            </a:br>
            <a:r>
              <a:rPr lang="ru-RU" sz="1100" i="1" dirty="0" smtClean="0"/>
              <a:t>органы МВД, прокуратуры;</a:t>
            </a:r>
            <a:br>
              <a:rPr lang="ru-RU" sz="1100" i="1" dirty="0" smtClean="0"/>
            </a:br>
            <a:r>
              <a:rPr lang="ru-RU" sz="1100" i="1" dirty="0" smtClean="0"/>
              <a:t>организации, специализирующиеся на генетическом анализе для медицинских целей или для установления родства, мест происхождения и пр.</a:t>
            </a:r>
            <a:br>
              <a:rPr lang="ru-RU" sz="1100" i="1" dirty="0" smtClean="0"/>
            </a:br>
            <a:r>
              <a:rPr lang="ru-RU" sz="1100" i="1" dirty="0" smtClean="0"/>
              <a:t>Как и в других подобных наукоёмких профессиях, карьера генетика может строиться в трех направлениях: научном, административном, профессиональном.</a:t>
            </a:r>
            <a:br>
              <a:rPr lang="ru-RU" sz="1100" i="1" dirty="0" smtClean="0"/>
            </a:br>
            <a:r>
              <a:rPr lang="ru-RU" sz="1100" i="1" dirty="0" smtClean="0"/>
              <a:t>Научная карьера тесно связана с ростом по ступеням научных степеней и званий. Она находит отражение в престижности научного учреждения, в числе учеников, последователей, изданных трудов.</a:t>
            </a:r>
            <a:br>
              <a:rPr lang="ru-RU" sz="1100" i="1" dirty="0" smtClean="0"/>
            </a:br>
            <a:r>
              <a:rPr lang="ru-RU" sz="1100" i="1" dirty="0" smtClean="0"/>
              <a:t>Профессиональная карьера сходна с научной, но реализуется в ненаучном учреждении, а в практике работы медицинской организации, лаборатории и пр. Там рост специалиста отражается в высоте иерархической ступеньки (специалист, старший специалист, ведущий специалист, главный специалист) и размера зарплаты. Главное, зачастую — неформальное, признание специалиста — это признание его как эксперта: самого подготовленного и опытного специалиста-практика.</a:t>
            </a:r>
            <a:br>
              <a:rPr lang="ru-RU" sz="1100" i="1" dirty="0" smtClean="0"/>
            </a:br>
            <a:endParaRPr lang="ru-RU" sz="1100" i="1" dirty="0"/>
          </a:p>
        </p:txBody>
      </p:sp>
      <p:pic>
        <p:nvPicPr>
          <p:cNvPr id="17410" name="Picture 2" descr="Генетик"/>
          <p:cNvPicPr>
            <a:picLocks noChangeAspect="1" noChangeArrowheads="1"/>
          </p:cNvPicPr>
          <p:nvPr/>
        </p:nvPicPr>
        <p:blipFill>
          <a:blip r:embed="rId2"/>
          <a:srcRect/>
          <a:stretch>
            <a:fillRect/>
          </a:stretch>
        </p:blipFill>
        <p:spPr bwMode="auto">
          <a:xfrm>
            <a:off x="4786314" y="4286256"/>
            <a:ext cx="3786214" cy="2428891"/>
          </a:xfrm>
          <a:prstGeom prst="rect">
            <a:avLst/>
          </a:prstGeom>
          <a:noFill/>
        </p:spPr>
      </p:pic>
      <p:sp>
        <p:nvSpPr>
          <p:cNvPr id="17412" name="AutoShape 4" descr="работа генетика в лаборатории"/>
          <p:cNvSpPr>
            <a:spLocks noChangeAspect="1" noChangeArrowheads="1"/>
          </p:cNvSpPr>
          <p:nvPr/>
        </p:nvSpPr>
        <p:spPr bwMode="auto">
          <a:xfrm>
            <a:off x="155575" y="-2354263"/>
            <a:ext cx="8572500" cy="49149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pic>
        <p:nvPicPr>
          <p:cNvPr id="17414" name="Picture 6" descr="работа генетика в лаборатории"/>
          <p:cNvPicPr>
            <a:picLocks noChangeAspect="1" noChangeArrowheads="1"/>
          </p:cNvPicPr>
          <p:nvPr/>
        </p:nvPicPr>
        <p:blipFill>
          <a:blip r:embed="rId3" cstate="print"/>
          <a:srcRect/>
          <a:stretch>
            <a:fillRect/>
          </a:stretch>
        </p:blipFill>
        <p:spPr bwMode="auto">
          <a:xfrm>
            <a:off x="285720" y="4286256"/>
            <a:ext cx="4214842" cy="2416510"/>
          </a:xfrm>
          <a:prstGeom prst="rect">
            <a:avLst/>
          </a:prstGeom>
          <a:noFill/>
        </p:spPr>
      </p:pic>
    </p:spTree>
  </p:cSld>
  <p:clrMapOvr>
    <a:masterClrMapping/>
  </p:clrMapOvr>
  <p:transition>
    <p:fade thruBlk="1"/>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0034" y="1857364"/>
            <a:ext cx="7470648" cy="1143000"/>
          </a:xfrm>
        </p:spPr>
        <p:txBody>
          <a:bodyPr>
            <a:normAutofit fontScale="90000"/>
          </a:bodyPr>
          <a:lstStyle/>
          <a:p>
            <a:r>
              <a:rPr lang="ru-RU" sz="1200" b="1" i="1" u="sng" dirty="0" smtClean="0"/>
              <a:t>Как стать генетиком?</a:t>
            </a:r>
            <a:r>
              <a:rPr lang="ru-RU" sz="1200" b="1" i="1" dirty="0" smtClean="0"/>
              <a:t/>
            </a:r>
            <a:br>
              <a:rPr lang="ru-RU" sz="1200" b="1" i="1" dirty="0" smtClean="0"/>
            </a:br>
            <a:r>
              <a:rPr lang="ru-RU" sz="1200" i="1" dirty="0" smtClean="0"/>
              <a:t>Генетиков готовят на биологических факультетах университетах, в медицинских вузах, сельскохозяйственных и ветеринарных учебных заведениях.</a:t>
            </a:r>
            <a:br>
              <a:rPr lang="ru-RU" sz="1200" i="1" dirty="0" smtClean="0"/>
            </a:br>
            <a:r>
              <a:rPr lang="ru-RU" sz="1200" i="1" dirty="0" smtClean="0"/>
              <a:t>Как правило, биологические факультеты зачитывают результаты ЕГЭ по предметам Биология, Химия, Физика, География, Математика, Русский язык — в зависимости от специализации вуза, факультета или кафедры.</a:t>
            </a:r>
            <a:br>
              <a:rPr lang="ru-RU" sz="1200" i="1" dirty="0" smtClean="0"/>
            </a:br>
            <a:r>
              <a:rPr lang="ru-RU" sz="1200" i="1" dirty="0" smtClean="0"/>
              <a:t>Ряд вузов готовят по пятилетним программам </a:t>
            </a:r>
            <a:r>
              <a:rPr lang="ru-RU" sz="1200" i="1" dirty="0" err="1" smtClean="0"/>
              <a:t>специалитета</a:t>
            </a:r>
            <a:r>
              <a:rPr lang="ru-RU" sz="1200" i="1" dirty="0" smtClean="0"/>
              <a:t>, распространена также подготовка в болонском формате: </a:t>
            </a:r>
            <a:r>
              <a:rPr lang="ru-RU" sz="1200" i="1" dirty="0" err="1" smtClean="0"/>
              <a:t>бакалавриат</a:t>
            </a:r>
            <a:r>
              <a:rPr lang="ru-RU" sz="1200" i="1" dirty="0" smtClean="0"/>
              <a:t> и магистратура.</a:t>
            </a:r>
            <a:br>
              <a:rPr lang="ru-RU" sz="1200" i="1" dirty="0" smtClean="0"/>
            </a:br>
            <a:r>
              <a:rPr lang="ru-RU" sz="1200" b="1" i="1" u="sng" dirty="0" smtClean="0"/>
              <a:t>Какими качествами надо обладать, чтобы успешно работать генетиком?</a:t>
            </a:r>
            <a:r>
              <a:rPr lang="ru-RU" sz="1200" i="1" dirty="0" smtClean="0"/>
              <a:t/>
            </a:r>
            <a:br>
              <a:rPr lang="ru-RU" sz="1200" i="1" dirty="0" smtClean="0"/>
            </a:br>
            <a:r>
              <a:rPr lang="ru-RU" sz="1200" i="1" dirty="0" smtClean="0"/>
              <a:t>Стандарт профессии предполагает, что генетик:</a:t>
            </a:r>
            <a:br>
              <a:rPr lang="ru-RU" sz="1200" i="1" dirty="0" smtClean="0"/>
            </a:br>
            <a:r>
              <a:rPr lang="ru-RU" sz="1200" i="1" dirty="0" smtClean="0"/>
              <a:t>владеет культурой мышления, знает его общие законы, способен в письменной и устной речи правильно (логично) оформить его результаты;</a:t>
            </a:r>
            <a:br>
              <a:rPr lang="ru-RU" sz="1200" i="1" dirty="0" smtClean="0"/>
            </a:br>
            <a:r>
              <a:rPr lang="ru-RU" sz="1200" i="1" dirty="0" smtClean="0"/>
              <a:t>умеет на научной основе организовать свой труд, владеет методами сбора, хранения и обработки (редактирования) информации, в том числе и компьютерными, применяемыми в сфере его профессиональной деятельности;</a:t>
            </a:r>
            <a:br>
              <a:rPr lang="ru-RU" sz="1200" i="1" dirty="0" smtClean="0"/>
            </a:br>
            <a:r>
              <a:rPr lang="ru-RU" sz="1200" i="1" dirty="0" smtClean="0"/>
              <a:t>умеет приобретать новые знания, используя современные информационные образовательные технологии;</a:t>
            </a:r>
            <a:br>
              <a:rPr lang="ru-RU" sz="1200" i="1" dirty="0" smtClean="0"/>
            </a:br>
            <a:r>
              <a:rPr lang="ru-RU" sz="1200" i="1" dirty="0" smtClean="0"/>
              <a:t>понимает сущность и социальную значимость своей будущей профессии, основные проблемы дисциплин, определяющих конкретную область его деятельности, видит их взаимосвязь в целостной системе знаний;</a:t>
            </a:r>
            <a:br>
              <a:rPr lang="ru-RU" sz="1200" i="1" dirty="0" smtClean="0"/>
            </a:br>
            <a:r>
              <a:rPr lang="ru-RU" sz="1200" i="1" dirty="0" smtClean="0"/>
              <a:t>способен поставить цель и сформулировать задачи, связанные с реализацией профессиональных функций, умеет использовать для их решения методы изученных им наук;</a:t>
            </a:r>
            <a:br>
              <a:rPr lang="ru-RU" sz="1200" i="1" dirty="0" smtClean="0"/>
            </a:br>
            <a:r>
              <a:rPr lang="ru-RU" sz="1200" i="1" dirty="0" smtClean="0"/>
              <a:t>имеет опыт постановки эксперимента, анализа результатов исследований и оформления публикаций.</a:t>
            </a:r>
            <a:br>
              <a:rPr lang="ru-RU" sz="1200" i="1" dirty="0" smtClean="0"/>
            </a:br>
            <a:r>
              <a:rPr lang="ru-RU" sz="1200" i="1" dirty="0" smtClean="0"/>
              <a:t>Из этого списка следует, что генетик должен обладать комплексом качеств исследователя. Значит, умение собирать и способность обобщать информацию, находить логические связи и делать выводы — основные профессионально-важные качества генетика.</a:t>
            </a:r>
            <a:br>
              <a:rPr lang="ru-RU" sz="1200" i="1" dirty="0" smtClean="0"/>
            </a:br>
            <a:endParaRPr lang="ru-RU" sz="1200" i="1" dirty="0"/>
          </a:p>
        </p:txBody>
      </p:sp>
      <p:pic>
        <p:nvPicPr>
          <p:cNvPr id="16388" name="Picture 4" descr="ученый-генетик за работой фото"/>
          <p:cNvPicPr>
            <a:picLocks noChangeAspect="1" noChangeArrowheads="1"/>
          </p:cNvPicPr>
          <p:nvPr/>
        </p:nvPicPr>
        <p:blipFill>
          <a:blip r:embed="rId2"/>
          <a:srcRect/>
          <a:stretch>
            <a:fillRect/>
          </a:stretch>
        </p:blipFill>
        <p:spPr bwMode="auto">
          <a:xfrm>
            <a:off x="4643438" y="4214818"/>
            <a:ext cx="3714776" cy="2476517"/>
          </a:xfrm>
          <a:prstGeom prst="rect">
            <a:avLst/>
          </a:prstGeom>
          <a:noFill/>
        </p:spPr>
      </p:pic>
    </p:spTree>
  </p:cSld>
  <p:clrMapOvr>
    <a:masterClrMapping/>
  </p:clrMapOvr>
  <p:transition>
    <p:fade thruBlk="1"/>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0034" y="1214422"/>
            <a:ext cx="7715304" cy="1143000"/>
          </a:xfrm>
        </p:spPr>
        <p:txBody>
          <a:bodyPr>
            <a:noAutofit/>
          </a:bodyPr>
          <a:lstStyle/>
          <a:p>
            <a:r>
              <a:rPr lang="ru-RU" sz="1400" i="1" u="sng" dirty="0" smtClean="0"/>
              <a:t>Генетик - профессия будущего. Люди, которые претендуют на эту должность, должны обладать специальным образованием и особым складом характера. Ведь в процессе работы им придется решать сложные задачи производственного </a:t>
            </a:r>
            <a:r>
              <a:rPr lang="ru-RU" sz="1400" i="1" u="sng" dirty="0" smtClean="0"/>
              <a:t>характера</a:t>
            </a:r>
            <a:r>
              <a:rPr lang="ru-RU" sz="1400" i="1" dirty="0" smtClean="0"/>
              <a:t/>
            </a:r>
            <a:br>
              <a:rPr lang="ru-RU" sz="1400" i="1" dirty="0" smtClean="0"/>
            </a:br>
            <a:r>
              <a:rPr lang="ru-RU" sz="1400" i="1" dirty="0" smtClean="0"/>
              <a:t>На </a:t>
            </a:r>
            <a:r>
              <a:rPr lang="ru-RU" sz="1400" i="1" dirty="0" smtClean="0"/>
              <a:t>сегодняшний день профессия генетика востребована не только в России, но и за рубежом. Поэтому в качестве одной из перспектив карьерного роста можно считать работу за границей. Кстати, иностранные кампании ведут весьма активную борьбу за квалифицированных в данной области специалистов. </a:t>
            </a:r>
            <a:br>
              <a:rPr lang="ru-RU" sz="1400" i="1" dirty="0" smtClean="0"/>
            </a:br>
            <a:r>
              <a:rPr lang="ru-RU" sz="1400" i="1" dirty="0" smtClean="0"/>
              <a:t>Если же рассматривать профессиональное становление на территории России, есть два варианта – работать и продвигать свою карьеру в компании, а также открыть собственное дело. Но в последнем случае стоит предварительно получить необходимый профессиональный опыт. </a:t>
            </a:r>
            <a:br>
              <a:rPr lang="ru-RU" sz="1400" i="1" dirty="0" smtClean="0"/>
            </a:br>
            <a:endParaRPr lang="ru-RU" sz="1400" i="1" dirty="0"/>
          </a:p>
        </p:txBody>
      </p:sp>
      <p:pic>
        <p:nvPicPr>
          <p:cNvPr id="19458" name="Picture 2" descr="Генетик"/>
          <p:cNvPicPr>
            <a:picLocks noChangeAspect="1" noChangeArrowheads="1"/>
          </p:cNvPicPr>
          <p:nvPr/>
        </p:nvPicPr>
        <p:blipFill>
          <a:blip r:embed="rId2"/>
          <a:srcRect/>
          <a:stretch>
            <a:fillRect/>
          </a:stretch>
        </p:blipFill>
        <p:spPr bwMode="auto">
          <a:xfrm>
            <a:off x="1714480" y="3214686"/>
            <a:ext cx="5238750" cy="3200401"/>
          </a:xfrm>
          <a:prstGeom prst="rect">
            <a:avLst/>
          </a:prstGeom>
          <a:noFill/>
        </p:spPr>
      </p:pic>
    </p:spTree>
  </p:cSld>
  <p:clrMapOvr>
    <a:masterClrMapping/>
  </p:clrMapOvr>
  <p:transition>
    <p:fade thruBlk="1"/>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285852" y="2928934"/>
            <a:ext cx="7470648" cy="1143000"/>
          </a:xfrm>
        </p:spPr>
        <p:txBody>
          <a:bodyPr/>
          <a:lstStyle/>
          <a:p>
            <a:r>
              <a:rPr lang="ru-RU" i="1" dirty="0" smtClean="0"/>
              <a:t>Спасибо за внимание</a:t>
            </a:r>
            <a:endParaRPr lang="ru-RU" i="1" dirty="0"/>
          </a:p>
        </p:txBody>
      </p:sp>
    </p:spTree>
  </p:cSld>
  <p:clrMapOvr>
    <a:masterClrMapping/>
  </p:clrMapOvr>
  <p:transition>
    <p:fade thruBlk="1"/>
  </p:transition>
  <p:timing>
    <p:tnLst>
      <p:par>
        <p:cTn id="1" dur="indefinite" restart="never" nodeType="tmRoot"/>
      </p:par>
    </p:tnLst>
  </p:timing>
</p:sld>
</file>

<file path=ppt/theme/theme1.xml><?xml version="1.0" encoding="utf-8"?>
<a:theme xmlns:a="http://schemas.openxmlformats.org/drawingml/2006/main" name="Техническая">
  <a:themeElements>
    <a:clrScheme name="Обычная">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Техническая">
      <a:majorFont>
        <a:latin typeface="Franklin Gothic Book"/>
        <a:ea typeface=""/>
        <a:cs typeface=""/>
        <a:font script="Jpan" typeface="ＭＳ Ｐゴシック"/>
        <a:font script="Hang" typeface="HY견고딕"/>
        <a:font script="Hans" typeface="宋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HGｺﾞｼｯｸM"/>
        <a:font script="Hang" typeface="HY중고딕"/>
        <a:font script="Hans" typeface="黑体"/>
        <a:font script="Hant" typeface="微軟正黑體"/>
        <a:font script="Arab" typeface="Tahoma"/>
        <a:font script="Hebr" typeface="Levenim MT"/>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Техническая">
      <a:fillStyleLst>
        <a:solidFill>
          <a:schemeClr val="phClr"/>
        </a:solidFill>
        <a:gradFill rotWithShape="1">
          <a:gsLst>
            <a:gs pos="0">
              <a:schemeClr val="phClr">
                <a:tint val="1000"/>
              </a:schemeClr>
            </a:gs>
            <a:gs pos="68000">
              <a:schemeClr val="phClr">
                <a:tint val="77000"/>
              </a:schemeClr>
            </a:gs>
            <a:gs pos="81000">
              <a:schemeClr val="phClr">
                <a:tint val="79000"/>
              </a:schemeClr>
            </a:gs>
            <a:gs pos="86000">
              <a:schemeClr val="phClr">
                <a:tint val="73000"/>
              </a:schemeClr>
            </a:gs>
            <a:gs pos="100000">
              <a:schemeClr val="phClr">
                <a:tint val="35000"/>
              </a:schemeClr>
            </a:gs>
          </a:gsLst>
          <a:lin ang="5400000" scaled="1"/>
        </a:gradFill>
        <a:gradFill rotWithShape="1">
          <a:gsLst>
            <a:gs pos="0">
              <a:schemeClr val="phClr">
                <a:tint val="73000"/>
                <a:satMod val="150000"/>
              </a:schemeClr>
            </a:gs>
            <a:gs pos="25000">
              <a:schemeClr val="phClr">
                <a:tint val="96000"/>
                <a:shade val="80000"/>
                <a:satMod val="105000"/>
              </a:schemeClr>
            </a:gs>
            <a:gs pos="38000">
              <a:schemeClr val="phClr">
                <a:tint val="96000"/>
                <a:shade val="59000"/>
                <a:satMod val="120000"/>
              </a:schemeClr>
            </a:gs>
            <a:gs pos="55000">
              <a:schemeClr val="phClr">
                <a:shade val="57000"/>
                <a:satMod val="120000"/>
              </a:schemeClr>
            </a:gs>
            <a:gs pos="80000">
              <a:schemeClr val="phClr">
                <a:shade val="56000"/>
                <a:satMod val="145000"/>
              </a:schemeClr>
            </a:gs>
            <a:gs pos="88000">
              <a:schemeClr val="phClr">
                <a:shade val="63000"/>
                <a:satMod val="160000"/>
              </a:schemeClr>
            </a:gs>
            <a:gs pos="100000">
              <a:schemeClr val="phClr">
                <a:tint val="99555"/>
                <a:satMod val="155000"/>
              </a:schemeClr>
            </a:gs>
          </a:gsLst>
          <a:lin ang="5400000" scaled="1"/>
        </a:gradFill>
      </a:fillStyleLst>
      <a:lnStyleLst>
        <a:ln w="9525" cap="flat" cmpd="sng" algn="ctr">
          <a:solidFill>
            <a:schemeClr val="phClr">
              <a:shade val="60000"/>
              <a:satMod val="300000"/>
            </a:schemeClr>
          </a:solidFill>
          <a:prstDash val="solid"/>
        </a:ln>
        <a:ln w="19050" cap="flat" cmpd="sng" algn="ctr">
          <a:solidFill>
            <a:schemeClr val="phClr"/>
          </a:solidFill>
          <a:prstDash val="solid"/>
        </a:ln>
        <a:ln w="19050" cap="flat" cmpd="sng" algn="ctr">
          <a:solidFill>
            <a:schemeClr val="phClr"/>
          </a:solidFill>
          <a:prstDash val="solid"/>
        </a:ln>
      </a:lnStyleLst>
      <a:effectStyleLst>
        <a:effectStyle>
          <a:effectLst>
            <a:glow rad="63500">
              <a:schemeClr val="phClr">
                <a:tint val="30000"/>
                <a:shade val="95000"/>
                <a:satMod val="300000"/>
                <a:alpha val="50000"/>
              </a:schemeClr>
            </a:glow>
          </a:effectLst>
        </a:effectStyle>
        <a:effectStyle>
          <a:effectLst>
            <a:glow rad="70000">
              <a:schemeClr val="phClr">
                <a:tint val="30000"/>
                <a:shade val="95000"/>
                <a:satMod val="300000"/>
                <a:alpha val="50000"/>
              </a:schemeClr>
            </a:glow>
          </a:effectLst>
        </a:effectStyle>
        <a:effectStyle>
          <a:effectLst>
            <a:glow rad="76200">
              <a:schemeClr val="phClr">
                <a:tint val="30000"/>
                <a:shade val="95000"/>
                <a:satMod val="300000"/>
                <a:alpha val="50000"/>
              </a:schemeClr>
            </a:glow>
          </a:effectLst>
          <a:scene3d>
            <a:camera prst="orthographicFront" fov="0">
              <a:rot lat="0" lon="0" rev="0"/>
            </a:camera>
            <a:lightRig rig="harsh" dir="t">
              <a:rot lat="6000000" lon="6000000" rev="0"/>
            </a:lightRig>
          </a:scene3d>
          <a:sp3d contourW="10000" prstMaterial="metal">
            <a:bevelT w="20000" h="9000" prst="softRound"/>
            <a:contourClr>
              <a:schemeClr val="phClr">
                <a:shade val="30000"/>
                <a:satMod val="200000"/>
              </a:schemeClr>
            </a:contourClr>
          </a:sp3d>
        </a:effectStyle>
      </a:effectStyleLst>
      <a:bgFillStyleLst>
        <a:solidFill>
          <a:schemeClr val="phClr"/>
        </a:solidFill>
        <a:gradFill rotWithShape="1">
          <a:gsLst>
            <a:gs pos="0">
              <a:schemeClr val="phClr">
                <a:shade val="40000"/>
                <a:satMod val="150000"/>
              </a:schemeClr>
            </a:gs>
            <a:gs pos="30000">
              <a:schemeClr val="phClr">
                <a:shade val="60000"/>
                <a:satMod val="150000"/>
              </a:schemeClr>
            </a:gs>
            <a:gs pos="100000">
              <a:schemeClr val="phClr">
                <a:tint val="83000"/>
                <a:satMod val="200000"/>
              </a:schemeClr>
            </a:gs>
          </a:gsLst>
          <a:lin ang="13000000" scaled="0"/>
        </a:gradFill>
        <a:gradFill rotWithShape="1">
          <a:gsLst>
            <a:gs pos="0">
              <a:schemeClr val="phClr">
                <a:tint val="78000"/>
                <a:satMod val="220000"/>
              </a:schemeClr>
            </a:gs>
            <a:gs pos="100000">
              <a:schemeClr val="phClr">
                <a:shade val="35000"/>
                <a:satMod val="155000"/>
              </a:schemeClr>
            </a:gs>
          </a:gsLst>
          <a:path path="circle">
            <a:fillToRect l="60000" t="50000" r="4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Technic</Template>
  <TotalTime>50</TotalTime>
  <Words>88</Words>
  <Application>Microsoft Office PowerPoint</Application>
  <PresentationFormat>Экран (4:3)</PresentationFormat>
  <Paragraphs>12</Paragraphs>
  <Slides>7</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7</vt:i4>
      </vt:variant>
    </vt:vector>
  </HeadingPairs>
  <TitlesOfParts>
    <vt:vector size="8" baseType="lpstr">
      <vt:lpstr>Техническая</vt:lpstr>
      <vt:lpstr>История профессии    </vt:lpstr>
      <vt:lpstr> Генетик – это врач, который диагностирует, лечит и предупреждает наследственные заболевания, курирует патологии, обусловленные кровосмешением, исследует вопросы рождения здоровых детей.    Генетика — это наука о закономерностях наследственности и изменчивости. Со времен Менделя, открывшего закономерности наследования и изменчивости признаков, и до появления молекулярной биологии наука опиралась только на видимые, наблюдаемые признаки (длина растения, цвет шерсти животного и пр.). С открытием ДНК стала бурно развиваться молекулярная генетика. И вот мы видим под микроскопом как в клетку делают «укол» какого-то биологического материала или как две цепочки РНК свиваются и образуют ДНК, а та, в свою очередь, завиваясь причудливым образом, превращается в хромосому, или как хромосомы в каком-то мучительном и напряженном движении разрываются пополам при делении клетки. Микромир. Везде жизнь. Генетика изучает разные вещи. Так, в зависимости от объекта исследования классифицируют генетику растений, животных, микроорганизмов, человека и другие. Различают также разные предметы генетической науки. Википедия насчитывает их около тридцати, начиная от археогенетики, заканчивая экологической. Сегодня мы являемся свидетелями осторожного развития процессов клонирования животных. Но наиболее интересной, яркой и активно развивающейся дисциплиной можно сегодня считать генную инженерию. Рост ее популярности, и не только, но и числа научных исследований, выделяемых грантов, объема государственных бюджетов, частного корпоративного финансирования говорит за то, что в эту сферу активно инвестируются знания, людские и финансовые ресурсы. Все это является признаками спроса на результаты, которые сулит генная инженерия. Это и создание устойчивых к паразитам и холодам растений, и лечение неизлечимых болезней, и исправление генетических ошибок природы на ранних стадиях беременности, это и управление расширением или сужением популяции растений или животных в их естественной среде обитания.   </vt:lpstr>
      <vt:lpstr>История профессии Началом пути науки генетики можно считать открытие понятий рецессивности, доминантности, наследственных признаков и механизмов наследования Г. Менделем (1865 год). Однако общепринятой датой рождения генетики считается 1900 год, в котором вторично были открыты закономерности Г. Менделя независимой тройкой ученых: Х. де Фризом, К. Корнесом и Э. Чермаком. Они заложили фундамент теории гена – величайшего открытия человечества ХХ столетия. 1903 год принес с собой теорию мутаций (Х. де Фриз), в 1906 г. ввели в обиход понятие «генетика» (У. Бэтсон), а в 1909 – «ген», «фенотип» и «генотип» (В. Иоганссен). С этого времени к изучению наследственности приступили на клеточном уровне. Т. Бовери, У. Сэттон и Э. Вильсон открыли процесс митоза (деления клеток) и мейоза (созревания половых клеток), позднее появилось учение о хромосомах (Т. Морган, 1911 год) и теория наследования признаков, сцепленных с полом. Третий этап развития генетики связан с точными науками. Объектами исследования сделали микроорганизмы и их жизнедеятельность. Стало очевидным, что каждый ген контролирует свой фермент, который в свою очередь отвечает за серию превращений в организме человека – так передаётся наследственная информация (Д. Бидл и Э. Татум, 1940 год). В 1953 году создали модель ДНК (Ф.Крик, Д. Уотсон), затем расшифровали генетический код, открыли методы искусственных мутаций для получения полезных штаммов микроорганизмов (антибиотики, аминокислоты). Современная генетика изучает возможности генной инженерии, способной воспроизводить целые генетические системы, помогающие корректировать наследственные отклонения в организме человека. Ген стало можно трансплантировать от бактерии к бактерии, что открывает небывалые перспективы в развитии генетической науки с целью исправления врожденных аномалий и наследственных болезней.</vt:lpstr>
      <vt:lpstr>Где генетик работает и как строится его карьера? Генетик ведет деятельность по изучению явлений наследственности и изменчивости на всех уровнях организации живого, опираясь на знание генетических закономерностей в селекции, биотехнологии, медицине, охране природы и здоровья человека. Он занимается исследованием генетического материала на молекулярном, клеточном, организменном и популяционном уровнях в целях использования закономерностей наследственности и изменчивости в селекции, биотехнологии, медицине и других отраслях, где это может пригодится: научно-исследовательские институты, научные центры и университеты; сельскохозяйственные институты и организации; фармацевтические компании; экологические организации; медицинские и ветеринарные учреждения; медико-биологические лаборатории; образовательные организации; органы МВД, прокуратуры; организации, специализирующиеся на генетическом анализе для медицинских целей или для установления родства, мест происхождения и пр. Как и в других подобных наукоёмких профессиях, карьера генетика может строиться в трех направлениях: научном, административном, профессиональном. Научная карьера тесно связана с ростом по ступеням научных степеней и званий. Она находит отражение в престижности научного учреждения, в числе учеников, последователей, изданных трудов. Профессиональная карьера сходна с научной, но реализуется в ненаучном учреждении, а в практике работы медицинской организации, лаборатории и пр. Там рост специалиста отражается в высоте иерархической ступеньки (специалист, старший специалист, ведущий специалист, главный специалист) и размера зарплаты. Главное, зачастую — неформальное, признание специалиста — это признание его как эксперта: самого подготовленного и опытного специалиста-практика. </vt:lpstr>
      <vt:lpstr>Как стать генетиком? Генетиков готовят на биологических факультетах университетах, в медицинских вузах, сельскохозяйственных и ветеринарных учебных заведениях. Как правило, биологические факультеты зачитывают результаты ЕГЭ по предметам Биология, Химия, Физика, География, Математика, Русский язык — в зависимости от специализации вуза, факультета или кафедры. Ряд вузов готовят по пятилетним программам специалитета, распространена также подготовка в болонском формате: бакалавриат и магистратура. Какими качествами надо обладать, чтобы успешно работать генетиком? Стандарт профессии предполагает, что генетик: владеет культурой мышления, знает его общие законы, способен в письменной и устной речи правильно (логично) оформить его результаты; умеет на научной основе организовать свой труд, владеет методами сбора, хранения и обработки (редактирования) информации, в том числе и компьютерными, применяемыми в сфере его профессиональной деятельности; умеет приобретать новые знания, используя современные информационные образовательные технологии; понимает сущность и социальную значимость своей будущей профессии, основные проблемы дисциплин, определяющих конкретную область его деятельности, видит их взаимосвязь в целостной системе знаний; способен поставить цель и сформулировать задачи, связанные с реализацией профессиональных функций, умеет использовать для их решения методы изученных им наук; имеет опыт постановки эксперимента, анализа результатов исследований и оформления публикаций. Из этого списка следует, что генетик должен обладать комплексом качеств исследователя. Значит, умение собирать и способность обобщать информацию, находить логические связи и делать выводы — основные профессионально-важные качества генетика. </vt:lpstr>
      <vt:lpstr>Генетик - профессия будущего. Люди, которые претендуют на эту должность, должны обладать специальным образованием и особым складом характера. Ведь в процессе работы им придется решать сложные задачи производственного характера На сегодняшний день профессия генетика востребована не только в России, но и за рубежом. Поэтому в качестве одной из перспектив карьерного роста можно считать работу за границей. Кстати, иностранные кампании ведут весьма активную борьбу за квалифицированных в данной области специалистов.  Если же рассматривать профессиональное становление на территории России, есть два варианта – работать и продвигать свою карьеру в компании, а также открыть собственное дело. Но в последнем случае стоит предварительно получить необходимый профессиональный опыт.  </vt:lpstr>
      <vt:lpstr>Спасибо за внимание</vt:lpstr>
    </vt:vector>
  </TitlesOfParts>
  <Company>Reanimator Extreme Edition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История профессии</dc:title>
  <dc:creator>ELINA</dc:creator>
  <cp:lastModifiedBy>ELINA</cp:lastModifiedBy>
  <cp:revision>6</cp:revision>
  <dcterms:created xsi:type="dcterms:W3CDTF">2019-10-28T20:25:52Z</dcterms:created>
  <dcterms:modified xsi:type="dcterms:W3CDTF">2019-10-28T21:16:08Z</dcterms:modified>
</cp:coreProperties>
</file>