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6" r:id="rId2"/>
    <p:sldId id="256" r:id="rId3"/>
    <p:sldId id="324" r:id="rId4"/>
    <p:sldId id="265" r:id="rId5"/>
    <p:sldId id="309" r:id="rId6"/>
    <p:sldId id="267" r:id="rId7"/>
    <p:sldId id="264" r:id="rId8"/>
    <p:sldId id="295" r:id="rId9"/>
    <p:sldId id="310" r:id="rId10"/>
    <p:sldId id="292" r:id="rId11"/>
    <p:sldId id="318" r:id="rId12"/>
    <p:sldId id="319" r:id="rId13"/>
    <p:sldId id="257" r:id="rId14"/>
    <p:sldId id="261" r:id="rId15"/>
    <p:sldId id="283" r:id="rId16"/>
    <p:sldId id="285" r:id="rId17"/>
    <p:sldId id="286" r:id="rId18"/>
    <p:sldId id="290" r:id="rId19"/>
    <p:sldId id="262" r:id="rId20"/>
    <p:sldId id="263" r:id="rId21"/>
    <p:sldId id="288" r:id="rId22"/>
    <p:sldId id="287" r:id="rId23"/>
    <p:sldId id="268" r:id="rId24"/>
    <p:sldId id="294" r:id="rId25"/>
    <p:sldId id="300" r:id="rId26"/>
    <p:sldId id="293" r:id="rId27"/>
    <p:sldId id="266" r:id="rId28"/>
    <p:sldId id="32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B9F11-210D-4AFF-BC43-127758D07DE4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60974-E122-4742-A642-C9449FD3F8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473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60974-E122-4742-A642-C9449FD3F86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729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60974-E122-4742-A642-C9449FD3F86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9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60974-E122-4742-A642-C9449FD3F86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619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60974-E122-4742-A642-C9449FD3F86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254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CB290-FC2C-4A21-B5A4-60FAF9384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496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4E0E7F2-6728-4B8F-85DD-C87FB4BB39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928927"/>
      </p:ext>
    </p:extLst>
  </p:cSld>
  <p:clrMapOvr>
    <a:masterClrMapping/>
  </p:clrMapOvr>
  <p:transition spd="med"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d/d4/%D0%9E%D0%B7%D0%B5%D1%80%D0%BE_%D0%91%D0%B0%D0%B9%D0%BA%D0%B0%D0%BB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tatic2.aif.ru/public/dontknow/371/4834f301dd5c651ea1e0057ffe17e43d_medium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sea.irk.ru/foto6/005.jpg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baron-m.ru/data/images/aikal(1).jpg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economy.buryatia.ru/attached_documents/ObschiyividTurka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greenpatrol.ru/objectdata/CatalogUnitImpl/26713/26722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baikal.babr.ru/baiktrash/photo/6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maksipolinovcy.ucoz.ru/_fr/2/2034712.jpg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upload.wikimedia.org/wikipedia/commons/b/b6/%D0%A8%D0%B0%D0%BC%D0%B0%D0%BD-%D1%81%D0%BA%D0%B0%D0%BB%D0%B0.JPG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WordArt 2"/>
          <p:cNvSpPr>
            <a:spLocks noChangeArrowheads="1" noChangeShapeType="1" noTextEdit="1"/>
          </p:cNvSpPr>
          <p:nvPr/>
        </p:nvSpPr>
        <p:spPr bwMode="auto">
          <a:xfrm>
            <a:off x="179388" y="0"/>
            <a:ext cx="8964612" cy="230505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0319"/>
                <a:gd name="adj2" fmla="val 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Arial Black"/>
              </a:rPr>
              <a:t>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203848" y="4221088"/>
            <a:ext cx="5111750" cy="394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98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remove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lake-baikal-l34f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" y="27369"/>
            <a:ext cx="9144000" cy="683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перфолента 3"/>
          <p:cNvSpPr/>
          <p:nvPr/>
        </p:nvSpPr>
        <p:spPr>
          <a:xfrm>
            <a:off x="5508104" y="4941168"/>
            <a:ext cx="3528392" cy="1800200"/>
          </a:xfrm>
          <a:prstGeom prst="flowChartPunchedTape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Учитель географии  МОАУ «Гимназия№1» г. Оренбург Жунусова </a:t>
            </a:r>
            <a:r>
              <a:rPr lang="ru-RU" dirty="0" smtClean="0"/>
              <a:t>Надежда Ивановна 2019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234888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200" dirty="0">
                <a:solidFill>
                  <a:schemeClr val="bg1"/>
                </a:solidFill>
              </a:rPr>
              <a:t>В народе говорят «Кто Байкала не видел, тот в Сибири не бывал»</a:t>
            </a:r>
          </a:p>
        </p:txBody>
      </p:sp>
    </p:spTree>
    <p:extLst>
      <p:ext uri="{BB962C8B-B14F-4D97-AF65-F5344CB8AC3E}">
        <p14:creationId xmlns:p14="http://schemas.microsoft.com/office/powerpoint/2010/main" val="227857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Ð°ÑÑÐ¸Ð½ÐºÐ¸ Ð¿Ð¾ Ð·Ð°Ð¿ÑÐ¾ÑÑ Ð±Ð°Ð¹ÐºÐ°Ð»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0" b="5680"/>
          <a:stretch/>
        </p:blipFill>
        <p:spPr bwMode="auto">
          <a:xfrm>
            <a:off x="0" y="-6660"/>
            <a:ext cx="9144000" cy="686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107504" y="188640"/>
            <a:ext cx="4248472" cy="323703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Байкал- мировая достопримечательность. Ему нет равных в мире по возрасту, глубине, запасам и свойствам пресной воды, многообразию и эндемизму органической жизни.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5" descr="Файл:Озеро Байкал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649"/>
            <a:ext cx="9323512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179512" y="94649"/>
            <a:ext cx="3096344" cy="345638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prstClr val="black"/>
                </a:solidFill>
              </a:rPr>
              <a:t>Бай-Куль - богатое </a:t>
            </a:r>
            <a:r>
              <a:rPr lang="ru-RU" sz="1600" dirty="0" smtClean="0">
                <a:solidFill>
                  <a:prstClr val="black"/>
                </a:solidFill>
              </a:rPr>
              <a:t>озеро.</a:t>
            </a:r>
            <a:endParaRPr lang="ru-RU" sz="16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prstClr val="black"/>
                </a:solidFill>
              </a:rPr>
              <a:t>Байгал - богатый </a:t>
            </a:r>
            <a:r>
              <a:rPr lang="ru-RU" sz="1600" dirty="0" smtClean="0">
                <a:solidFill>
                  <a:prstClr val="black"/>
                </a:solidFill>
              </a:rPr>
              <a:t>огонь. </a:t>
            </a:r>
            <a:endParaRPr lang="ru-RU" sz="16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prstClr val="black"/>
                </a:solidFill>
              </a:rPr>
              <a:t>Байгал Далай - большое </a:t>
            </a:r>
            <a:r>
              <a:rPr lang="ru-RU" sz="1600" dirty="0" smtClean="0">
                <a:solidFill>
                  <a:prstClr val="black"/>
                </a:solidFill>
              </a:rPr>
              <a:t>озеро.</a:t>
            </a:r>
            <a:endParaRPr lang="ru-RU" sz="16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1600" dirty="0" smtClean="0">
                <a:solidFill>
                  <a:prstClr val="black"/>
                </a:solidFill>
              </a:rPr>
              <a:t>- </a:t>
            </a:r>
            <a:r>
              <a:rPr lang="ru-RU" sz="1600" dirty="0">
                <a:solidFill>
                  <a:prstClr val="black"/>
                </a:solidFill>
              </a:rPr>
              <a:t>Байгал-</a:t>
            </a:r>
            <a:r>
              <a:rPr lang="ru-RU" sz="1600" dirty="0" err="1">
                <a:solidFill>
                  <a:prstClr val="black"/>
                </a:solidFill>
              </a:rPr>
              <a:t>Нуур</a:t>
            </a:r>
            <a:endParaRPr lang="ru-RU" sz="16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prstClr val="black"/>
                </a:solidFill>
              </a:rPr>
              <a:t>- Бэйхай - Северное море.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8104" y="121590"/>
            <a:ext cx="3494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Название озера</a:t>
            </a:r>
            <a:endParaRPr lang="ru-RU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8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/>
          <a:lstStyle/>
          <a:p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3898776" cy="4209331"/>
          </a:xfrm>
        </p:spPr>
        <p:txBody>
          <a:bodyPr/>
          <a:lstStyle/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Картинка 1 из 3756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5" name="TextBox 4"/>
          <p:cNvSpPr txBox="1"/>
          <p:nvPr/>
        </p:nvSpPr>
        <p:spPr>
          <a:xfrm>
            <a:off x="107504" y="25460"/>
            <a:ext cx="4548106" cy="134165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Возраст озера</a:t>
            </a:r>
            <a:endParaRPr lang="ru-RU" sz="2800" dirty="0">
              <a:latin typeface="Arial Black" pitchFamily="34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25 млн. лет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3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endParaRPr lang="ru-RU" dirty="0" smtClean="0">
              <a:latin typeface="Arial" charset="0"/>
            </a:endParaRPr>
          </a:p>
        </p:txBody>
      </p:sp>
      <p:sp>
        <p:nvSpPr>
          <p:cNvPr id="215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800" dirty="0" smtClean="0"/>
          </a:p>
        </p:txBody>
      </p:sp>
      <p:pic>
        <p:nvPicPr>
          <p:cNvPr id="11269" name="Picture 7" descr="1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5076056" y="188640"/>
            <a:ext cx="3888432" cy="1800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Байкал – самое глубокое озеро планеты Земля. Максимальная глубина озера </a:t>
            </a:r>
            <a:r>
              <a:rPr lang="ru-RU" sz="2000" dirty="0">
                <a:solidFill>
                  <a:srgbClr val="FF0000"/>
                </a:solidFill>
              </a:rPr>
              <a:t>1642 </a:t>
            </a:r>
            <a:r>
              <a:rPr lang="ru-RU" sz="2000" dirty="0">
                <a:solidFill>
                  <a:srgbClr val="002060"/>
                </a:solidFill>
              </a:rPr>
              <a:t>м.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1793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2060848"/>
            <a:ext cx="3982146" cy="3819204"/>
          </a:xfrm>
        </p:spPr>
        <p:txBody>
          <a:bodyPr/>
          <a:lstStyle/>
          <a:p>
            <a:endParaRPr lang="ru-RU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92088"/>
            <a:ext cx="6383538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35"/>
            <a:ext cx="9144000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Капля 5"/>
          <p:cNvSpPr/>
          <p:nvPr/>
        </p:nvSpPr>
        <p:spPr>
          <a:xfrm rot="2095999">
            <a:off x="136585" y="4314150"/>
            <a:ext cx="2318933" cy="2340259"/>
          </a:xfrm>
          <a:prstGeom prst="teardrop">
            <a:avLst>
              <a:gd name="adj" fmla="val 12766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 Байкал впадают   </a:t>
            </a:r>
            <a:r>
              <a:rPr lang="ru-RU" sz="2000" b="1" dirty="0" smtClean="0">
                <a:solidFill>
                  <a:srgbClr val="FF0000"/>
                </a:solidFill>
              </a:rPr>
              <a:t>336 </a:t>
            </a:r>
            <a:r>
              <a:rPr lang="ru-RU" sz="2000" b="1" dirty="0" smtClean="0"/>
              <a:t>рек  и ручьев, а вытекает одна </a:t>
            </a:r>
            <a:r>
              <a:rPr lang="ru-RU" sz="2000" b="1" dirty="0" smtClean="0">
                <a:solidFill>
                  <a:srgbClr val="FF0000"/>
                </a:solidFill>
              </a:rPr>
              <a:t>Ангара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08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6" name="Picture 4" descr="baik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9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107504" y="44624"/>
            <a:ext cx="6264696" cy="19945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Прозрачность воды 40 м., </a:t>
            </a:r>
            <a:r>
              <a:rPr lang="ru-RU" sz="2000" b="1" dirty="0">
                <a:solidFill>
                  <a:schemeClr val="tx1"/>
                </a:solidFill>
              </a:rPr>
              <a:t>толщина </a:t>
            </a:r>
            <a:r>
              <a:rPr lang="ru-RU" sz="2000" b="1" dirty="0" smtClean="0">
                <a:solidFill>
                  <a:schemeClr val="tx1"/>
                </a:solidFill>
              </a:rPr>
              <a:t> льда 1-1,5м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</a:rPr>
              <a:t>При </a:t>
            </a:r>
            <a:r>
              <a:rPr lang="ru-RU" sz="2000" b="1" dirty="0">
                <a:solidFill>
                  <a:schemeClr val="tx1"/>
                </a:solidFill>
              </a:rPr>
              <a:t>сильном морозе трещины разрывают </a:t>
            </a:r>
            <a:r>
              <a:rPr lang="ru-RU" sz="2000" b="1" dirty="0" smtClean="0">
                <a:solidFill>
                  <a:schemeClr val="tx1"/>
                </a:solidFill>
              </a:rPr>
              <a:t>лед, </a:t>
            </a:r>
            <a:r>
              <a:rPr lang="ru-RU" sz="2000" b="1" dirty="0">
                <a:solidFill>
                  <a:schemeClr val="tx1"/>
                </a:solidFill>
              </a:rPr>
              <a:t>Благодаря таким </a:t>
            </a:r>
            <a:r>
              <a:rPr lang="ru-RU" sz="2000" b="1" dirty="0" smtClean="0">
                <a:solidFill>
                  <a:schemeClr val="tx1"/>
                </a:solidFill>
              </a:rPr>
              <a:t>трещинам </a:t>
            </a:r>
            <a:r>
              <a:rPr lang="ru-RU" sz="2000" b="1" dirty="0">
                <a:solidFill>
                  <a:schemeClr val="tx1"/>
                </a:solidFill>
              </a:rPr>
              <a:t>рыба в озере не погибает от недостатка кислорода. </a:t>
            </a:r>
          </a:p>
        </p:txBody>
      </p:sp>
    </p:spTree>
    <p:extLst>
      <p:ext uri="{BB962C8B-B14F-4D97-AF65-F5344CB8AC3E}">
        <p14:creationId xmlns:p14="http://schemas.microsoft.com/office/powerpoint/2010/main" val="368000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Картинка 2 из 3756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5148064" y="116632"/>
            <a:ext cx="3888432" cy="216024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algn="ctr"/>
            <a:r>
              <a:rPr lang="ru-RU" sz="2000" b="1" dirty="0" smtClean="0">
                <a:latin typeface="+mj-lt"/>
              </a:rPr>
              <a:t>Байкальские ветры, </a:t>
            </a:r>
            <a:r>
              <a:rPr lang="ru-RU" sz="2000" b="1" dirty="0">
                <a:latin typeface="+mj-lt"/>
              </a:rPr>
              <a:t>которые имеют собственные названия — баргузин, </a:t>
            </a:r>
            <a:r>
              <a:rPr lang="ru-RU" sz="2000" b="1" dirty="0" err="1">
                <a:latin typeface="+mj-lt"/>
              </a:rPr>
              <a:t>сарма</a:t>
            </a:r>
            <a:r>
              <a:rPr lang="ru-RU" sz="2000" b="1" dirty="0">
                <a:latin typeface="+mj-lt"/>
              </a:rPr>
              <a:t>, </a:t>
            </a:r>
            <a:r>
              <a:rPr lang="ru-RU" sz="2000" b="1" dirty="0" err="1">
                <a:latin typeface="+mj-lt"/>
              </a:rPr>
              <a:t>верховик</a:t>
            </a:r>
            <a:r>
              <a:rPr lang="ru-RU" sz="2000" b="1" dirty="0">
                <a:latin typeface="+mj-lt"/>
              </a:rPr>
              <a:t>, </a:t>
            </a:r>
            <a:r>
              <a:rPr lang="ru-RU" sz="2000" b="1" dirty="0" err="1">
                <a:latin typeface="+mj-lt"/>
              </a:rPr>
              <a:t>култук</a:t>
            </a:r>
            <a:endParaRPr lang="ru-R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47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44624"/>
            <a:ext cx="8229600" cy="3601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err="1" smtClean="0"/>
              <a:t>ёёё</a:t>
            </a:r>
            <a:endParaRPr lang="ru-RU" sz="32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6" name="Picture 4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6676" cy="686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107504" y="116632"/>
            <a:ext cx="4320480" cy="20882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В Байкале обитает </a:t>
            </a:r>
            <a:r>
              <a:rPr lang="ru-RU" sz="2000" b="1" dirty="0">
                <a:solidFill>
                  <a:srgbClr val="FF0000"/>
                </a:solidFill>
              </a:rPr>
              <a:t>2 630 </a:t>
            </a:r>
            <a:r>
              <a:rPr lang="ru-RU" sz="2000" b="1" dirty="0">
                <a:solidFill>
                  <a:schemeClr val="tx1"/>
                </a:solidFill>
              </a:rPr>
              <a:t>видов и разновидностей растений и животных, 2/3 которых являются </a:t>
            </a:r>
            <a:r>
              <a:rPr lang="ru-RU" sz="2000" b="1" dirty="0">
                <a:solidFill>
                  <a:srgbClr val="FF0000"/>
                </a:solidFill>
              </a:rPr>
              <a:t>эндемиками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7" name="Picture 18" descr="головян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6170" y="4943781"/>
            <a:ext cx="2448272" cy="161239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16" descr="нерп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t="3030" r="6061" b="6061"/>
          <a:stretch>
            <a:fillRect/>
          </a:stretch>
        </p:blipFill>
        <p:spPr>
          <a:xfrm>
            <a:off x="6396872" y="1772816"/>
            <a:ext cx="2590800" cy="2590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22" descr="широколоб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605" y="4662368"/>
            <a:ext cx="2538203" cy="18629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20" descr="осетр"/>
          <p:cNvPicPr>
            <a:picLocks noChangeAspect="1" noChangeArrowheads="1"/>
          </p:cNvPicPr>
          <p:nvPr/>
        </p:nvPicPr>
        <p:blipFill>
          <a:blip r:embed="rId6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814" y="4337238"/>
            <a:ext cx="2809875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71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комп\Local Settings\Temp\OIS\temp\lake-bai_0.t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C:\Documents and Settings\комп\Local Settings\Temp\OIS\temp\img_0.t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443413"/>
            <a:ext cx="3352800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C:\Documents and Settings\комп\Application Data\Microsoft\Media Catalog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31242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C:\Documents and Settings\комп\Local Settings\Temp\OIS\temp\p8270026_0.t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24200"/>
            <a:ext cx="2514600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C:\Documents and Settings\комп\Local Settings\Temp\OIS\temp\mollusk__0.t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05400"/>
            <a:ext cx="2362200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9720" y="-91378"/>
            <a:ext cx="4703440" cy="428464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 b="1" dirty="0">
                <a:latin typeface="+mn-lt"/>
                <a:cs typeface="Calibri" pitchFamily="34" charset="0"/>
              </a:rPr>
              <a:t>Фауна Байкала</a:t>
            </a:r>
            <a:r>
              <a:rPr lang="ru-RU" sz="2400" b="1" dirty="0">
                <a:solidFill>
                  <a:srgbClr val="0000FF"/>
                </a:solidFill>
                <a:latin typeface="+mn-lt"/>
                <a:cs typeface="Calibri" pitchFamily="34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1550 </a:t>
            </a:r>
            <a:r>
              <a:rPr lang="ru-RU" sz="2400" b="1" dirty="0">
                <a:latin typeface="+mn-lt"/>
                <a:cs typeface="Calibri" pitchFamily="34" charset="0"/>
              </a:rPr>
              <a:t>видов </a:t>
            </a:r>
            <a:r>
              <a:rPr lang="ru-RU" sz="2400" b="1" dirty="0" smtClean="0">
                <a:latin typeface="+mn-lt"/>
                <a:cs typeface="Calibri" pitchFamily="34" charset="0"/>
              </a:rPr>
              <a:t>животных,</a:t>
            </a:r>
            <a:endParaRPr lang="ru-RU" sz="2400" b="1" dirty="0">
              <a:latin typeface="+mn-lt"/>
              <a:cs typeface="Calibri" pitchFamily="34" charset="0"/>
            </a:endParaRPr>
          </a:p>
          <a:p>
            <a:pPr algn="ctr" eaLnBrk="1" hangingPunct="1"/>
            <a:r>
              <a:rPr lang="ru-RU" sz="2400" b="1" dirty="0">
                <a:solidFill>
                  <a:srgbClr val="FF0000"/>
                </a:solidFill>
                <a:latin typeface="+mn-lt"/>
                <a:cs typeface="Calibri" pitchFamily="34" charset="0"/>
              </a:rPr>
              <a:t>75%</a:t>
            </a:r>
            <a:r>
              <a:rPr lang="ru-RU" sz="2400" b="1" dirty="0">
                <a:solidFill>
                  <a:srgbClr val="0000FF"/>
                </a:solidFill>
                <a:latin typeface="+mn-lt"/>
                <a:cs typeface="Calibri" pitchFamily="34" charset="0"/>
              </a:rPr>
              <a:t> </a:t>
            </a:r>
            <a:r>
              <a:rPr lang="ru-RU" sz="2400" b="1" dirty="0">
                <a:latin typeface="+mn-lt"/>
                <a:cs typeface="Calibri" pitchFamily="34" charset="0"/>
              </a:rPr>
              <a:t>обитателей Байкала – эндемики, в том </a:t>
            </a:r>
            <a:r>
              <a:rPr lang="ru-RU" sz="2400" b="1" dirty="0" smtClean="0">
                <a:latin typeface="+mn-lt"/>
                <a:cs typeface="Calibri" pitchFamily="34" charset="0"/>
              </a:rPr>
              <a:t>числе: байкальская </a:t>
            </a:r>
            <a:r>
              <a:rPr lang="ru-RU" sz="2400" b="1" dirty="0">
                <a:latin typeface="+mn-lt"/>
                <a:cs typeface="Calibri" pitchFamily="34" charset="0"/>
              </a:rPr>
              <a:t>нерпа, голомянка, байкальский </a:t>
            </a:r>
            <a:r>
              <a:rPr lang="ru-RU" sz="2400" b="1" dirty="0" smtClean="0">
                <a:latin typeface="+mn-lt"/>
                <a:cs typeface="Calibri" pitchFamily="34" charset="0"/>
              </a:rPr>
              <a:t>омуль. </a:t>
            </a:r>
            <a:endParaRPr lang="ru-RU" sz="2400" b="1" dirty="0">
              <a:latin typeface="+mn-lt"/>
              <a:cs typeface="Calibri" pitchFamily="34" charset="0"/>
            </a:endParaRPr>
          </a:p>
        </p:txBody>
      </p:sp>
      <p:pic>
        <p:nvPicPr>
          <p:cNvPr id="24583" name="Picture 7" descr="C:\Documents and Settings\комп\Local Settings\Temp\OIS\temp\bokoplav_0.t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1855788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9" descr="C:\Documents and Settings\комп\Local Settings\Temp\OIS\temp\bokoplav_0.tm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657600"/>
            <a:ext cx="1474788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0" descr="C:\Documents and Settings\комп\Local Settings\Temp\OIS\temp\lumbriku_0.tm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21336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Picture 11" descr="C:\Documents and Settings\комп\Local Settings\Temp\OIS\temp\bokoplav_0.tm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05400"/>
            <a:ext cx="12588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12" descr="C:\Documents and Settings\комп\Local Settings\Temp\OIS\temp\bokoplav_0.tmp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752600"/>
            <a:ext cx="21336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13" descr="C:\Documents and Settings\комп\Local Settings\Temp\OIS\temp\bokoplav_0.tmp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00400"/>
            <a:ext cx="2286000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14" descr="C:\Documents and Settings\комп\Local Settings\Temp\OIS\temp\cherv_0.tmp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724400"/>
            <a:ext cx="133191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53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21938"/>
            <a:ext cx="9144000" cy="13843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FF0000"/>
                </a:solidFill>
              </a:rPr>
              <a:t>Эндемики растительного мира Байкала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12776"/>
            <a:ext cx="9144000" cy="54452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700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Желтый мак</a:t>
            </a:r>
            <a:r>
              <a:rPr lang="ru-RU" sz="1800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700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Незабудка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700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Лапчатка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700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 Грецкий орех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r>
              <a:rPr lang="ru-RU" sz="2700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</a:rPr>
              <a:t>Крупка и др.</a:t>
            </a: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700" b="1" dirty="0">
              <a:ln>
                <a:solidFill>
                  <a:srgbClr val="002060"/>
                </a:solidFill>
              </a:ln>
              <a:solidFill>
                <a:schemeClr val="tx1"/>
              </a:solidFill>
              <a:latin typeface="+mj-lt"/>
            </a:endParaRP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700" dirty="0">
              <a:solidFill>
                <a:srgbClr val="3333FF"/>
              </a:solidFill>
              <a:latin typeface="+mj-lt"/>
            </a:endParaRP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7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7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v"/>
            </a:pPr>
            <a:endParaRPr lang="ru-RU" sz="2700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2700" dirty="0">
              <a:latin typeface="Times New Roman" pitchFamily="18" charset="0"/>
            </a:endParaRPr>
          </a:p>
        </p:txBody>
      </p:sp>
      <p:pic>
        <p:nvPicPr>
          <p:cNvPr id="74771" name="Picture 19" descr="мак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200" y="1219200"/>
            <a:ext cx="3459163" cy="24368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72" name="Picture 20" descr="незабудка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7824" y="1700808"/>
            <a:ext cx="3340100" cy="2505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73" name="Picture 21" descr="лапчатка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4038600"/>
            <a:ext cx="3281363" cy="2433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74" name="Picture 22" descr="орех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4343400"/>
            <a:ext cx="2116138" cy="2514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75" name="Picture 23" descr="крупка"/>
          <p:cNvPicPr>
            <a:picLocks noChangeAspect="1" noChangeArrowheads="1"/>
          </p:cNvPicPr>
          <p:nvPr/>
        </p:nvPicPr>
        <p:blipFill>
          <a:blip r:embed="rId6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3219450" cy="241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798655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aikal%281%2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34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endParaRPr lang="ru-RU" b="1" i="1" dirty="0" smtClean="0">
              <a:solidFill>
                <a:srgbClr val="FF66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79912" y="486916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2400" b="1" dirty="0" smtClean="0">
              <a:solidFill>
                <a:srgbClr val="00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332656"/>
            <a:ext cx="6288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Проблемы Байкала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934737" y="1255986"/>
            <a:ext cx="5344866" cy="27490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Когда ты болеешь – все мы больны, Байкал, ты – хрустальная печень страны!</a:t>
            </a:r>
          </a:p>
          <a:p>
            <a:pPr algn="ctr"/>
            <a:r>
              <a:rPr lang="ru-RU" sz="2000" b="1" dirty="0" smtClean="0"/>
              <a:t>И кто-то добавил из глубины:</a:t>
            </a:r>
          </a:p>
          <a:p>
            <a:pPr algn="ctr"/>
            <a:r>
              <a:rPr lang="ru-RU" sz="2000" b="1" dirty="0" smtClean="0"/>
              <a:t>Байкал-заповедная совесть страны.</a:t>
            </a:r>
            <a:endParaRPr lang="ru-RU" b="1" dirty="0" smtClean="0"/>
          </a:p>
          <a:p>
            <a:pPr algn="ctr"/>
            <a:r>
              <a:rPr lang="ru-RU" dirty="0" smtClean="0"/>
              <a:t>А. Вознесенский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382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5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Картинка 6 из 5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>
          <a:xfrm>
            <a:off x="323528" y="268535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endParaRPr lang="ru-RU" sz="4000" dirty="0" smtClean="0">
              <a:solidFill>
                <a:srgbClr val="FFFF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3528" y="188640"/>
            <a:ext cx="4752528" cy="12228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Строительство поселений и предприятий на побережье Байкала.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7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764088"/>
          </a:xfrm>
        </p:spPr>
        <p:txBody>
          <a:bodyPr/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29600" cy="688405"/>
          </a:xfrm>
        </p:spPr>
        <p:txBody>
          <a:bodyPr>
            <a:normAutofit/>
          </a:bodyPr>
          <a:lstStyle/>
          <a:p>
            <a:pPr algn="ctr"/>
            <a:endParaRPr lang="ru-RU" sz="3200" dirty="0"/>
          </a:p>
        </p:txBody>
      </p:sp>
      <p:pic>
        <p:nvPicPr>
          <p:cNvPr id="49156" name="Picture 4" descr="1230314181_-730x-5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564" cy="686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3779912" y="116632"/>
            <a:ext cx="5184576" cy="136815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Байкальский целлюлозно-бумажный комбинат (БЦБК)</a:t>
            </a:r>
          </a:p>
        </p:txBody>
      </p:sp>
    </p:spTree>
    <p:extLst>
      <p:ext uri="{BB962C8B-B14F-4D97-AF65-F5344CB8AC3E}">
        <p14:creationId xmlns:p14="http://schemas.microsoft.com/office/powerpoint/2010/main" val="308398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013325"/>
            <a:ext cx="8229600" cy="16557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000" dirty="0"/>
          </a:p>
        </p:txBody>
      </p:sp>
      <p:pic>
        <p:nvPicPr>
          <p:cNvPr id="50180" name="Picture 4" descr="58903_2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3999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0" y="3861049"/>
            <a:ext cx="3995936" cy="299695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Минеральные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chemeClr val="tx1"/>
                </a:solidFill>
              </a:rPr>
              <a:t>вещества практически не разрушаются или разлагаются очень медленно.  Вследствие этого зона загрязнения  непрерывно растет</a:t>
            </a:r>
            <a:r>
              <a:rPr lang="ru-RU" sz="2000" dirty="0"/>
              <a:t>.</a:t>
            </a:r>
          </a:p>
        </p:txBody>
      </p:sp>
      <p:sp>
        <p:nvSpPr>
          <p:cNvPr id="2" name="Овал 1"/>
          <p:cNvSpPr/>
          <p:nvPr/>
        </p:nvSpPr>
        <p:spPr>
          <a:xfrm>
            <a:off x="6300192" y="620688"/>
            <a:ext cx="2592288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Сбросы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808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589240"/>
            <a:ext cx="9144000" cy="100841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    </a:t>
            </a:r>
          </a:p>
        </p:txBody>
      </p:sp>
      <p:pic>
        <p:nvPicPr>
          <p:cNvPr id="52228" name="Picture 4" descr="5147403a2dd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6012161" y="4318238"/>
            <a:ext cx="2952452" cy="249857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До </a:t>
            </a:r>
            <a:r>
              <a:rPr lang="ru-RU" sz="2000" b="1" dirty="0">
                <a:solidFill>
                  <a:srgbClr val="FF0000"/>
                </a:solidFill>
              </a:rPr>
              <a:t>90% </a:t>
            </a:r>
            <a:r>
              <a:rPr lang="ru-RU" sz="2000" b="1" dirty="0">
                <a:solidFill>
                  <a:schemeClr val="tx1"/>
                </a:solidFill>
              </a:rPr>
              <a:t>видов, обитающих на дне озера в 20-километровой прибрежной полосе, уже </a:t>
            </a:r>
            <a:r>
              <a:rPr lang="ru-RU" sz="2000" b="1" dirty="0" smtClean="0">
                <a:solidFill>
                  <a:schemeClr val="tx1"/>
                </a:solidFill>
              </a:rPr>
              <a:t>исчезло.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10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5445125"/>
            <a:ext cx="8785225" cy="11525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dirty="0"/>
              <a:t>          </a:t>
            </a:r>
          </a:p>
        </p:txBody>
      </p:sp>
      <p:pic>
        <p:nvPicPr>
          <p:cNvPr id="10244" name="Picture 4" descr="(1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96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0" y="116632"/>
            <a:ext cx="4536504" cy="122289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solidFill>
                  <a:schemeClr val="tx1"/>
                </a:solidFill>
              </a:rPr>
              <a:t> Каскад ГЭС  на Ангаре повышает температуру воды в озере.</a:t>
            </a:r>
            <a:endParaRPr lang="ru-RU" sz="2000" b="1" dirty="0">
              <a:ln w="1143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95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Картинка 14 из 48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26250"/>
          </a:xfrm>
        </p:spPr>
      </p:pic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>
          <a:xfrm>
            <a:off x="827584" y="3212976"/>
            <a:ext cx="8229600" cy="1425575"/>
          </a:xfrm>
        </p:spPr>
        <p:txBody>
          <a:bodyPr/>
          <a:lstStyle/>
          <a:p>
            <a:pPr eaLnBrk="1" hangingPunct="1">
              <a:defRPr/>
            </a:pPr>
            <a:endParaRPr lang="ru-RU" sz="4000" i="1" dirty="0" smtClean="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3528" y="188640"/>
            <a:ext cx="4536504" cy="12228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Браконьерство – серьёзная проблема Байкала.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Картинка 1 из 1232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5606" name="Rectangle 6"/>
          <p:cNvSpPr>
            <a:spLocks noGrp="1" noChangeArrowheads="1"/>
          </p:cNvSpPr>
          <p:nvPr>
            <p:ph type="title"/>
          </p:nvPr>
        </p:nvSpPr>
        <p:spPr>
          <a:xfrm>
            <a:off x="251520" y="2636912"/>
            <a:ext cx="8229600" cy="1354137"/>
          </a:xfrm>
        </p:spPr>
        <p:txBody>
          <a:bodyPr/>
          <a:lstStyle/>
          <a:p>
            <a:pPr eaLnBrk="1" hangingPunct="1">
              <a:defRPr/>
            </a:pPr>
            <a:endParaRPr lang="ru-RU" sz="4000" b="1" dirty="0" smtClean="0">
              <a:solidFill>
                <a:srgbClr val="00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3528" y="188640"/>
            <a:ext cx="4536504" cy="12228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Проблема неорганизованного туризма.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0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56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400050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5084763"/>
            <a:ext cx="8569325" cy="1584325"/>
          </a:xfrm>
        </p:spPr>
        <p:txBody>
          <a:bodyPr/>
          <a:lstStyle/>
          <a:p>
            <a:pPr>
              <a:buFontTx/>
              <a:buNone/>
            </a:pPr>
            <a:r>
              <a:rPr lang="ru-RU"/>
              <a:t>  </a:t>
            </a:r>
          </a:p>
        </p:txBody>
      </p:sp>
      <p:pic>
        <p:nvPicPr>
          <p:cNvPr id="59396" name="Picture 4" descr="13993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5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323528" y="188640"/>
            <a:ext cx="4536504" cy="12228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Такие картины можно наблюдать на побережье.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93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933825"/>
            <a:ext cx="9144000" cy="29241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dirty="0"/>
              <a:t>       </a:t>
            </a:r>
          </a:p>
        </p:txBody>
      </p:sp>
      <p:pic>
        <p:nvPicPr>
          <p:cNvPr id="56324" name="Picture 4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0"/>
            <a:ext cx="856932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539552" y="238186"/>
            <a:ext cx="5760640" cy="232671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Страдают  </a:t>
            </a:r>
            <a:r>
              <a:rPr lang="ru-RU" b="1" dirty="0">
                <a:solidFill>
                  <a:schemeClr val="tx1"/>
                </a:solidFill>
              </a:rPr>
              <a:t>темнохвойные и особенно пихтовые леса -происходит массовое </a:t>
            </a:r>
            <a:r>
              <a:rPr lang="ru-RU" b="1" dirty="0" smtClean="0">
                <a:solidFill>
                  <a:schemeClr val="tx1"/>
                </a:solidFill>
              </a:rPr>
              <a:t>усыхание </a:t>
            </a:r>
            <a:r>
              <a:rPr lang="ru-RU" b="1" dirty="0">
                <a:solidFill>
                  <a:schemeClr val="tx1"/>
                </a:solidFill>
              </a:rPr>
              <a:t>древостоев (40 тыс. га из них погибло безвозвратно).  У других  пород уменьшается прирост </a:t>
            </a:r>
            <a:r>
              <a:rPr lang="ru-RU" b="1" dirty="0" smtClean="0">
                <a:solidFill>
                  <a:schemeClr val="tx1"/>
                </a:solidFill>
              </a:rPr>
              <a:t>древесины</a:t>
            </a:r>
            <a:r>
              <a:rPr lang="ru-RU" b="1" dirty="0">
                <a:solidFill>
                  <a:schemeClr val="tx1"/>
                </a:solidFill>
              </a:rPr>
              <a:t>, снижается </a:t>
            </a:r>
            <a:r>
              <a:rPr lang="ru-RU" b="1" dirty="0" smtClean="0">
                <a:solidFill>
                  <a:schemeClr val="tx1"/>
                </a:solidFill>
              </a:rPr>
              <a:t>плодоношение.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00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     </a:t>
            </a:r>
          </a:p>
        </p:txBody>
      </p:sp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457200" y="567055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>
                <a:latin typeface="Arial" charset="0"/>
              </a:rPr>
              <a:t>. </a:t>
            </a:r>
            <a:endParaRPr lang="ru-RU" sz="800">
              <a:latin typeface="Arial" charset="0"/>
            </a:endParaRPr>
          </a:p>
        </p:txBody>
      </p:sp>
      <p:pic>
        <p:nvPicPr>
          <p:cNvPr id="12295" name="Picture 13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323528" y="188640"/>
            <a:ext cx="4536504" cy="32403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Georgia" pitchFamily="18" charset="0"/>
              </a:rPr>
              <a:t>С тревогой смотрю я в завтрашний день:</a:t>
            </a:r>
            <a:br>
              <a:rPr lang="ru-RU" b="1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Georgia" pitchFamily="18" charset="0"/>
              </a:rPr>
              <a:t>Будут ли жить там омуль, тюлень?</a:t>
            </a:r>
            <a:br>
              <a:rPr lang="ru-RU" b="1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Georgia" pitchFamily="18" charset="0"/>
              </a:rPr>
              <a:t>Как сохранить заповедное озеро,</a:t>
            </a:r>
            <a:br>
              <a:rPr lang="ru-RU" b="1" i="1" dirty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b="1" i="1" dirty="0">
                <a:solidFill>
                  <a:schemeClr val="tx1"/>
                </a:solidFill>
                <a:latin typeface="Georgia" pitchFamily="18" charset="0"/>
              </a:rPr>
              <a:t>Чтоб его воды не «целлюлозило»…</a:t>
            </a:r>
          </a:p>
        </p:txBody>
      </p:sp>
    </p:spTree>
    <p:extLst>
      <p:ext uri="{BB962C8B-B14F-4D97-AF65-F5344CB8AC3E}">
        <p14:creationId xmlns:p14="http://schemas.microsoft.com/office/powerpoint/2010/main" val="18893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2" name="Picture 4" descr="b5d48ecb9b8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5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116632"/>
            <a:ext cx="3428118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Охрана Байкала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18731" y="260648"/>
            <a:ext cx="4104456" cy="302433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На побережье созданы три </a:t>
            </a:r>
            <a:r>
              <a:rPr lang="ru-RU" sz="2000" i="1" dirty="0" smtClean="0"/>
              <a:t>заповедника</a:t>
            </a:r>
            <a:r>
              <a:rPr lang="ru-RU" sz="2000" dirty="0" smtClean="0"/>
              <a:t>: </a:t>
            </a:r>
            <a:r>
              <a:rPr lang="ru-RU" sz="2000" b="1" dirty="0" smtClean="0"/>
              <a:t>Баргузинский, Байкало-Ленский, Байкальский</a:t>
            </a:r>
            <a:r>
              <a:rPr lang="ru-RU" sz="2000" dirty="0" smtClean="0"/>
              <a:t>; два </a:t>
            </a:r>
            <a:r>
              <a:rPr lang="ru-RU" sz="2000" b="1" i="1" dirty="0" smtClean="0"/>
              <a:t>национальных парка </a:t>
            </a:r>
            <a:r>
              <a:rPr lang="ru-RU" sz="2000" dirty="0" smtClean="0"/>
              <a:t>и шесть     </a:t>
            </a:r>
            <a:r>
              <a:rPr lang="ru-RU" sz="2000" b="1" i="1" dirty="0" smtClean="0"/>
              <a:t>заказников.</a:t>
            </a:r>
            <a:r>
              <a:rPr lang="ru-RU" sz="2000" i="1" dirty="0" smtClean="0"/>
              <a:t>    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8487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endParaRPr lang="ru-RU" sz="4000" dirty="0" smtClean="0"/>
          </a:p>
        </p:txBody>
      </p:sp>
      <p:pic>
        <p:nvPicPr>
          <p:cNvPr id="7171" name="Picture 6" descr="Картинка 86 из 15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3" y="-1465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8475" y="0"/>
            <a:ext cx="8208912" cy="116853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Баргузинский заповедник учрежден в 1916г.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901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4" name="Picture 4" descr="559668938e9612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4918731" y="260648"/>
            <a:ext cx="4104456" cy="302433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2060"/>
                </a:solidFill>
              </a:rPr>
              <a:t>3. усилить внимание к вопросам по</a:t>
            </a:r>
          </a:p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2060"/>
                </a:solidFill>
              </a:rPr>
              <a:t>предотвращению загрязнений и</a:t>
            </a:r>
          </a:p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2060"/>
                </a:solidFill>
              </a:rPr>
              <a:t>засоления почв, поверхностных и</a:t>
            </a:r>
          </a:p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2060"/>
                </a:solidFill>
              </a:rPr>
              <a:t>подземных вод озера;</a:t>
            </a:r>
          </a:p>
        </p:txBody>
      </p:sp>
      <p:sp>
        <p:nvSpPr>
          <p:cNvPr id="9" name="Овал 8"/>
          <p:cNvSpPr/>
          <p:nvPr/>
        </p:nvSpPr>
        <p:spPr>
          <a:xfrm>
            <a:off x="146625" y="188640"/>
            <a:ext cx="4104456" cy="302433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7030A0"/>
                </a:solidFill>
              </a:rPr>
              <a:t>1. усилить внимание к вопросам</a:t>
            </a:r>
          </a:p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7030A0"/>
                </a:solidFill>
              </a:rPr>
              <a:t>охраны природы и обеспечения</a:t>
            </a:r>
          </a:p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7030A0"/>
                </a:solidFill>
              </a:rPr>
              <a:t>рационального использования</a:t>
            </a:r>
          </a:p>
          <a:p>
            <a:pPr marL="476250" indent="-47625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7030A0"/>
                </a:solidFill>
              </a:rPr>
              <a:t>природных ресурсов озера;</a:t>
            </a:r>
          </a:p>
        </p:txBody>
      </p:sp>
      <p:sp>
        <p:nvSpPr>
          <p:cNvPr id="10" name="Овал 9"/>
          <p:cNvSpPr/>
          <p:nvPr/>
        </p:nvSpPr>
        <p:spPr>
          <a:xfrm>
            <a:off x="179512" y="3402586"/>
            <a:ext cx="4104456" cy="302433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71463" indent="-271463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00FF"/>
                </a:solidFill>
              </a:rPr>
              <a:t>2. установить систематический</a:t>
            </a:r>
          </a:p>
          <a:p>
            <a:pPr marL="271463" indent="-271463">
              <a:lnSpc>
                <a:spcPct val="80000"/>
              </a:lnSpc>
              <a:buFont typeface="Wingdings" pitchFamily="2" charset="2"/>
              <a:buNone/>
              <a:tabLst>
                <a:tab pos="271463" algn="l"/>
              </a:tabLst>
            </a:pPr>
            <a:r>
              <a:rPr lang="ru-RU" sz="2000" b="1" dirty="0">
                <a:solidFill>
                  <a:srgbClr val="0000FF"/>
                </a:solidFill>
              </a:rPr>
              <a:t>контроль за использованием</a:t>
            </a:r>
          </a:p>
          <a:p>
            <a:pPr marL="271463" indent="-271463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00FF"/>
                </a:solidFill>
              </a:rPr>
              <a:t>предприятиями и организациями</a:t>
            </a:r>
          </a:p>
          <a:p>
            <a:pPr marL="271463" indent="-271463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00FF"/>
                </a:solidFill>
              </a:rPr>
              <a:t>земель, вод, лесов, недр и других</a:t>
            </a:r>
          </a:p>
          <a:p>
            <a:pPr marL="271463" indent="-271463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00FF"/>
                </a:solidFill>
              </a:rPr>
              <a:t>природных богатств Байкала;</a:t>
            </a:r>
          </a:p>
        </p:txBody>
      </p:sp>
      <p:sp>
        <p:nvSpPr>
          <p:cNvPr id="11" name="Овал 10"/>
          <p:cNvSpPr/>
          <p:nvPr/>
        </p:nvSpPr>
        <p:spPr>
          <a:xfrm>
            <a:off x="4918731" y="3429000"/>
            <a:ext cx="4237223" cy="327016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    4.запретить   	размещение</a:t>
            </a:r>
            <a:r>
              <a:rPr lang="ru-RU" sz="2000" b="1" dirty="0">
                <a:solidFill>
                  <a:srgbClr val="008000"/>
                </a:solidFill>
              </a:rPr>
              <a:t>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строительство </a:t>
            </a:r>
            <a:r>
              <a:rPr lang="ru-RU" sz="2000" b="1" dirty="0">
                <a:solidFill>
                  <a:srgbClr val="008000"/>
                </a:solidFill>
              </a:rPr>
              <a:t>и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	ввод </a:t>
            </a:r>
            <a:r>
              <a:rPr lang="ru-RU" sz="2000" b="1" dirty="0">
                <a:solidFill>
                  <a:srgbClr val="008000"/>
                </a:solidFill>
              </a:rPr>
              <a:t>в эксплуатацию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	предприятий</a:t>
            </a:r>
            <a:r>
              <a:rPr lang="ru-RU" sz="2000" b="1" dirty="0">
                <a:solidFill>
                  <a:srgbClr val="008000"/>
                </a:solidFill>
              </a:rPr>
              <a:t>, водозаборных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	сооружений,</a:t>
            </a:r>
            <a:endParaRPr lang="ru-RU" sz="2000" b="1" dirty="0">
              <a:solidFill>
                <a:srgbClr val="0080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008000"/>
                </a:solidFill>
              </a:rPr>
              <a:t>влияющих на </a:t>
            </a:r>
            <a:r>
              <a:rPr lang="ru-RU" sz="2000" b="1" dirty="0" smtClean="0">
                <a:solidFill>
                  <a:srgbClr val="008000"/>
                </a:solidFill>
              </a:rPr>
              <a:t>	состояние </a:t>
            </a:r>
            <a:r>
              <a:rPr lang="ru-RU" sz="2000" b="1" dirty="0">
                <a:solidFill>
                  <a:srgbClr val="008000"/>
                </a:solidFill>
              </a:rPr>
              <a:t>вод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8000"/>
                </a:solidFill>
              </a:rPr>
              <a:t>      Байкала.</a:t>
            </a:r>
            <a:endParaRPr lang="ru-RU" sz="2000" b="1" dirty="0">
              <a:solidFill>
                <a:srgbClr val="008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0948" y="141917"/>
            <a:ext cx="769121" cy="6521337"/>
          </a:xfrm>
          <a:prstGeom prst="rect">
            <a:avLst/>
          </a:prstGeom>
          <a:noFill/>
        </p:spPr>
        <p:txBody>
          <a:bodyPr vert="wordArtVert"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еры защиты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40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0" name="Rectangle 8"/>
          <p:cNvSpPr>
            <a:spLocks noGrp="1" noChangeArrowheads="1"/>
          </p:cNvSpPr>
          <p:nvPr>
            <p:ph type="title"/>
          </p:nvPr>
        </p:nvSpPr>
        <p:spPr>
          <a:xfrm>
            <a:off x="468313" y="6237288"/>
            <a:ext cx="8229600" cy="376237"/>
          </a:xfrm>
        </p:spPr>
        <p:txBody>
          <a:bodyPr>
            <a:normAutofit fontScale="90000"/>
          </a:bodyPr>
          <a:lstStyle/>
          <a:p>
            <a:pPr algn="ctr"/>
            <a:endParaRPr lang="ru-RU" sz="4000" dirty="0"/>
          </a:p>
        </p:txBody>
      </p:sp>
      <p:pic>
        <p:nvPicPr>
          <p:cNvPr id="33802" name="Picture 10" descr="Файл:Шаман-скала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1247478101_800px-flag_of_unesc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3" t="22366" r="25235" b="21274"/>
          <a:stretch/>
        </p:blipFill>
        <p:spPr>
          <a:xfrm>
            <a:off x="251520" y="188640"/>
            <a:ext cx="2219418" cy="17045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вал 6"/>
          <p:cNvSpPr/>
          <p:nvPr/>
        </p:nvSpPr>
        <p:spPr>
          <a:xfrm>
            <a:off x="3563888" y="193809"/>
            <a:ext cx="4536504" cy="12228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Байкал — территория Всемирного природного </a:t>
            </a:r>
            <a:r>
              <a:rPr lang="ru-RU" sz="2000" b="1" dirty="0" smtClean="0">
                <a:solidFill>
                  <a:schemeClr val="tx1"/>
                </a:solidFill>
              </a:rPr>
              <a:t>наследия ЮНЕСКО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26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spect="1" noChangeArrowheads="1"/>
          </p:cNvSpPr>
          <p:nvPr/>
        </p:nvSpPr>
        <p:spPr bwMode="auto">
          <a:xfrm>
            <a:off x="684213" y="0"/>
            <a:ext cx="2819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4400">
                <a:solidFill>
                  <a:srgbClr val="003399"/>
                </a:solidFill>
                <a:latin typeface="Arial Black" pitchFamily="34" charset="0"/>
              </a:rPr>
              <a:t>Озеро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88913"/>
            <a:ext cx="5357813" cy="173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216"/>
            <a:ext cx="9036496" cy="6777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52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314</TotalTime>
  <Words>451</Words>
  <Application>Microsoft Office PowerPoint</Application>
  <PresentationFormat>Экран (4:3)</PresentationFormat>
  <Paragraphs>90</Paragraphs>
  <Slides>28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ёёё</vt:lpstr>
      <vt:lpstr>Презентация PowerPoint</vt:lpstr>
      <vt:lpstr>Эндемики растительного мира Байкала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Internet_Rabota</cp:lastModifiedBy>
  <cp:revision>60</cp:revision>
  <dcterms:created xsi:type="dcterms:W3CDTF">2015-11-22T10:26:53Z</dcterms:created>
  <dcterms:modified xsi:type="dcterms:W3CDTF">2019-11-22T12:07:55Z</dcterms:modified>
</cp:coreProperties>
</file>