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56" r:id="rId2"/>
    <p:sldId id="257" r:id="rId3"/>
    <p:sldId id="275" r:id="rId4"/>
    <p:sldId id="263" r:id="rId5"/>
    <p:sldId id="258" r:id="rId6"/>
    <p:sldId id="271" r:id="rId7"/>
    <p:sldId id="272" r:id="rId8"/>
    <p:sldId id="273" r:id="rId9"/>
    <p:sldId id="274" r:id="rId10"/>
    <p:sldId id="276" r:id="rId11"/>
    <p:sldId id="277" r:id="rId12"/>
    <p:sldId id="278" r:id="rId13"/>
    <p:sldId id="279" r:id="rId14"/>
    <p:sldId id="280" r:id="rId15"/>
    <p:sldId id="281" r:id="rId16"/>
    <p:sldId id="270" r:id="rId17"/>
    <p:sldId id="282" r:id="rId18"/>
    <p:sldId id="267" r:id="rId19"/>
    <p:sldId id="283" r:id="rId20"/>
    <p:sldId id="268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vertBarState="maximized">
    <p:restoredLeft sz="34536" autoAdjust="0"/>
    <p:restoredTop sz="86380" autoAdjust="0"/>
  </p:normalViewPr>
  <p:slideViewPr>
    <p:cSldViewPr>
      <p:cViewPr varScale="1">
        <p:scale>
          <a:sx n="63" d="100"/>
          <a:sy n="63" d="100"/>
        </p:scale>
        <p:origin x="954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264" y="16851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.xlsx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3.xlsx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5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6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dPt>
            <c:idx val="0"/>
            <c:bubble3D val="0"/>
            <c:explosion val="14"/>
            <c:extLst>
              <c:ext xmlns:c16="http://schemas.microsoft.com/office/drawing/2014/chart" uri="{C3380CC4-5D6E-409C-BE32-E72D297353CC}">
                <c16:uniqueId val="{00000000-96A8-49B5-8889-BD6EC195D6EA}"/>
              </c:ext>
            </c:extLst>
          </c:dPt>
          <c:dLbls>
            <c:dLbl>
              <c:idx val="0"/>
              <c:layout>
                <c:manualLayout>
                  <c:x val="0.13284402467350931"/>
                  <c:y val="-0.27281173089995747"/>
                </c:manualLayout>
              </c:layout>
              <c:tx>
                <c:rich>
                  <a:bodyPr/>
                  <a:lstStyle/>
                  <a:p>
                    <a:r>
                      <a:rPr lang="ru-RU" sz="2400" b="1" baseline="0" dirty="0" smtClean="0">
                        <a:latin typeface="Calibri" pitchFamily="34" charset="0"/>
                      </a:rPr>
                      <a:t>1</a:t>
                    </a:r>
                    <a:r>
                      <a:rPr lang="en-US" sz="2400" b="1" baseline="0" dirty="0" smtClean="0">
                        <a:latin typeface="Times New Roman" pitchFamily="18" charset="0"/>
                      </a:rPr>
                      <a:t>0</a:t>
                    </a:r>
                    <a:r>
                      <a:rPr lang="ru-RU" sz="2400" b="1" baseline="0" dirty="0" smtClean="0">
                        <a:latin typeface="Times New Roman" pitchFamily="18" charset="0"/>
                      </a:rPr>
                      <a:t> %</a:t>
                    </a:r>
                    <a:endParaRPr lang="en-US" sz="2400" b="1" baseline="0" dirty="0">
                      <a:latin typeface="Times New Roman" pitchFamily="18" charset="0"/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6A8-49B5-8889-BD6EC195D6EA}"/>
                </c:ext>
              </c:extLst>
            </c:dLbl>
            <c:dLbl>
              <c:idx val="1"/>
              <c:layout>
                <c:manualLayout>
                  <c:x val="-0.19603432305371041"/>
                  <c:y val="0.29481960852086553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baseline="0" dirty="0" smtClean="0">
                        <a:latin typeface="Calibri" pitchFamily="34" charset="0"/>
                        <a:cs typeface="Times New Roman" pitchFamily="18" charset="0"/>
                      </a:rPr>
                      <a:t>8</a:t>
                    </a:r>
                    <a:r>
                      <a:rPr lang="ru-RU" sz="2400" b="1" dirty="0" smtClean="0">
                        <a:latin typeface="Times New Roman" pitchFamily="18" charset="0"/>
                        <a:cs typeface="Times New Roman" pitchFamily="18" charset="0"/>
                      </a:rPr>
                      <a:t> %</a:t>
                    </a:r>
                    <a:endParaRPr lang="en-US" sz="2400" b="1" dirty="0">
                      <a:latin typeface="Times New Roman" pitchFamily="18" charset="0"/>
                      <a:cs typeface="Times New Roman" pitchFamily="18" charset="0"/>
                    </a:endParaRPr>
                  </a:p>
                </c:rich>
              </c:tx>
              <c:showLegendKey val="1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96A8-49B5-8889-BD6EC195D6EA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aseline="0">
                    <a:latin typeface="Calibri" pitchFamily="34" charset="0"/>
                  </a:defRPr>
                </a:pPr>
                <a:endParaRPr lang="ru-RU"/>
              </a:p>
            </c:txPr>
            <c:showLegendKey val="1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Мужской </c:v>
                </c:pt>
                <c:pt idx="1">
                  <c:v>Женский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10</c:v>
                </c:pt>
                <c:pt idx="1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6A8-49B5-8889-BD6EC195D6EA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cat>
            <c:strRef>
              <c:f>Sheet1!$B$1:$C$1</c:f>
              <c:strCache>
                <c:ptCount val="2"/>
                <c:pt idx="0">
                  <c:v>Мужской </c:v>
                </c:pt>
                <c:pt idx="1">
                  <c:v>Женский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3-96A8-49B5-8889-BD6EC195D6EA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cat>
            <c:strRef>
              <c:f>Sheet1!$B$1:$C$1</c:f>
              <c:strCache>
                <c:ptCount val="2"/>
                <c:pt idx="0">
                  <c:v>Мужской </c:v>
                </c:pt>
                <c:pt idx="1">
                  <c:v>Женский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</c:numCache>
            </c:numRef>
          </c:val>
          <c:extLst>
            <c:ext xmlns:c16="http://schemas.microsoft.com/office/drawing/2014/chart" uri="{C3380CC4-5D6E-409C-BE32-E72D297353CC}">
              <c16:uniqueId val="{00000004-96A8-49B5-8889-BD6EC195D6E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egendEntry>
        <c:idx val="0"/>
        <c:txPr>
          <a:bodyPr/>
          <a:lstStyle/>
          <a:p>
            <a:pPr>
              <a:defRPr sz="2400" b="1" baseline="0">
                <a:latin typeface="Calibri" pitchFamily="34" charset="0"/>
                <a:cs typeface="Times New Roman" pitchFamily="18" charset="0"/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sz="2400" b="1" baseline="0">
                <a:latin typeface="Calibri" pitchFamily="34" charset="0"/>
                <a:cs typeface="Times New Roman" pitchFamily="18" charset="0"/>
              </a:defRPr>
            </a:pPr>
            <a:endParaRPr lang="ru-RU"/>
          </a:p>
        </c:txPr>
      </c:legendEntry>
      <c:overlay val="0"/>
      <c:txPr>
        <a:bodyPr/>
        <a:lstStyle/>
        <a:p>
          <a:pPr>
            <a:defRPr sz="2400" baseline="0">
              <a:latin typeface="Calibri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/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  <c:pt idx="0">
                  <c:v>Восток</c:v>
                </c:pt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explosion val="13"/>
          <c:dPt>
            <c:idx val="1"/>
            <c:bubble3D val="0"/>
            <c:explosion val="18"/>
            <c:extLst>
              <c:ext xmlns:c16="http://schemas.microsoft.com/office/drawing/2014/chart" uri="{C3380CC4-5D6E-409C-BE32-E72D297353CC}">
                <c16:uniqueId val="{00000000-FD36-454E-A112-D704D1F86EC4}"/>
              </c:ext>
            </c:extLst>
          </c:dPt>
          <c:dLbls>
            <c:dLbl>
              <c:idx val="0"/>
              <c:layout>
                <c:manualLayout>
                  <c:x val="0.15092519685039443"/>
                  <c:y val="0.28376461755145488"/>
                </c:manualLayout>
              </c:layout>
              <c:tx>
                <c:rich>
                  <a:bodyPr/>
                  <a:lstStyle/>
                  <a:p>
                    <a:r>
                      <a:rPr lang="en-US" sz="2400" b="1" i="0" baseline="0" dirty="0">
                        <a:latin typeface="Calibri" pitchFamily="34" charset="0"/>
                        <a:cs typeface="Times New Roman" pitchFamily="18" charset="0"/>
                      </a:rPr>
                      <a:t>4</a:t>
                    </a:r>
                    <a:r>
                      <a:rPr lang="en-US" sz="2400" b="1" i="0" baseline="0" dirty="0">
                        <a:latin typeface="Times New Roman" pitchFamily="18" charset="0"/>
                      </a:rPr>
                      <a:t>3%</a:t>
                    </a:r>
                  </a:p>
                </c:rich>
              </c:tx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D36-454E-A112-D704D1F86EC4}"/>
                </c:ext>
              </c:extLst>
            </c:dLbl>
            <c:dLbl>
              <c:idx val="1"/>
              <c:layout>
                <c:manualLayout>
                  <c:x val="-0.12538998250218741"/>
                  <c:y val="-0.40463246019259508"/>
                </c:manualLayout>
              </c:layout>
              <c:tx>
                <c:rich>
                  <a:bodyPr/>
                  <a:lstStyle/>
                  <a:p>
                    <a:pPr>
                      <a:defRPr sz="2400" b="1" i="0" baseline="0">
                        <a:latin typeface="Calibri" pitchFamily="34" charset="0"/>
                        <a:cs typeface="Times New Roman" pitchFamily="18" charset="0"/>
                      </a:defRPr>
                    </a:pPr>
                    <a:r>
                      <a:rPr lang="en-US" sz="2400" b="1" i="0" baseline="0" dirty="0">
                        <a:latin typeface="Calibri" pitchFamily="34" charset="0"/>
                        <a:cs typeface="Times New Roman" pitchFamily="18" charset="0"/>
                      </a:rPr>
                      <a:t>5</a:t>
                    </a:r>
                    <a:r>
                      <a:rPr lang="en-US" sz="2400" b="1" i="0" baseline="0" dirty="0">
                        <a:latin typeface="Times New Roman" pitchFamily="18" charset="0"/>
                      </a:rPr>
                      <a:t>7%</a:t>
                    </a:r>
                  </a:p>
                </c:rich>
              </c:tx>
              <c:spPr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D36-454E-A112-D704D1F86EC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baseline="0">
                    <a:latin typeface="Calibri" pitchFamily="34" charset="0"/>
                    <a:cs typeface="Times New Roman" pitchFamily="18" charset="0"/>
                  </a:defRPr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Ишемический</c:v>
                </c:pt>
                <c:pt idx="1">
                  <c:v>Геморрагический</c:v>
                </c:pt>
              </c:strCache>
            </c:strRef>
          </c:cat>
          <c:val>
            <c:numRef>
              <c:f>Sheet1!$B$2:$C$2</c:f>
              <c:numCache>
                <c:formatCode>General</c:formatCode>
                <c:ptCount val="2"/>
                <c:pt idx="0">
                  <c:v>20.399999999999999</c:v>
                </c:pt>
                <c:pt idx="1">
                  <c:v>27.4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36-454E-A112-D704D1F86EC4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Запад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Ишемический</c:v>
                </c:pt>
                <c:pt idx="1">
                  <c:v>Геморрагический</c:v>
                </c:pt>
              </c:strCache>
            </c:strRef>
          </c:cat>
          <c:val>
            <c:numRef>
              <c:f>Sheet1!$B$3:$C$3</c:f>
              <c:numCache>
                <c:formatCode>General</c:formatCode>
                <c:ptCount val="2"/>
                <c:pt idx="0">
                  <c:v>30.6</c:v>
                </c:pt>
                <c:pt idx="1">
                  <c:v>38.6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36-454E-A112-D704D1F86EC4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Север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Ишемический</c:v>
                </c:pt>
                <c:pt idx="1">
                  <c:v>Геморрагический</c:v>
                </c:pt>
              </c:strCache>
            </c:strRef>
          </c:cat>
          <c:val>
            <c:numRef>
              <c:f>Sheet1!$B$4:$C$4</c:f>
              <c:numCache>
                <c:formatCode>General</c:formatCode>
                <c:ptCount val="2"/>
                <c:pt idx="0">
                  <c:v>45.9</c:v>
                </c:pt>
                <c:pt idx="1">
                  <c:v>46.9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36-454E-A112-D704D1F86EC4}"/>
            </c:ext>
          </c:extLst>
        </c:ser>
        <c:ser>
          <c:idx val="3"/>
          <c:order val="3"/>
          <c:tx>
            <c:strRef>
              <c:f>Sheet1!$A$11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Sheet1!$B$1:$C$1</c:f>
              <c:strCache>
                <c:ptCount val="2"/>
                <c:pt idx="0">
                  <c:v>Ишемический</c:v>
                </c:pt>
                <c:pt idx="1">
                  <c:v>Геморрагический</c:v>
                </c:pt>
              </c:strCache>
            </c:strRef>
          </c:cat>
          <c:val>
            <c:numRef>
              <c:f>Sheet1!$B$11:$C$11</c:f>
              <c:numCache>
                <c:formatCode>General</c:formatCode>
                <c:ptCount val="2"/>
                <c:pt idx="0">
                  <c:v>11</c:v>
                </c:pt>
                <c:pt idx="1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36-454E-A112-D704D1F86EC4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6.9485334962782003E-2"/>
          <c:y val="0.86521445129138563"/>
          <c:w val="0.88733001401403788"/>
          <c:h val="7.8906172204815439E-2"/>
        </c:manualLayout>
      </c:layout>
      <c:overlay val="0"/>
      <c:txPr>
        <a:bodyPr/>
        <a:lstStyle/>
        <a:p>
          <a:pPr>
            <a:defRPr sz="2400" b="1" i="0" baseline="0">
              <a:latin typeface="+mn-lt"/>
            </a:defRPr>
          </a:pPr>
          <a:endParaRPr lang="ru-RU"/>
        </a:p>
      </c:txPr>
    </c:legend>
    <c:plotVisOnly val="1"/>
    <c:dispBlanksAs val="zero"/>
    <c:showDLblsOverMax val="0"/>
  </c:chart>
  <c:spPr>
    <a:ln cap="sq"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0436537620297655"/>
          <c:y val="3.4509972306888806E-2"/>
          <c:w val="0.40363221784776931"/>
          <c:h val="0.7619090183757208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explosion val="19"/>
          <c:dPt>
            <c:idx val="0"/>
            <c:bubble3D val="0"/>
            <c:explosion val="12"/>
            <c:extLst>
              <c:ext xmlns:c16="http://schemas.microsoft.com/office/drawing/2014/chart" uri="{C3380CC4-5D6E-409C-BE32-E72D297353CC}">
                <c16:uniqueId val="{00000000-AAD4-427E-BB6E-398067CAB490}"/>
              </c:ext>
            </c:extLst>
          </c:dPt>
          <c:dLbls>
            <c:dLbl>
              <c:idx val="0"/>
              <c:layout>
                <c:manualLayout>
                  <c:x val="0.17721992140929363"/>
                  <c:y val="-4.2389322250584408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2400" b="1" i="0" baseline="0">
                      <a:latin typeface="Calibri" pitchFamily="34" charset="0"/>
                    </a:defRPr>
                  </a:pPr>
                  <a:endParaRPr lang="ru-RU"/>
                </a:p>
              </c:txPr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AD4-427E-BB6E-398067CAB490}"/>
                </c:ext>
              </c:extLst>
            </c:dLbl>
            <c:dLbl>
              <c:idx val="1"/>
              <c:layout>
                <c:manualLayout>
                  <c:x val="-0.10108420822397222"/>
                  <c:y val="0.23124645836795496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2400" b="1" i="0" baseline="0">
                      <a:latin typeface="Calibri" pitchFamily="34" charset="0"/>
                    </a:defRPr>
                  </a:pPr>
                  <a:endParaRPr lang="ru-RU"/>
                </a:p>
              </c:txPr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AD4-427E-BB6E-398067CAB490}"/>
                </c:ext>
              </c:extLst>
            </c:dLbl>
            <c:dLbl>
              <c:idx val="2"/>
              <c:layout>
                <c:manualLayout>
                  <c:x val="-0.30867071303587307"/>
                  <c:y val="2.6217108624499968E-2"/>
                </c:manualLayout>
              </c:layout>
              <c:numFmt formatCode="0%" sourceLinked="0"/>
              <c:spPr/>
              <c:txPr>
                <a:bodyPr/>
                <a:lstStyle/>
                <a:p>
                  <a:pPr>
                    <a:defRPr sz="2400" b="1" i="0" baseline="0">
                      <a:latin typeface="Calibri" pitchFamily="34" charset="0"/>
                    </a:defRPr>
                  </a:pPr>
                  <a:endParaRPr lang="ru-RU"/>
                </a:p>
              </c:txPr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AD4-427E-BB6E-398067CAB490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baseline="0">
                    <a:latin typeface="Calibri" pitchFamily="34" charset="0"/>
                  </a:defRPr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Удовлетворен(а)</c:v>
                </c:pt>
                <c:pt idx="1">
                  <c:v>Не удовлетворен(а)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15</c:v>
                </c:pt>
                <c:pt idx="1">
                  <c:v>1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AD4-427E-BB6E-398067CAB49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Удовлетворен(а)</c:v>
                </c:pt>
                <c:pt idx="1">
                  <c:v>Не удовлетворен(а)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AAD4-427E-BB6E-398067CAB49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Удовлетворен(а)</c:v>
                </c:pt>
                <c:pt idx="1">
                  <c:v>Не удовлетворен(а)</c:v>
                </c:pt>
                <c:pt idx="2">
                  <c:v>Затрудняюсь ответить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AAD4-427E-BB6E-398067CAB490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80245379230173919"/>
          <c:w val="0.99057567804024449"/>
          <c:h val="0.19706798068796777"/>
        </c:manualLayout>
      </c:layout>
      <c:overlay val="0"/>
      <c:txPr>
        <a:bodyPr/>
        <a:lstStyle/>
        <a:p>
          <a:pPr>
            <a:defRPr sz="2400" b="1" i="0" baseline="0">
              <a:latin typeface="Calibri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191634926612652"/>
          <c:y val="0.12628462366643828"/>
          <c:w val="0.30662106299212638"/>
          <c:h val="0.6713198054622286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explosion val="6"/>
          <c:dLbls>
            <c:dLbl>
              <c:idx val="0"/>
              <c:layout>
                <c:manualLayout>
                  <c:x val="0.11077537166652272"/>
                  <c:y val="-0.18619435803429357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D80-49A0-BAA1-4E4172D74923}"/>
                </c:ext>
              </c:extLst>
            </c:dLbl>
            <c:dLbl>
              <c:idx val="1"/>
              <c:layout>
                <c:manualLayout>
                  <c:x val="-0.22729608205175805"/>
                  <c:y val="-8.7940916799332053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3D80-49A0-BAA1-4E4172D74923}"/>
                </c:ext>
              </c:extLst>
            </c:dLbl>
            <c:dLbl>
              <c:idx val="2"/>
              <c:layout>
                <c:manualLayout>
                  <c:x val="-9.3083793158784844E-2"/>
                  <c:y val="-0.1297804873532570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D80-49A0-BAA1-4E4172D74923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baseline="0">
                    <a:latin typeface="Calibri" pitchFamily="34" charset="0"/>
                  </a:defRPr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Страх остаться инвалидом</c:v>
                </c:pt>
                <c:pt idx="1">
                  <c:v>Стыд за состояние беспомощности</c:v>
                </c:pt>
                <c:pt idx="2">
                  <c:v>Переживание о разрыве с прежним образом жизни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8</c:v>
                </c:pt>
                <c:pt idx="1">
                  <c:v>3</c:v>
                </c:pt>
                <c:pt idx="2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3D80-49A0-BAA1-4E4172D74923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Страх остаться инвалидом</c:v>
                </c:pt>
                <c:pt idx="1">
                  <c:v>Стыд за состояние беспомощности</c:v>
                </c:pt>
                <c:pt idx="2">
                  <c:v>Переживание о разрыве с прежним образом жизни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3D80-49A0-BAA1-4E4172D74923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Страх остаться инвалидом</c:v>
                </c:pt>
                <c:pt idx="1">
                  <c:v>Стыд за состояние беспомощности</c:v>
                </c:pt>
                <c:pt idx="2">
                  <c:v>Переживание о разрыве с прежним образом жизни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3D80-49A0-BAA1-4E4172D74923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.53553934145486048"/>
          <c:y val="0.2905469176023156"/>
          <c:w val="0.46408874661888116"/>
          <c:h val="0.65554632834831128"/>
        </c:manualLayout>
      </c:layout>
      <c:overlay val="0"/>
      <c:txPr>
        <a:bodyPr/>
        <a:lstStyle/>
        <a:p>
          <a:pPr>
            <a:defRPr sz="2400" b="1" i="0" baseline="0">
              <a:latin typeface="Calibri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title>
      <c:overlay val="0"/>
    </c:title>
    <c:autoTitleDeleted val="0"/>
    <c:plotArea>
      <c:layout>
        <c:manualLayout>
          <c:layoutTarget val="inner"/>
          <c:xMode val="edge"/>
          <c:yMode val="edge"/>
          <c:x val="0.31096778332397979"/>
          <c:y val="6.7652563198765323E-2"/>
          <c:w val="0.88748644447568759"/>
          <c:h val="0.676132358164502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explosion val="10"/>
          <c:dLbls>
            <c:dLbl>
              <c:idx val="0"/>
              <c:layout>
                <c:manualLayout>
                  <c:x val="-1.7400967247493525E-2"/>
                  <c:y val="-0.11796344108510279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59D9-43B1-86F6-0E18A5525D61}"/>
                </c:ext>
              </c:extLst>
            </c:dLbl>
            <c:dLbl>
              <c:idx val="1"/>
              <c:layout>
                <c:manualLayout>
                  <c:x val="0.14376512245935341"/>
                  <c:y val="6.1625670030416423E-3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9D9-43B1-86F6-0E18A5525D61}"/>
                </c:ext>
              </c:extLst>
            </c:dLbl>
            <c:dLbl>
              <c:idx val="2"/>
              <c:layout>
                <c:manualLayout>
                  <c:x val="-1.0375383401706824E-3"/>
                  <c:y val="-0.2353041515771803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9D9-43B1-86F6-0E18A5525D61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baseline="0">
                    <a:latin typeface="Calibri" pitchFamily="34" charset="0"/>
                  </a:defRPr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Да, довольно часто</c:v>
                </c:pt>
                <c:pt idx="1">
                  <c:v>Редко, но тренирую</c:v>
                </c:pt>
                <c:pt idx="2">
                  <c:v>Не тренирую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6</c:v>
                </c:pt>
                <c:pt idx="1">
                  <c:v>4</c:v>
                </c:pt>
                <c:pt idx="2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D9-43B1-86F6-0E18A5525D61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Да, довольно часто</c:v>
                </c:pt>
                <c:pt idx="1">
                  <c:v>Редко, но тренирую</c:v>
                </c:pt>
                <c:pt idx="2">
                  <c:v>Не тренирую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59D9-43B1-86F6-0E18A5525D61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0"/>
            <c:showCatName val="0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Да, довольно часто</c:v>
                </c:pt>
                <c:pt idx="1">
                  <c:v>Редко, но тренирую</c:v>
                </c:pt>
                <c:pt idx="2">
                  <c:v>Не тренирую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59D9-43B1-86F6-0E18A5525D61}"/>
            </c:ext>
          </c:extLst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3.5367664053987238E-2"/>
          <c:y val="0.85263200444261589"/>
          <c:w val="0.9646323359460125"/>
          <c:h val="0.13124150290446179"/>
        </c:manualLayout>
      </c:layout>
      <c:overlay val="0"/>
      <c:txPr>
        <a:bodyPr/>
        <a:lstStyle/>
        <a:p>
          <a:pPr>
            <a:defRPr sz="2400" b="1" i="0" baseline="0">
              <a:latin typeface="Calibri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34"/>
    </mc:Choice>
    <mc:Fallback>
      <c:style val="34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4144116360455068"/>
          <c:y val="0.14451991514965545"/>
          <c:w val="0.3646048775153119"/>
          <c:h val="0.69498464922520709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95000"/>
                  <a:lumOff val="5000"/>
                </a:schemeClr>
              </a:solidFill>
            </a:ln>
          </c:spPr>
          <c:explosion val="12"/>
          <c:dPt>
            <c:idx val="1"/>
            <c:bubble3D val="0"/>
            <c:explosion val="22"/>
            <c:extLst>
              <c:ext xmlns:c16="http://schemas.microsoft.com/office/drawing/2014/chart" uri="{C3380CC4-5D6E-409C-BE32-E72D297353CC}">
                <c16:uniqueId val="{00000000-A179-4F4E-83A3-9A7AC4056A20}"/>
              </c:ext>
            </c:extLst>
          </c:dPt>
          <c:dLbls>
            <c:dLbl>
              <c:idx val="0"/>
              <c:layout>
                <c:manualLayout>
                  <c:x val="0.17077898075240713"/>
                  <c:y val="-7.4432007554716809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A179-4F4E-83A3-9A7AC4056A20}"/>
                </c:ext>
              </c:extLst>
            </c:dLbl>
            <c:dLbl>
              <c:idx val="1"/>
              <c:layout>
                <c:manualLayout>
                  <c:x val="-0.27965004374453195"/>
                  <c:y val="3.3112563454316228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A179-4F4E-83A3-9A7AC4056A20}"/>
                </c:ext>
              </c:extLst>
            </c:dLbl>
            <c:dLbl>
              <c:idx val="2"/>
              <c:layout>
                <c:manualLayout>
                  <c:x val="2.9923673610774901E-3"/>
                  <c:y val="-8.170032383725323E-2"/>
                </c:manualLayout>
              </c:layout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179-4F4E-83A3-9A7AC4056A2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baseline="0">
                    <a:latin typeface="Calibri" pitchFamily="34" charset="0"/>
                  </a:defRPr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Удовлетворен(а)</c:v>
                </c:pt>
                <c:pt idx="1">
                  <c:v>Частично удовлетворен(а)</c:v>
                </c:pt>
                <c:pt idx="2">
                  <c:v>Не удовлетворен(а)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16</c:v>
                </c:pt>
                <c:pt idx="1">
                  <c:v>2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179-4F4E-83A3-9A7AC4056A20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cat>
            <c:strRef>
              <c:f>Sheet1!$B$1:$D$1</c:f>
              <c:strCache>
                <c:ptCount val="3"/>
                <c:pt idx="0">
                  <c:v>Удовлетворен(а)</c:v>
                </c:pt>
                <c:pt idx="1">
                  <c:v>Частично удовлетворен(а)</c:v>
                </c:pt>
                <c:pt idx="2">
                  <c:v>Не удовлетворен(а)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A179-4F4E-83A3-9A7AC4056A20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cat>
            <c:strRef>
              <c:f>Sheet1!$B$1:$D$1</c:f>
              <c:strCache>
                <c:ptCount val="3"/>
                <c:pt idx="0">
                  <c:v>Удовлетворен(а)</c:v>
                </c:pt>
                <c:pt idx="1">
                  <c:v>Частично удовлетворен(а)</c:v>
                </c:pt>
                <c:pt idx="2">
                  <c:v>Не удовлетворен(а)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A179-4F4E-83A3-9A7AC4056A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 w="25400">
          <a:noFill/>
        </a:ln>
      </c:spPr>
    </c:plotArea>
    <c:legend>
      <c:legendPos val="b"/>
      <c:layout>
        <c:manualLayout>
          <c:xMode val="edge"/>
          <c:yMode val="edge"/>
          <c:x val="0"/>
          <c:y val="0.85077145773159235"/>
          <c:w val="0.99861111111111112"/>
          <c:h val="0.14922853061516744"/>
        </c:manualLayout>
      </c:layout>
      <c:overlay val="0"/>
      <c:txPr>
        <a:bodyPr/>
        <a:lstStyle/>
        <a:p>
          <a:pPr>
            <a:defRPr sz="2400" b="1" i="0" baseline="0">
              <a:latin typeface="Calibri" pitchFamily="34" charset="0"/>
            </a:defRPr>
          </a:pPr>
          <a:endParaRPr lang="ru-RU"/>
        </a:p>
      </c:txPr>
    </c:legend>
    <c:plotVisOnly val="1"/>
    <c:dispBlanksAs val="zero"/>
    <c:showDLblsOverMax val="0"/>
  </c:chart>
  <c:spPr>
    <a:noFill/>
    <a:ln>
      <a:noFill/>
    </a:ln>
  </c:spPr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39592909874058846"/>
          <c:y val="0.14517419848469523"/>
          <c:w val="0.32546207789394249"/>
          <c:h val="0.64982195472086635"/>
        </c:manualLayout>
      </c:layout>
      <c:pieChart>
        <c:varyColors val="1"/>
        <c:ser>
          <c:idx val="0"/>
          <c:order val="0"/>
          <c:tx>
            <c:strRef>
              <c:f>Sheet1!$A$2</c:f>
              <c:strCache>
                <c:ptCount val="1"/>
              </c:strCache>
            </c:strRef>
          </c:tx>
          <c:spPr>
            <a:ln>
              <a:solidFill>
                <a:schemeClr val="tx1">
                  <a:lumMod val="85000"/>
                  <a:lumOff val="15000"/>
                </a:schemeClr>
              </a:solidFill>
            </a:ln>
          </c:spPr>
          <c:explosion val="12"/>
          <c:dPt>
            <c:idx val="1"/>
            <c:bubble3D val="0"/>
            <c:explosion val="6"/>
            <c:extLst>
              <c:ext xmlns:c16="http://schemas.microsoft.com/office/drawing/2014/chart" uri="{C3380CC4-5D6E-409C-BE32-E72D297353CC}">
                <c16:uniqueId val="{00000000-F0C6-40E9-939B-2E3DCD972668}"/>
              </c:ext>
            </c:extLst>
          </c:dPt>
          <c:dLbls>
            <c:dLbl>
              <c:idx val="0"/>
              <c:layout>
                <c:manualLayout>
                  <c:x val="3.6896478456415233E-3"/>
                  <c:y val="-0.39474356438403274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0C6-40E9-939B-2E3DCD972668}"/>
                </c:ext>
              </c:extLst>
            </c:dLbl>
            <c:dLbl>
              <c:idx val="1"/>
              <c:layout>
                <c:manualLayout>
                  <c:x val="-8.6286899962429567E-2"/>
                  <c:y val="0.10679302067537669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0C6-40E9-939B-2E3DCD972668}"/>
                </c:ext>
              </c:extLst>
            </c:dLbl>
            <c:dLbl>
              <c:idx val="2"/>
              <c:layout>
                <c:manualLayout>
                  <c:x val="3.0393145514450395E-2"/>
                  <c:y val="-8.039023585775848E-2"/>
                </c:manualLayout>
              </c:layout>
              <c:dLblPos val="bestFit"/>
              <c:showLegendKey val="1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F0C6-40E9-939B-2E3DCD972668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2400" b="1" i="0" baseline="0">
                    <a:latin typeface="Calibri" pitchFamily="34" charset="0"/>
                  </a:defRPr>
                </a:pPr>
                <a:endParaRPr lang="ru-RU"/>
              </a:p>
            </c:txPr>
            <c:showLegendKey val="1"/>
            <c:showVal val="0"/>
            <c:showCatName val="0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Sheet1!$B$1:$D$1</c:f>
              <c:strCache>
                <c:ptCount val="3"/>
                <c:pt idx="0">
                  <c:v>10 и менее слов</c:v>
                </c:pt>
                <c:pt idx="1">
                  <c:v>От 10 до 20 слов</c:v>
                </c:pt>
                <c:pt idx="2">
                  <c:v>20 и более слов</c:v>
                </c:pt>
              </c:strCache>
            </c:strRef>
          </c:cat>
          <c:val>
            <c:numRef>
              <c:f>Sheet1!$B$2:$D$2</c:f>
              <c:numCache>
                <c:formatCode>General</c:formatCode>
                <c:ptCount val="3"/>
                <c:pt idx="0">
                  <c:v>9</c:v>
                </c:pt>
                <c:pt idx="1">
                  <c:v>6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0C6-40E9-939B-2E3DCD972668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</c:strCache>
            </c:strRef>
          </c:tx>
          <c:cat>
            <c:strRef>
              <c:f>Sheet1!$B$1:$D$1</c:f>
              <c:strCache>
                <c:ptCount val="3"/>
                <c:pt idx="0">
                  <c:v>10 и менее слов</c:v>
                </c:pt>
                <c:pt idx="1">
                  <c:v>От 10 до 20 слов</c:v>
                </c:pt>
                <c:pt idx="2">
                  <c:v>20 и более слов</c:v>
                </c:pt>
              </c:strCache>
            </c:strRef>
          </c:cat>
          <c:val>
            <c:numRef>
              <c:f>Sheet1!$B$3:$D$3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4-F0C6-40E9-939B-2E3DCD972668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</c:strCache>
            </c:strRef>
          </c:tx>
          <c:cat>
            <c:strRef>
              <c:f>Sheet1!$B$1:$D$1</c:f>
              <c:strCache>
                <c:ptCount val="3"/>
                <c:pt idx="0">
                  <c:v>10 и менее слов</c:v>
                </c:pt>
                <c:pt idx="1">
                  <c:v>От 10 до 20 слов</c:v>
                </c:pt>
                <c:pt idx="2">
                  <c:v>20 и более слов</c:v>
                </c:pt>
              </c:strCache>
            </c:strRef>
          </c:cat>
          <c:val>
            <c:numRef>
              <c:f>Sheet1!$B$4:$D$4</c:f>
              <c:numCache>
                <c:formatCode>General</c:formatCode>
                <c:ptCount val="3"/>
              </c:numCache>
            </c:numRef>
          </c:val>
          <c:extLst>
            <c:ext xmlns:c16="http://schemas.microsoft.com/office/drawing/2014/chart" uri="{C3380CC4-5D6E-409C-BE32-E72D297353CC}">
              <c16:uniqueId val="{00000005-F0C6-40E9-939B-2E3DCD97266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</c:plotArea>
    <c:legend>
      <c:legendPos val="b"/>
      <c:layout>
        <c:manualLayout>
          <c:xMode val="edge"/>
          <c:yMode val="edge"/>
          <c:x val="3.7378009441787612E-4"/>
          <c:y val="0.79046939551316808"/>
          <c:w val="0.89999994610236567"/>
          <c:h val="0.16515703352545591"/>
        </c:manualLayout>
      </c:layout>
      <c:overlay val="0"/>
      <c:txPr>
        <a:bodyPr/>
        <a:lstStyle/>
        <a:p>
          <a:pPr>
            <a:defRPr sz="2400" b="1" i="0" baseline="0">
              <a:latin typeface="Calibri" pitchFamily="34" charset="0"/>
            </a:defRPr>
          </a:pPr>
          <a:endParaRPr lang="ru-RU"/>
        </a:p>
      </c:txPr>
    </c:legend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0.24013</cdr:x>
      <cdr:y>0.00613</cdr:y>
    </cdr:from>
    <cdr:to>
      <cdr:x>0.79568</cdr:x>
      <cdr:y>0.08678</cdr:y>
    </cdr:to>
    <cdr:sp macro="" textlink="">
      <cdr:nvSpPr>
        <cdr:cNvPr id="2" name="TextBox 1"/>
        <cdr:cNvSpPr txBox="1"/>
      </cdr:nvSpPr>
      <cdr:spPr>
        <a:xfrm xmlns:a="http://schemas.openxmlformats.org/drawingml/2006/main">
          <a:off x="2195736" y="27384"/>
          <a:ext cx="5079949" cy="360040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square" rtlCol="0"/>
        <a:lstStyle xmlns:a="http://schemas.openxmlformats.org/drawingml/2006/main"/>
        <a:p xmlns:a="http://schemas.openxmlformats.org/drawingml/2006/main">
          <a:endParaRPr lang="ru-RU" sz="2400" b="1" dirty="0"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1211F4-3E8B-4AE8-81F6-6A662D3D5ADA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B9A5C46-BBBC-41DA-B7AE-E3D011283D7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B9A5C46-BBBC-41DA-B7AE-E3D011283D7D}" type="slidenum">
              <a:rPr lang="ru-RU" smtClean="0"/>
              <a:pPr/>
              <a:t>16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488600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251520" y="1052736"/>
            <a:ext cx="4680520" cy="4886003"/>
          </a:xfrm>
        </p:spPr>
        <p:txBody>
          <a:bodyPr>
            <a:normAutofit/>
          </a:bodyPr>
          <a:lstStyle>
            <a:lvl1pPr marL="0" indent="358775">
              <a:buFont typeface="Arial" pitchFamily="34" charset="0"/>
              <a:buNone/>
              <a:defRPr sz="2000"/>
            </a:lvl1pPr>
            <a:lvl2pPr marL="742950" indent="-384175"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5292080" y="1484785"/>
            <a:ext cx="3462536" cy="4248472"/>
          </a:xfrm>
        </p:spPr>
        <p:txBody>
          <a:bodyPr>
            <a:normAutofit/>
          </a:bodyPr>
          <a:lstStyle>
            <a:lvl1pPr>
              <a:defRPr sz="20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endParaRPr lang="ru-RU" dirty="0" smtClean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98072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5536" y="16288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 smtClean="0"/>
              <a:t>Образец текста</a:t>
            </a:r>
          </a:p>
          <a:p>
            <a:pPr lvl="1"/>
            <a:r>
              <a:rPr lang="ru-RU" dirty="0" smtClean="0"/>
              <a:t>Второй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93C71D-13B6-463B-971D-0B576114166E}" type="datetimeFigureOut">
              <a:rPr lang="ru-RU" smtClean="0"/>
              <a:pPr/>
              <a:t>25.11.2019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8BE69A-DBBE-4737-8B87-E12D7035F22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24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0" indent="358775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384175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None/>
        <a:defRPr sz="2000" b="1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0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827584" y="332656"/>
            <a:ext cx="7488832" cy="3888432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/>
            </a:r>
            <a:br>
              <a:rPr lang="ru-RU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</a:br>
            <a:r>
              <a:rPr lang="ru-RU" sz="36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РОЛЬ МЕДИЦИНСКОЙ СЕСТРЫ В ТРЕНИРОВКЕ ПАМЯТИ У ПАЦИЕНТОВ, ПЕРЕНЕСШИХ ИНСУЛЬТ</a:t>
            </a:r>
            <a:r>
              <a:rPr lang="ru-RU" sz="3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sz="32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</a:br>
            <a: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/>
            </a:r>
            <a:br>
              <a:rPr lang="ru-RU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47664" y="4365104"/>
            <a:ext cx="5256584" cy="1728192"/>
          </a:xfrm>
        </p:spPr>
        <p:txBody>
          <a:bodyPr>
            <a:noAutofit/>
          </a:bodyPr>
          <a:lstStyle/>
          <a:p>
            <a:pPr algn="l">
              <a:lnSpc>
                <a:spcPct val="120000"/>
              </a:lnSpc>
              <a:spcBef>
                <a:spcPts val="600"/>
              </a:spcBef>
            </a:pPr>
            <a:r>
              <a:rPr lang="ru-RU" dirty="0" smtClean="0">
                <a:solidFill>
                  <a:schemeClr val="tx2"/>
                </a:solidFill>
              </a:rPr>
              <a:t/>
            </a:r>
            <a:br>
              <a:rPr lang="ru-RU" dirty="0" smtClean="0">
                <a:solidFill>
                  <a:schemeClr val="tx2"/>
                </a:solidFill>
              </a:rPr>
            </a:br>
            <a:endParaRPr lang="ru-RU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79512" y="6237312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Казань, 2019 г</a:t>
            </a:r>
            <a:r>
              <a:rPr lang="ru-RU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.</a:t>
            </a:r>
            <a:endParaRPr lang="ru-RU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7" name="Picture 3" descr="C:\Users\777\Desktop\невр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461175" y="3325517"/>
            <a:ext cx="4149642" cy="276777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179512" y="692696"/>
            <a:ext cx="8964488" cy="6165304"/>
          </a:xfrm>
        </p:spPr>
        <p:txBody>
          <a:bodyPr>
            <a:no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Актуальность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выбранной темы в том, что нарушение мозгового кровообращения представляет серьезную медико-социальную проблему и наносит огромный экономический ущерб обществу.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Цель исследования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изучить роль медицинской сестры в тренировке памяти у лиц, перенесших инсульт.</a:t>
            </a:r>
          </a:p>
          <a:p>
            <a:pPr>
              <a:lnSpc>
                <a:spcPct val="120000"/>
              </a:lnSpc>
              <a:spcBef>
                <a:spcPts val="0"/>
              </a:spcBef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Для достижения поставленной цели были решены следующие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задачи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:</a:t>
            </a:r>
          </a:p>
          <a:p>
            <a:pPr lvl="0">
              <a:buFont typeface="+mj-lt"/>
              <a:buAutoNum type="arabicPeriod"/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изучить классификацию, клинику</a:t>
            </a:r>
            <a:r>
              <a:rPr lang="en-US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и симптоматику инсультов;</a:t>
            </a:r>
          </a:p>
          <a:p>
            <a:pPr lvl="0">
              <a:buFont typeface="+mj-lt"/>
              <a:buAutoNum type="arabicPeriod"/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выявить факторы риска при инсультах;</a:t>
            </a:r>
          </a:p>
          <a:p>
            <a:pPr lvl="0">
              <a:buFont typeface="+mj-lt"/>
              <a:buAutoNum type="arabicPeriod"/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выполнить анализ эффективности сестринского ухода в тренировке памяти;</a:t>
            </a:r>
          </a:p>
          <a:p>
            <a:pPr>
              <a:buFont typeface="+mj-lt"/>
              <a:buAutoNum type="arabicPeriod"/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провести исследование роли медицинской сестры в тренировке памяти у пациентов, перенесших инсульт путем анкетирования;</a:t>
            </a:r>
          </a:p>
          <a:p>
            <a:pPr>
              <a:buFont typeface="+mj-lt"/>
              <a:buAutoNum type="arabicPeriod"/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разработать рекомендации для сохранения памяти</a:t>
            </a:r>
            <a:r>
              <a:rPr lang="en-US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</a:t>
            </a:r>
            <a:endParaRPr lang="ru-RU" sz="2400" b="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lvl="0">
              <a:buFont typeface="+mj-lt"/>
              <a:buAutoNum type="arabicPeriod"/>
            </a:pPr>
            <a:endParaRPr lang="ru-RU" sz="2400" b="0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lvl="0">
              <a:defRPr/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b="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 smtClean="0">
              <a:solidFill>
                <a:schemeClr val="tx1"/>
              </a:solidFill>
            </a:endParaRPr>
          </a:p>
          <a:p>
            <a:pPr>
              <a:lnSpc>
                <a:spcPct val="120000"/>
              </a:lnSpc>
              <a:spcBef>
                <a:spcPts val="0"/>
              </a:spcBef>
            </a:pPr>
            <a:endParaRPr lang="ru-RU" sz="2400" dirty="0">
              <a:solidFill>
                <a:schemeClr val="tx1"/>
              </a:solidFill>
            </a:endParaRPr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АКТУАЛЬНОСТЬ, ЦЕЛЬ  И ЗАДАЧИ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ЛИТЕРАТУРНЫЙ ОБЗОР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8964488" cy="4968552"/>
          </a:xfrm>
        </p:spPr>
        <p:txBody>
          <a:bodyPr>
            <a:normAutofit/>
          </a:bodyPr>
          <a:lstStyle/>
          <a:p>
            <a:pPr algn="just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Инсульт 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— острое нарушение мозгового кровообращения, приводящее к стойкому очаговому поражению головного мозга. Может носить ишемический или геморрагический характер.</a:t>
            </a:r>
          </a:p>
          <a:p>
            <a:pPr algn="just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Ишемический —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возникает вследствие закупорки артерии тромбом или атеросклеротической бляшкой. </a:t>
            </a:r>
          </a:p>
          <a:p>
            <a:pPr algn="just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Геморрагический —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возникает вследствие кровоизлияния в вещество мозга или под мозговые оболочки при гипертоническом кризе, разрыве измененного сосуда (аневризмы).</a:t>
            </a:r>
          </a:p>
          <a:p>
            <a:pPr algn="just"/>
            <a:endParaRPr lang="ru-RU" sz="2400" b="0" dirty="0" smtClean="0">
              <a:latin typeface="Times New Roman" pitchFamily="18" charset="0"/>
              <a:cs typeface="Times New Roman" pitchFamily="18" charset="0"/>
            </a:endParaRPr>
          </a:p>
          <a:p>
            <a:endParaRPr lang="ru-RU" dirty="0"/>
          </a:p>
        </p:txBody>
      </p:sp>
      <p:pic>
        <p:nvPicPr>
          <p:cNvPr id="1026" name="Picture 2" descr="C:\Users\777\Desktop\инсуль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07704" y="4037629"/>
            <a:ext cx="5616624" cy="2631731"/>
          </a:xfrm>
          <a:prstGeom prst="rect">
            <a:avLst/>
          </a:prstGeom>
          <a:noFill/>
          <a:ln w="19050"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Autofit/>
          </a:bodyPr>
          <a:lstStyle/>
          <a:p>
            <a:r>
              <a:rPr lang="ru-RU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ЛИТЕРАТУРНЫЙ ОБЗОР</a:t>
            </a:r>
            <a:endParaRPr lang="ru-RU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0" y="671691"/>
            <a:ext cx="8892480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endParaRPr lang="ru-RU" sz="2400" b="1" dirty="0" smtClean="0">
              <a:solidFill>
                <a:prstClr val="black"/>
              </a:solidFill>
            </a:endParaRPr>
          </a:p>
          <a:p>
            <a:pPr indent="358775"/>
            <a:endParaRPr lang="ru-RU" sz="2400" b="1" dirty="0" smtClean="0">
              <a:solidFill>
                <a:prstClr val="black"/>
              </a:solidFill>
            </a:endParaRPr>
          </a:p>
          <a:p>
            <a:endParaRPr lang="ru-RU" sz="1200" b="1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8438" name="AutoShape 6" descr="https://makperiodicallibrary.com/europeanjournalofrespiratorymedicine/wp-content/uploads/2018/12/healthcare-educa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8440" name="AutoShape 8" descr="https://makperiodicallibrary.com/europeanjournalofrespiratorymedicine/wp-content/uploads/2018/12/healthcare-education.jp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8" name="TextBox 7"/>
          <p:cNvSpPr txBox="1"/>
          <p:nvPr/>
        </p:nvSpPr>
        <p:spPr>
          <a:xfrm>
            <a:off x="539552" y="764704"/>
            <a:ext cx="7992888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tabLst>
                <a:tab pos="546100" algn="l"/>
                <a:tab pos="6721475" algn="l"/>
              </a:tabLst>
            </a:pPr>
            <a:r>
              <a:rPr lang="ru-RU" sz="2400" i="1" dirty="0" smtClean="0"/>
              <a:t>        </a:t>
            </a:r>
            <a:r>
              <a:rPr lang="ru-RU" sz="2400" dirty="0" smtClean="0"/>
              <a:t>Роль медицинской сестры  при речевых расстройствах включает: контроль за дыханием, контроль скорости речи (замедление темпа речи делает ее более разборчивой).  </a:t>
            </a:r>
          </a:p>
          <a:p>
            <a:pPr algn="just">
              <a:tabLst>
                <a:tab pos="546100" algn="l"/>
                <a:tab pos="6721475" algn="l"/>
              </a:tabLst>
            </a:pPr>
            <a:r>
              <a:rPr lang="ru-RU" sz="2400" dirty="0" smtClean="0"/>
              <a:t>        Ежедневные упражнения заставляют нервные клетки работать, а все, что активно используется организмом – развивается. Для укрепления памяти нужны встряски, яркие впечатления, приятные события, которые хочется запомнить на всю жизнь.               </a:t>
            </a:r>
          </a:p>
          <a:p>
            <a:pPr algn="just">
              <a:tabLst>
                <a:tab pos="6721475" algn="l"/>
              </a:tabLst>
            </a:pPr>
            <a:r>
              <a:rPr lang="ru-RU" sz="2400" dirty="0" smtClean="0"/>
              <a:t>        Восстановить память после инсульта можно с помощью специальных упражнений и игр.</a:t>
            </a:r>
          </a:p>
          <a:p>
            <a:pPr algn="just">
              <a:tabLst>
                <a:tab pos="6721475" algn="l"/>
              </a:tabLst>
            </a:pPr>
            <a:r>
              <a:rPr lang="ru-RU" sz="2400" b="1" dirty="0" smtClean="0"/>
              <a:t>   </a:t>
            </a:r>
            <a:endParaRPr lang="ru-RU" sz="2400" dirty="0"/>
          </a:p>
        </p:txBody>
      </p:sp>
      <p:pic>
        <p:nvPicPr>
          <p:cNvPr id="1026" name="Picture 2" descr="C:\Users\777\Desktop\тре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32040" y="4221088"/>
            <a:ext cx="3791082" cy="2448272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МАТЕРИАЛЫ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395536" y="836712"/>
            <a:ext cx="8280920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400" dirty="0" smtClean="0">
                <a:cs typeface="Times New Roman" pitchFamily="18" charset="0"/>
              </a:rPr>
              <a:t> Предметом исследования являются память и её виды, а  объектом– пациент неврологического отделения.</a:t>
            </a:r>
          </a:p>
          <a:p>
            <a:r>
              <a:rPr lang="ru-RU" sz="2400" dirty="0" smtClean="0">
                <a:cs typeface="Times New Roman" pitchFamily="18" charset="0"/>
              </a:rPr>
              <a:t>   </a:t>
            </a:r>
            <a:endParaRPr lang="ru-RU" sz="2400" b="1" dirty="0" smtClean="0">
              <a:cs typeface="Times New Roman" pitchFamily="18" charset="0"/>
            </a:endParaRPr>
          </a:p>
          <a:p>
            <a:pPr indent="358775"/>
            <a:endParaRPr lang="ru-RU" sz="2400" b="1" dirty="0"/>
          </a:p>
        </p:txBody>
      </p:sp>
      <p:pic>
        <p:nvPicPr>
          <p:cNvPr id="1026" name="Picture 2" descr="C:\Users\777\Desktop\невр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644008" y="3573016"/>
            <a:ext cx="4248472" cy="290797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1027" name="Picture 3" descr="C:\Users\777\Desktop\невр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1520" y="1844824"/>
            <a:ext cx="4149642" cy="2767779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БАЗА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395536" y="764704"/>
            <a:ext cx="8208912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 smtClean="0">
                <a:cs typeface="Times New Roman" pitchFamily="18" charset="0"/>
              </a:rPr>
              <a:t>ГАУЗ «Городская клиническая больница № 16».</a:t>
            </a:r>
          </a:p>
          <a:p>
            <a:pPr algn="ctr"/>
            <a:r>
              <a:rPr lang="ru-RU" sz="2400" dirty="0" smtClean="0">
                <a:cs typeface="Times New Roman" pitchFamily="18" charset="0"/>
              </a:rPr>
              <a:t>     Адрес: г. Казань, улица Гагарина, д. 121.</a:t>
            </a:r>
          </a:p>
          <a:p>
            <a:endParaRPr lang="ru-RU" dirty="0" smtClean="0"/>
          </a:p>
          <a:p>
            <a:endParaRPr lang="ru-RU" dirty="0" smtClean="0"/>
          </a:p>
          <a:p>
            <a:endParaRPr lang="ru-RU" dirty="0"/>
          </a:p>
        </p:txBody>
      </p:sp>
      <p:pic>
        <p:nvPicPr>
          <p:cNvPr id="1026" name="Picture 2" descr="C:\Users\777\Desktop\16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728" y="2214554"/>
            <a:ext cx="6142299" cy="364333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МЕТОДЫ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683568" y="764705"/>
            <a:ext cx="7776864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/>
            <a:endParaRPr lang="ru-RU" sz="2400" b="1" dirty="0" smtClean="0">
              <a:cs typeface="Times New Roman" pitchFamily="18" charset="0"/>
            </a:endParaRPr>
          </a:p>
          <a:p>
            <a:pPr marL="457200" indent="-457200">
              <a:buFont typeface="+mj-lt"/>
              <a:buAutoNum type="arabicPeriod"/>
            </a:pPr>
            <a:r>
              <a:rPr lang="ru-RU" sz="2400" dirty="0" smtClean="0">
                <a:cs typeface="Times New Roman" pitchFamily="18" charset="0"/>
              </a:rPr>
              <a:t>Аналитический метод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     анализ литературных источников и медицинской документации. </a:t>
            </a:r>
          </a:p>
          <a:p>
            <a:r>
              <a:rPr lang="ru-RU" sz="2400" dirty="0" smtClean="0">
                <a:cs typeface="Times New Roman" pitchFamily="18" charset="0"/>
              </a:rPr>
              <a:t>2.   Социологический метод</a:t>
            </a:r>
          </a:p>
          <a:p>
            <a:pPr>
              <a:buFont typeface="Arial" pitchFamily="34" charset="0"/>
              <a:buChar char="•"/>
            </a:pPr>
            <a:r>
              <a:rPr lang="ru-RU" sz="2400" dirty="0" smtClean="0">
                <a:cs typeface="Times New Roman" pitchFamily="18" charset="0"/>
              </a:rPr>
              <a:t>    анализ данных, полученных при анкетировании пациентов неврологического отделения.</a:t>
            </a:r>
          </a:p>
          <a:p>
            <a:pPr lvl="0">
              <a:buFont typeface="Arial" pitchFamily="34" charset="0"/>
              <a:buChar char="•"/>
            </a:pPr>
            <a:endParaRPr lang="ru-RU" sz="2400" i="1" dirty="0" smtClean="0"/>
          </a:p>
          <a:p>
            <a:pPr lvl="0">
              <a:buFont typeface="Arial" pitchFamily="34" charset="0"/>
              <a:buChar char="•"/>
            </a:pPr>
            <a:endParaRPr lang="ru-RU" sz="2400" i="1" dirty="0" smtClean="0"/>
          </a:p>
          <a:p>
            <a:pPr marL="457200" lvl="0" indent="-457200"/>
            <a:endParaRPr lang="ru-RU" sz="2400" dirty="0" smtClean="0"/>
          </a:p>
          <a:p>
            <a:pPr indent="358775"/>
            <a:endParaRPr lang="ru-RU" sz="2400" b="1" dirty="0" smtClean="0"/>
          </a:p>
          <a:p>
            <a:pPr indent="358775"/>
            <a:endParaRPr lang="ru-RU" sz="2400" b="1" dirty="0"/>
          </a:p>
        </p:txBody>
      </p:sp>
      <p:pic>
        <p:nvPicPr>
          <p:cNvPr id="1026" name="Picture 2" descr="C:\Users\777\Desktop\аналит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86116" y="3768702"/>
            <a:ext cx="2671404" cy="2540618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sp>
        <p:nvSpPr>
          <p:cNvPr id="1028" name="AutoShape 4" descr="https://www.laurentianchurch.com/uploads/2/2/4/8/22484312/cover_orig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30" name="AutoShape 6" descr="https://www.laurentianchurch.com/uploads/2/2/4/8/22484312/cover_orig.jpg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ПЛАН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539552" y="836712"/>
            <a:ext cx="7848872" cy="230832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8775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 Составление анкеты</a:t>
            </a:r>
            <a:r>
              <a:rPr lang="en-US" sz="24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24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indent="358775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 Анкетирование пациентов неврологического отделения</a:t>
            </a:r>
            <a:r>
              <a:rPr lang="en-US" sz="24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24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indent="358775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 Анализ и обобщение полученной информации</a:t>
            </a:r>
            <a:r>
              <a:rPr lang="en-US" sz="2400" dirty="0" smtClean="0">
                <a:solidFill>
                  <a:prstClr val="black"/>
                </a:solidFill>
                <a:cs typeface="Times New Roman" pitchFamily="18" charset="0"/>
              </a:rPr>
              <a:t>.</a:t>
            </a:r>
            <a:endParaRPr lang="ru-RU" sz="2400" dirty="0" smtClean="0">
              <a:solidFill>
                <a:prstClr val="black"/>
              </a:solidFill>
              <a:cs typeface="Times New Roman" pitchFamily="18" charset="0"/>
            </a:endParaRPr>
          </a:p>
          <a:p>
            <a:pPr indent="358775">
              <a:buFont typeface="+mj-lt"/>
              <a:buAutoNum type="arabicPeriod"/>
            </a:pPr>
            <a:r>
              <a:rPr lang="ru-RU" sz="2400" dirty="0" smtClean="0">
                <a:solidFill>
                  <a:prstClr val="black"/>
                </a:solidFill>
                <a:cs typeface="Times New Roman" pitchFamily="18" charset="0"/>
              </a:rPr>
              <a:t> Формулировка выводов.</a:t>
            </a:r>
          </a:p>
          <a:p>
            <a:pPr indent="358775"/>
            <a:endParaRPr lang="ru-RU" sz="2400" b="1" dirty="0"/>
          </a:p>
        </p:txBody>
      </p:sp>
      <p:pic>
        <p:nvPicPr>
          <p:cNvPr id="1031" name="Picture 7" descr="https://vecdn.net/images/content/az/24h-service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857495"/>
            <a:ext cx="5400600" cy="3705262"/>
          </a:xfrm>
          <a:prstGeom prst="rect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cs typeface="Times New Roman" pitchFamily="18" charset="0"/>
            </a:endParaRPr>
          </a:p>
        </p:txBody>
      </p:sp>
      <p:sp>
        <p:nvSpPr>
          <p:cNvPr id="14337" name="Rectangle 1"/>
          <p:cNvSpPr>
            <a:spLocks noChangeArrowheads="1"/>
          </p:cNvSpPr>
          <p:nvPr/>
        </p:nvSpPr>
        <p:spPr bwMode="auto">
          <a:xfrm>
            <a:off x="0" y="764704"/>
            <a:ext cx="9144000" cy="12003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50850" algn="l"/>
                <a:tab pos="539750" algn="l"/>
              </a:tabLst>
            </a:pP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Распределение пациентов по полу, в %</a:t>
            </a:r>
            <a:endParaRPr kumimoji="0" lang="ru-RU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Мужской</a:t>
            </a: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пол – 10 пациентов.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>
                <a:tab pos="450850" algn="l"/>
                <a:tab pos="539750" algn="l"/>
              </a:tabLst>
            </a:pP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Женский</a:t>
            </a:r>
            <a:r>
              <a:rPr kumimoji="0" lang="ru-RU" sz="2400" b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пол – 8 пациентов.</a:t>
            </a:r>
            <a:endParaRPr kumimoji="0" lang="ru-RU" sz="2400" b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  <p:graphicFrame>
        <p:nvGraphicFramePr>
          <p:cNvPr id="9" name="Объект 2"/>
          <p:cNvGraphicFramePr>
            <a:graphicFrameLocks noChangeAspect="1"/>
          </p:cNvGraphicFramePr>
          <p:nvPr/>
        </p:nvGraphicFramePr>
        <p:xfrm>
          <a:off x="0" y="2060848"/>
          <a:ext cx="8820472" cy="424847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764704"/>
          </a:xfr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graphicFrame>
        <p:nvGraphicFramePr>
          <p:cNvPr id="4" name="Объект 1"/>
          <p:cNvGraphicFramePr>
            <a:graphicFrameLocks noGrp="1" noChangeAspect="1"/>
          </p:cNvGraphicFramePr>
          <p:nvPr>
            <p:ph idx="1"/>
          </p:nvPr>
        </p:nvGraphicFramePr>
        <p:xfrm>
          <a:off x="0" y="2492896"/>
          <a:ext cx="9144000" cy="43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049" name="Rectangle 1"/>
          <p:cNvSpPr>
            <a:spLocks noChangeArrowheads="1"/>
          </p:cNvSpPr>
          <p:nvPr/>
        </p:nvSpPr>
        <p:spPr bwMode="auto">
          <a:xfrm>
            <a:off x="0" y="395372"/>
            <a:ext cx="9144000" cy="2308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ea typeface="Calibri" pitchFamily="34" charset="0"/>
              <a:cs typeface="Times New Roman" pitchFamily="18" charset="0"/>
            </a:endParaRPr>
          </a:p>
          <a:p>
            <a:pPr marL="0" marR="0" lvl="0" indent="45720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400" b="1" dirty="0" smtClean="0">
                <a:ea typeface="Calibri" pitchFamily="34" charset="0"/>
                <a:cs typeface="Times New Roman" pitchFamily="18" charset="0"/>
              </a:rPr>
              <a:t>Распределение пациентов по виду инсульта, в %</a:t>
            </a:r>
          </a:p>
          <a:p>
            <a:pPr marL="0" marR="0" lvl="0" indent="45720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Частота возникновения инсульта среди пациентов, находящихся на стационарном лечении: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</a:t>
            </a:r>
            <a:r>
              <a:rPr kumimoji="0" lang="ru-RU" sz="2400" u="none" strike="noStrike" cap="none" normalizeH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Ишемический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– 11 пациентов.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       </a:t>
            </a:r>
            <a:r>
              <a:rPr kumimoji="0" lang="ru-RU" sz="2400" b="1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Геморрагический</a:t>
            </a:r>
            <a:r>
              <a:rPr kumimoji="0" lang="ru-RU" sz="240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ea typeface="Calibri" pitchFamily="34" charset="0"/>
                <a:cs typeface="Times New Roman" pitchFamily="18" charset="0"/>
              </a:rPr>
              <a:t>–7 пациентов.</a:t>
            </a:r>
            <a:endParaRPr kumimoji="0" lang="ru-RU" sz="240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4886003"/>
          </a:xfrm>
        </p:spPr>
        <p:txBody>
          <a:bodyPr/>
          <a:lstStyle/>
          <a:p>
            <a:pPr lvl="0"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Распределение пациентов по оценке организации сестринской помощи в неврологическом отделении, в %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Удовлетворен(а)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ответили 15 респондентов.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Не удовлетворен(а)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ответил 1 респондент.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Затрудняюсь ответить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ответили 2 респондента</a:t>
            </a:r>
          </a:p>
          <a:p>
            <a:r>
              <a:rPr lang="ru-RU" dirty="0" smtClean="0"/>
              <a:t> </a:t>
            </a:r>
          </a:p>
          <a:p>
            <a:endParaRPr lang="ru-RU" dirty="0"/>
          </a:p>
        </p:txBody>
      </p:sp>
      <p:graphicFrame>
        <p:nvGraphicFramePr>
          <p:cNvPr id="4" name="Объект 8"/>
          <p:cNvGraphicFramePr>
            <a:graphicFrameLocks noChangeAspect="1"/>
          </p:cNvGraphicFramePr>
          <p:nvPr/>
        </p:nvGraphicFramePr>
        <p:xfrm>
          <a:off x="0" y="2564904"/>
          <a:ext cx="9144000" cy="4293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9144000" cy="4968552"/>
          </a:xfrm>
        </p:spPr>
        <p:txBody>
          <a:bodyPr/>
          <a:lstStyle/>
          <a:p>
            <a:pPr lvl="0"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Психологические проблемы пациентов, в %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Страх остаться инвалидом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8 респондентов.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Стыд за состояние беспомощности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3 респондента.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Переживание о разрыве с прежним образом жизни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– 7                   респондентов.</a:t>
            </a:r>
          </a:p>
          <a:p>
            <a:endParaRPr lang="ru-RU" dirty="0"/>
          </a:p>
        </p:txBody>
      </p:sp>
      <p:graphicFrame>
        <p:nvGraphicFramePr>
          <p:cNvPr id="4" name="Объект 12"/>
          <p:cNvGraphicFramePr>
            <a:graphicFrameLocks noChangeAspect="1"/>
          </p:cNvGraphicFramePr>
          <p:nvPr/>
        </p:nvGraphicFramePr>
        <p:xfrm>
          <a:off x="179512" y="2852936"/>
          <a:ext cx="8964488" cy="400506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692696"/>
            <a:ext cx="8964488" cy="4886003"/>
          </a:xfrm>
        </p:spPr>
        <p:txBody>
          <a:bodyPr/>
          <a:lstStyle/>
          <a:p>
            <a:pPr lvl="0"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Тренировка памяти пациентов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Да, довольно часто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6 респондентов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Редко, но тренирую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4 респондента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Не тренирую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– 8 респондентов</a:t>
            </a:r>
          </a:p>
          <a:p>
            <a:endParaRPr lang="ru-RU" dirty="0"/>
          </a:p>
        </p:txBody>
      </p:sp>
      <p:graphicFrame>
        <p:nvGraphicFramePr>
          <p:cNvPr id="4" name="Объект 13"/>
          <p:cNvGraphicFramePr>
            <a:graphicFrameLocks noChangeAspect="1"/>
          </p:cNvGraphicFramePr>
          <p:nvPr/>
        </p:nvGraphicFramePr>
        <p:xfrm>
          <a:off x="0" y="2492896"/>
          <a:ext cx="9144000" cy="43651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/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РЕЗУЛЬТАТЫ ИССЛЕДОВАНИЯ</a:t>
            </a: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764704"/>
            <a:ext cx="9144000" cy="5174035"/>
          </a:xfrm>
        </p:spPr>
        <p:txBody>
          <a:bodyPr/>
          <a:lstStyle/>
          <a:p>
            <a:pPr lvl="0" algn="ctr"/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Качество работы медсестры, в %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Удовлетворен(а) </a:t>
            </a: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– 16 респондентов.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Частично удовлетворен(а) </a:t>
            </a: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– 2 респондента.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Не удовлетворен(а) </a:t>
            </a: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– информацию не получила.</a:t>
            </a:r>
          </a:p>
          <a:p>
            <a:pPr lvl="0"/>
            <a:endParaRPr lang="ru-RU" sz="2400" b="0" dirty="0" smtClean="0">
              <a:solidFill>
                <a:schemeClr val="tx1"/>
              </a:solidFill>
              <a:cs typeface="Times New Roman" pitchFamily="18" charset="0"/>
            </a:endParaRPr>
          </a:p>
          <a:p>
            <a:endParaRPr lang="ru-RU" dirty="0"/>
          </a:p>
        </p:txBody>
      </p:sp>
      <p:graphicFrame>
        <p:nvGraphicFramePr>
          <p:cNvPr id="4" name="Объект 11"/>
          <p:cNvGraphicFramePr>
            <a:graphicFrameLocks noChangeAspect="1"/>
          </p:cNvGraphicFramePr>
          <p:nvPr/>
        </p:nvGraphicFramePr>
        <p:xfrm>
          <a:off x="0" y="2420888"/>
          <a:ext cx="9144000" cy="44371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>
            <a:no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/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РЕЗУЛЬТАТЫ ИССЛЕДОВАНИЯ</a:t>
            </a:r>
            <a:b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</a:br>
            <a:endParaRPr lang="ru-RU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881336"/>
            <a:ext cx="9144000" cy="5976664"/>
          </a:xfrm>
        </p:spPr>
        <p:txBody>
          <a:bodyPr/>
          <a:lstStyle/>
          <a:p>
            <a:pPr algn="ctr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Задание 1. Запоминание слов, в %</a:t>
            </a:r>
          </a:p>
          <a:p>
            <a:pPr algn="just"/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Приятель, слухи, часы, храм, буря, пара, ребенок, укрытие, место, нота, эпоха, кирпич, спина, росток, недостаток, обморок, бодрость, язык, меч, шкаф, капля, овощи, газета, пример, машина, спираль, одежда, подготовка.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10 и менее слов </a:t>
            </a: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– 9 пациентов.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От 10 до 20 слов </a:t>
            </a: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– 6 пациентов.</a:t>
            </a:r>
          </a:p>
          <a:p>
            <a:pPr lvl="0">
              <a:buFont typeface="Arial" pitchFamily="34" charset="0"/>
              <a:buChar char="•"/>
            </a:pP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cs typeface="Times New Roman" pitchFamily="18" charset="0"/>
              </a:rPr>
              <a:t>20 и более слов </a:t>
            </a:r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– 3 пациента.</a:t>
            </a:r>
          </a:p>
          <a:p>
            <a:pPr lvl="0"/>
            <a:endParaRPr lang="ru-RU" b="0" dirty="0" smtClean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graphicFrame>
        <p:nvGraphicFramePr>
          <p:cNvPr id="5" name="Object 2"/>
          <p:cNvGraphicFramePr>
            <a:graphicFrameLocks noChangeAspect="1"/>
          </p:cNvGraphicFramePr>
          <p:nvPr/>
        </p:nvGraphicFramePr>
        <p:xfrm>
          <a:off x="2699792" y="2764566"/>
          <a:ext cx="7076320" cy="40934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ВЫВОДЫ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692696"/>
            <a:ext cx="8136904" cy="2880320"/>
          </a:xfrm>
        </p:spPr>
        <p:txBody>
          <a:bodyPr>
            <a:noAutofit/>
          </a:bodyPr>
          <a:lstStyle/>
          <a:p>
            <a:pPr indent="0" algn="just">
              <a:tabLst>
                <a:tab pos="717550" algn="l"/>
                <a:tab pos="1524000" algn="l"/>
              </a:tabLst>
            </a:pPr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Задача1. 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Изучить классификацию, клинику и симптоматику инсультов.</a:t>
            </a:r>
            <a:endParaRPr lang="ru-RU" sz="2400" i="1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indent="0" algn="just"/>
            <a:r>
              <a:rPr lang="ru-RU" sz="2400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ВЫВОД. 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Изучив классификацию, клинику и симптоматику инсультов, можно сделать выводы, о том, что нарушение мозгового кровообращения представляет серьезную медико-социальную проблему и наносит огромный экономический ущерб обществу.</a:t>
            </a:r>
          </a:p>
          <a:p>
            <a:pPr marL="890588" indent="-890588" algn="just"/>
            <a:endParaRPr lang="ru-RU" sz="2400" b="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marL="890588" indent="-890588" algn="just"/>
            <a:endParaRPr lang="ru-RU" sz="2400" b="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endParaRPr lang="ru-RU" sz="2400" dirty="0" smtClean="0"/>
          </a:p>
          <a:p>
            <a:endParaRPr lang="ru-RU" sz="2400" dirty="0"/>
          </a:p>
        </p:txBody>
      </p:sp>
      <p:sp>
        <p:nvSpPr>
          <p:cNvPr id="5" name="Содержимое 2"/>
          <p:cNvSpPr txBox="1">
            <a:spLocks/>
          </p:cNvSpPr>
          <p:nvPr/>
        </p:nvSpPr>
        <p:spPr>
          <a:xfrm>
            <a:off x="539552" y="3068960"/>
            <a:ext cx="8029400" cy="2880320"/>
          </a:xfrm>
          <a:prstGeom prst="rect">
            <a:avLst/>
          </a:prstGeom>
        </p:spPr>
        <p:txBody>
          <a:bodyPr vert="horz" lIns="91440" tIns="45720" rIns="91440" bIns="45720" rtlCol="0">
            <a:normAutofit fontScale="55000" lnSpcReduction="20000"/>
          </a:bodyPr>
          <a:lstStyle/>
          <a:p>
            <a:pPr marL="717550" indent="-717550" algn="ctr">
              <a:lnSpc>
                <a:spcPct val="120000"/>
              </a:lnSpc>
              <a:spcBef>
                <a:spcPct val="20000"/>
              </a:spcBef>
              <a:tabLst>
                <a:tab pos="717550" algn="l"/>
              </a:tabLst>
              <a:defRPr/>
            </a:pPr>
            <a:endParaRPr kumimoji="0" lang="ru-RU" sz="4400" b="1" i="0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cs typeface="Times New Roman" pitchFamily="18" charset="0"/>
            </a:endParaRPr>
          </a:p>
          <a:p>
            <a:pPr>
              <a:lnSpc>
                <a:spcPct val="120000"/>
              </a:lnSpc>
              <a:spcBef>
                <a:spcPct val="20000"/>
              </a:spcBef>
              <a:tabLst>
                <a:tab pos="722313" algn="l"/>
              </a:tabLst>
              <a:defRPr/>
            </a:pPr>
            <a:r>
              <a:rPr kumimoji="0" lang="ru-RU" sz="44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cs typeface="Times New Roman" pitchFamily="18" charset="0"/>
              </a:rPr>
              <a:t>Задача2.</a:t>
            </a:r>
            <a:r>
              <a:rPr kumimoji="0" lang="ru-RU" sz="4400" b="1" i="0" strike="noStrike" kern="1200" cap="none" spc="0" normalizeH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cs typeface="Times New Roman" pitchFamily="18" charset="0"/>
              </a:rPr>
              <a:t> 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Выявить факторы риска при инсультах.</a:t>
            </a:r>
            <a:endParaRPr kumimoji="0" lang="ru-RU" sz="4400" b="1" i="1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cs typeface="Times New Roman" pitchFamily="18" charset="0"/>
            </a:endParaRPr>
          </a:p>
          <a:p>
            <a:pPr algn="just">
              <a:lnSpc>
                <a:spcPct val="120000"/>
              </a:lnSpc>
              <a:spcBef>
                <a:spcPct val="20000"/>
              </a:spcBef>
              <a:defRPr/>
            </a:pPr>
            <a:r>
              <a:rPr kumimoji="0" lang="ru-RU" sz="44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cs typeface="Times New Roman" pitchFamily="18" charset="0"/>
              </a:rPr>
              <a:t>ВЫВОД.</a:t>
            </a:r>
            <a:r>
              <a:rPr lang="ru-RU" sz="4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 </a:t>
            </a:r>
            <a:r>
              <a:rPr lang="ru-RU" sz="4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К основным факторам риска инсульта относят: возраст, артериальную гипертонию, заболевания сердца, курение, злоупотребление алкоголем, высокий уровень холестерина в крови, избыточное употребление соли и так далее. </a:t>
            </a: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ВЫВОДЫ</a:t>
            </a:r>
          </a:p>
        </p:txBody>
      </p:sp>
      <p:sp>
        <p:nvSpPr>
          <p:cNvPr id="5" name="Содержимое 2"/>
          <p:cNvSpPr txBox="1">
            <a:spLocks noGrp="1"/>
          </p:cNvSpPr>
          <p:nvPr>
            <p:ph type="body" orient="vert" idx="1"/>
          </p:nvPr>
        </p:nvSpPr>
        <p:spPr>
          <a:xfrm>
            <a:off x="539552" y="692696"/>
            <a:ext cx="8064896" cy="2232248"/>
          </a:xfrm>
          <a:prstGeom prst="rect">
            <a:avLst/>
          </a:prstGeom>
        </p:spPr>
        <p:txBody>
          <a:bodyPr vert="horz" lIns="91440" tIns="45720" rIns="91440" bIns="45720" rtlCol="0">
            <a:normAutofit fontScale="25000" lnSpcReduction="20000"/>
          </a:bodyPr>
          <a:lstStyle/>
          <a:p>
            <a:pPr lvl="0" indent="0" algn="just">
              <a:lnSpc>
                <a:spcPct val="120000"/>
              </a:lnSpc>
              <a:tabLst>
                <a:tab pos="0" algn="l"/>
                <a:tab pos="898525" algn="l"/>
              </a:tabLst>
              <a:defRPr/>
            </a:pPr>
            <a:r>
              <a:rPr kumimoji="0" lang="ru-RU" sz="96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uLnTx/>
                <a:uFillTx/>
                <a:cs typeface="Times New Roman" pitchFamily="18" charset="0"/>
              </a:rPr>
              <a:t>Задача3. </a:t>
            </a:r>
            <a:r>
              <a:rPr lang="ru-RU" sz="96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Выполнить анализ эффективности сестринского ухода в тренировке памяти за  пациентами.</a:t>
            </a:r>
            <a:endParaRPr kumimoji="0" lang="ru-RU" sz="9600" b="0" i="1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cs typeface="Times New Roman" pitchFamily="18" charset="0"/>
            </a:endParaRPr>
          </a:p>
          <a:p>
            <a:pPr indent="0" algn="just">
              <a:lnSpc>
                <a:spcPct val="120000"/>
              </a:lnSpc>
              <a:tabLst>
                <a:tab pos="0" algn="l"/>
                <a:tab pos="898525" algn="l"/>
              </a:tabLst>
              <a:defRPr/>
            </a:pPr>
            <a:r>
              <a:rPr kumimoji="0" lang="ru-RU" sz="9600" i="0" u="none" strike="noStrike" kern="1200" cap="none" spc="0" normalizeH="0" baseline="0" noProof="0" err="1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uLnTx/>
                <a:uFillTx/>
                <a:cs typeface="Times New Roman" pitchFamily="18" charset="0"/>
              </a:rPr>
              <a:t>ВЫВОД</a:t>
            </a:r>
            <a:r>
              <a:rPr kumimoji="0" lang="ru-RU" sz="9600" i="0" u="none" strike="noStrike" kern="1200" cap="none" spc="0" normalizeH="0" baseline="0" noProof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uLnTx/>
                <a:uFillTx/>
                <a:cs typeface="Times New Roman" pitchFamily="18" charset="0"/>
              </a:rPr>
              <a:t>. </a:t>
            </a:r>
            <a:r>
              <a:rPr lang="ru-RU" sz="9600" b="0" noProof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Выполнен </a:t>
            </a:r>
            <a:r>
              <a:rPr lang="ru-RU" sz="9600" b="0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анализ эффективности сестринского ухода</a:t>
            </a:r>
            <a:r>
              <a:rPr lang="ru-RU" sz="96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 Доказано, что </a:t>
            </a:r>
            <a:r>
              <a:rPr lang="ru-RU" sz="9600" b="0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ежедневная тренировка памяти способствует восстановлению мозговой активности.</a:t>
            </a:r>
            <a:endParaRPr kumimoji="0" lang="ru-RU" sz="96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5000"/>
                  <a:lumOff val="5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Содержимое 2"/>
          <p:cNvSpPr txBox="1">
            <a:spLocks/>
          </p:cNvSpPr>
          <p:nvPr/>
        </p:nvSpPr>
        <p:spPr>
          <a:xfrm>
            <a:off x="539552" y="2708920"/>
            <a:ext cx="8064896" cy="3789040"/>
          </a:xfrm>
          <a:prstGeom prst="rect">
            <a:avLst/>
          </a:prstGeom>
        </p:spPr>
        <p:txBody>
          <a:bodyPr vert="horz" lIns="91440" tIns="45720" rIns="91440" bIns="45720" rtlCol="0">
            <a:normAutofit lnSpcReduction="10000"/>
          </a:bodyPr>
          <a:lstStyle/>
          <a:p>
            <a:pPr lvl="0" algn="just">
              <a:spcBef>
                <a:spcPct val="20000"/>
              </a:spcBef>
              <a:tabLst>
                <a:tab pos="96838" algn="l"/>
                <a:tab pos="1427163" algn="l"/>
              </a:tabLst>
              <a:defRPr/>
            </a:pPr>
            <a:r>
              <a:rPr kumimoji="0" lang="ru-RU" sz="24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cs typeface="Times New Roman" pitchFamily="18" charset="0"/>
              </a:rPr>
              <a:t>Задача4.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Провести исследование роли медицинской сестры в    тренировке памяти у пациентов, перенесших инсульт путем анкетирования.</a:t>
            </a:r>
            <a:endParaRPr lang="ru-RU" sz="2400" noProof="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algn="just">
              <a:spcBef>
                <a:spcPct val="20000"/>
              </a:spcBef>
              <a:tabLst>
                <a:tab pos="96838" algn="l"/>
                <a:tab pos="1427163" algn="l"/>
              </a:tabLst>
              <a:defRPr/>
            </a:pPr>
            <a:r>
              <a:rPr kumimoji="0" lang="ru-RU" sz="2400" b="1" i="0" strike="noStrike" kern="1200" cap="none" spc="0" normalizeH="0" baseline="0" noProof="0" dirty="0" smtClean="0">
                <a:ln>
                  <a:noFill/>
                </a:ln>
                <a:solidFill>
                  <a:schemeClr val="tx2">
                    <a:lumMod val="60000"/>
                    <a:lumOff val="40000"/>
                  </a:schemeClr>
                </a:solidFill>
                <a:effectLst/>
                <a:uLnTx/>
                <a:uFillTx/>
                <a:cs typeface="Times New Roman" pitchFamily="18" charset="0"/>
              </a:rPr>
              <a:t>ВЫВОД. </a:t>
            </a:r>
            <a:r>
              <a:rPr lang="ru-RU" sz="2400" noProof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Проведено социологическое исследование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путем анкетирования, результаты были обработаны и проанализированы.</a:t>
            </a:r>
          </a:p>
          <a:p>
            <a:pPr lvl="0">
              <a:spcBef>
                <a:spcPct val="20000"/>
              </a:spcBef>
              <a:tabLst>
                <a:tab pos="96838" algn="l"/>
                <a:tab pos="1427163" algn="l"/>
              </a:tabLst>
              <a:defRPr/>
            </a:pP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Задача5. 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Разработать рекомендации для восстановления и сохранения памяти после инсульта.</a:t>
            </a:r>
          </a:p>
          <a:p>
            <a:pPr algn="just">
              <a:spcBef>
                <a:spcPct val="20000"/>
              </a:spcBef>
              <a:tabLst>
                <a:tab pos="96838" algn="l"/>
                <a:tab pos="1427163" algn="l"/>
              </a:tabLst>
              <a:defRPr/>
            </a:pPr>
            <a:r>
              <a:rPr lang="ru-RU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  <a:cs typeface="Times New Roman" pitchFamily="18" charset="0"/>
              </a:rPr>
              <a:t>ВЫВОД. </a:t>
            </a: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Разработаны и составлены рекомендации для пациентов.</a:t>
            </a:r>
          </a:p>
          <a:p>
            <a:pPr marL="890588" lvl="0" indent="-890588">
              <a:spcBef>
                <a:spcPct val="20000"/>
              </a:spcBef>
              <a:defRPr/>
            </a:pPr>
            <a:endParaRPr lang="ru-RU" sz="2900" dirty="0" smtClean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pPr marL="890588" indent="-890588">
              <a:spcBef>
                <a:spcPct val="20000"/>
              </a:spcBef>
              <a:defRPr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0588" indent="-890588">
              <a:spcBef>
                <a:spcPct val="20000"/>
              </a:spcBef>
              <a:defRPr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0588" indent="-890588">
              <a:spcBef>
                <a:spcPct val="20000"/>
              </a:spcBef>
              <a:defRPr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0588" indent="-890588">
              <a:spcBef>
                <a:spcPct val="20000"/>
              </a:spcBef>
              <a:defRPr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0588" indent="-890588">
              <a:spcBef>
                <a:spcPct val="20000"/>
              </a:spcBef>
              <a:defRPr/>
            </a:pPr>
            <a:endParaRPr lang="ru-RU" sz="2200" b="1" dirty="0" smtClean="0">
              <a:solidFill>
                <a:schemeClr val="tx2">
                  <a:lumMod val="75000"/>
                </a:schemeClr>
              </a:solidFill>
              <a:latin typeface="Times New Roman" pitchFamily="18" charset="0"/>
              <a:cs typeface="Times New Roman" pitchFamily="18" charset="0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890588" marR="0" lvl="0" indent="-890588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4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 smtClean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358775" algn="l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endParaRPr kumimoji="0" lang="ru-RU" sz="2000" b="1" i="0" u="none" strike="noStrike" kern="1200" cap="none" spc="0" normalizeH="0" baseline="0" noProof="0" dirty="0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692696"/>
          </a:xfrm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cs typeface="Times New Roman" pitchFamily="18" charset="0"/>
              </a:rPr>
              <a:t>РЕКОМЕНДАЦИИ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764704"/>
            <a:ext cx="7848872" cy="3240360"/>
          </a:xfrm>
        </p:spPr>
        <p:txBody>
          <a:bodyPr>
            <a:noAutofit/>
          </a:bodyPr>
          <a:lstStyle/>
          <a:p>
            <a:pPr lvl="0" algn="ctr">
              <a:spcBef>
                <a:spcPts val="600"/>
              </a:spcBef>
            </a:pPr>
            <a:r>
              <a:rPr lang="ru-RU" sz="240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Sakkal Majalla" pitchFamily="2" charset="-78"/>
              </a:rPr>
              <a:t>Рекомендации для пациентов</a:t>
            </a:r>
          </a:p>
          <a:p>
            <a:pPr lvl="0" indent="0" algn="just">
              <a:spcBef>
                <a:spcPts val="600"/>
              </a:spcBef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Times New Roman" pitchFamily="18" charset="0"/>
                <a:cs typeface="Times New Roman" pitchFamily="18" charset="0"/>
              </a:rPr>
              <a:t>1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 Включите в свой ежедневный рацион фрукты, постное мясо, овощи и яйца. </a:t>
            </a:r>
          </a:p>
          <a:p>
            <a:pPr indent="0" algn="just">
              <a:spcBef>
                <a:spcPts val="600"/>
              </a:spcBef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2. Внесите в свой образ жизни физические упражнения (сгибание-разгибание, приведение-отведение, вращение конечностей). </a:t>
            </a:r>
          </a:p>
          <a:p>
            <a:pPr indent="0" algn="just">
              <a:spcBef>
                <a:spcPts val="600"/>
              </a:spcBef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3. Если сохраняется хотя бы небольшая подвижность пальцев рук, усилить ее помогут занятия с резиновыми кольцами и мячами, кистевыми эспандерами.</a:t>
            </a:r>
          </a:p>
          <a:p>
            <a:pPr algn="just">
              <a:spcBef>
                <a:spcPts val="600"/>
              </a:spcBef>
            </a:pPr>
            <a:endParaRPr lang="ru-RU" sz="2400" b="0" dirty="0" smtClean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  <a:p>
            <a:pPr algn="just">
              <a:spcBef>
                <a:spcPts val="600"/>
              </a:spcBef>
            </a:pP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 </a:t>
            </a:r>
            <a:endParaRPr lang="ru-RU" sz="2400" b="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2050" name="Picture 2" descr="C:\Users\777\Desktop\питан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1538" y="4429132"/>
            <a:ext cx="3156742" cy="2163896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  <p:pic>
        <p:nvPicPr>
          <p:cNvPr id="2051" name="Picture 3" descr="C:\Users\777\Desktop\сканд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57752" y="4429132"/>
            <a:ext cx="3314078" cy="2187042"/>
          </a:xfrm>
          <a:prstGeom prst="rect">
            <a:avLst/>
          </a:prstGeom>
          <a:noFill/>
          <a:ln>
            <a:solidFill>
              <a:schemeClr val="bg2">
                <a:lumMod val="10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611560" y="764704"/>
            <a:ext cx="7920880" cy="6093296"/>
          </a:xfrm>
        </p:spPr>
        <p:txBody>
          <a:bodyPr>
            <a:noAutofit/>
          </a:bodyPr>
          <a:lstStyle/>
          <a:p>
            <a:pPr indent="0" algn="just"/>
            <a:r>
              <a:rPr lang="ru-RU" sz="2400" b="0" dirty="0" smtClean="0">
                <a:solidFill>
                  <a:schemeClr val="tx1"/>
                </a:solidFill>
                <a:cs typeface="Times New Roman" pitchFamily="18" charset="0"/>
              </a:rPr>
              <a:t>4.</a:t>
            </a:r>
            <a:r>
              <a:rPr lang="ru-RU" sz="2400" b="0" dirty="0" smtClean="0">
                <a:cs typeface="Times New Roman" pitchFamily="18" charset="0"/>
              </a:rPr>
              <a:t> </a:t>
            </a:r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С момента, когда будет разрешено садиться, важно делать это правильно. </a:t>
            </a:r>
          </a:p>
          <a:p>
            <a:pPr lvl="0" indent="0" algn="just"/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5. Качественный ночной отдых. Недостаток сна разрушает клетки серого вещества именно в тех частях нашего «думающего органа», которые управляют памятью. </a:t>
            </a:r>
          </a:p>
          <a:p>
            <a:pPr indent="0" algn="just"/>
            <a:r>
              <a:rPr lang="ru-RU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6. Для того чтобы предотвратить развитие таких осложнений, как мышечный спазм в суставах конечностей, с первых дней необходимо проводить массаж, включающий расслабляющие поглаживания и легкие растирания</a:t>
            </a:r>
            <a:r>
              <a:rPr lang="en-US" sz="2400" b="0" dirty="0" smtClean="0">
                <a:solidFill>
                  <a:schemeClr val="tx1">
                    <a:lumMod val="95000"/>
                    <a:lumOff val="5000"/>
                  </a:schemeClr>
                </a:solidFill>
                <a:cs typeface="Times New Roman" pitchFamily="18" charset="0"/>
              </a:rPr>
              <a:t>.</a:t>
            </a:r>
            <a:endParaRPr lang="ru-RU" sz="2400" b="0" dirty="0">
              <a:solidFill>
                <a:schemeClr val="tx1">
                  <a:lumMod val="95000"/>
                  <a:lumOff val="5000"/>
                </a:schemeClr>
              </a:solidFill>
              <a:cs typeface="Times New Roman" pitchFamily="18" charset="0"/>
            </a:endParaRPr>
          </a:p>
        </p:txBody>
      </p:sp>
      <p:sp>
        <p:nvSpPr>
          <p:cNvPr id="4" name="Заголовок 1"/>
          <p:cNvSpPr>
            <a:spLocks noGrp="1"/>
          </p:cNvSpPr>
          <p:nvPr>
            <p:ph type="title"/>
          </p:nvPr>
        </p:nvSpPr>
        <p:spPr>
          <a:solidFill>
            <a:schemeClr val="tx2">
              <a:lumMod val="60000"/>
              <a:lumOff val="40000"/>
            </a:schemeClr>
          </a:solidFill>
        </p:spPr>
        <p:txBody>
          <a:bodyPr>
            <a:normAutofit/>
          </a:bodyPr>
          <a:lstStyle/>
          <a:p>
            <a:r>
              <a:rPr lang="ru-RU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РЕКОМЕНДАЦИИ </a:t>
            </a:r>
          </a:p>
        </p:txBody>
      </p:sp>
      <p:sp>
        <p:nvSpPr>
          <p:cNvPr id="2050" name="AutoShape 2" descr="http://helpinsult.ru/wp-content/uploads/2017/08/325933_33_Autogen_eBook_id13.png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2" name="Picture 4" descr="C:\Users\777\Desktop\pronacia-e1467626464993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4357694"/>
            <a:ext cx="3110473" cy="2044775"/>
          </a:xfrm>
          <a:prstGeom prst="rect">
            <a:avLst/>
          </a:prstGeom>
          <a:noFill/>
          <a:ln>
            <a:solidFill>
              <a:schemeClr val="tx1">
                <a:lumMod val="95000"/>
                <a:lumOff val="5000"/>
              </a:schemeClr>
            </a:solidFill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0">
              <a:schemeClr val="tx2">
                <a:lumMod val="60000"/>
                <a:lumOff val="40000"/>
              </a:schemeClr>
            </a:gs>
            <a:gs pos="50000">
              <a:schemeClr val="accent1">
                <a:lumMod val="75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0" y="2852935"/>
            <a:ext cx="9144000" cy="1224137"/>
          </a:xfrm>
          <a:noFill/>
        </p:spPr>
        <p:txBody>
          <a:bodyPr>
            <a:noAutofit/>
          </a:bodyPr>
          <a:lstStyle/>
          <a:p>
            <a:pPr algn="ctr"/>
            <a:r>
              <a:rPr lang="ru-RU" sz="4000" dirty="0" smtClean="0">
                <a:solidFill>
                  <a:schemeClr val="bg1">
                    <a:lumMod val="95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cs typeface="Times New Roman" pitchFamily="18" charset="0"/>
              </a:rPr>
              <a:t>Благодарю всех за внимание!</a:t>
            </a:r>
            <a:endParaRPr lang="ru-RU" sz="4000" dirty="0">
              <a:solidFill>
                <a:schemeClr val="bg1">
                  <a:lumMod val="95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j-lt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1921</TotalTime>
  <Words>821</Words>
  <Application>Microsoft Office PowerPoint</Application>
  <PresentationFormat>Экран (4:3)</PresentationFormat>
  <Paragraphs>128</Paragraphs>
  <Slides>20</Slides>
  <Notes>1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Sakkal Majalla</vt:lpstr>
      <vt:lpstr>Times New Roman</vt:lpstr>
      <vt:lpstr>Тема Office</vt:lpstr>
      <vt:lpstr> РОЛЬ МЕДИЦИНСКОЙ СЕСТРЫ В ТРЕНИРОВКЕ ПАМЯТИ У ПАЦИЕНТОВ, ПЕРЕНЕСШИХ ИНСУЛЬТ   </vt:lpstr>
      <vt:lpstr>АКТУАЛЬНОСТЬ, ЦЕЛЬ  И ЗАДАЧИ ИССЛЕДОВАНИЯ</vt:lpstr>
      <vt:lpstr>ЛИТЕРАТУРНЫЙ ОБЗОР</vt:lpstr>
      <vt:lpstr>ЛИТЕРАТУРНЫЙ ОБЗОР</vt:lpstr>
      <vt:lpstr>МАТЕРИАЛЫ ИССЛЕДОВАНИЯ</vt:lpstr>
      <vt:lpstr>БАЗА ИССЛЕДОВАНИЯ</vt:lpstr>
      <vt:lpstr>МЕТОДЫ ИССЛЕДОВАНИЯ</vt:lpstr>
      <vt:lpstr>ПЛАН ИССЛЕДОВАНИЯ</vt:lpstr>
      <vt:lpstr>РЕЗУЛЬТАТЫ ИССЛЕДОВАНИЯ</vt:lpstr>
      <vt:lpstr>РЕЗУЛЬТАТЫ ИССЛЕДОВАНИЯ</vt:lpstr>
      <vt:lpstr>РЕЗУЛЬТАТЫ ИССЛЕДОВАНИЯ</vt:lpstr>
      <vt:lpstr>РЕЗУЛЬТАТЫ ИССЛЕДОВАНИЯ</vt:lpstr>
      <vt:lpstr>РЕЗУЛЬТАТЫ ИССЛЕДОВАНИЯ</vt:lpstr>
      <vt:lpstr>РЕЗУЛЬТАТЫ ИССЛЕДОВАНИЯ</vt:lpstr>
      <vt:lpstr> РЕЗУЛЬТАТЫ ИССЛЕДОВАНИЯ </vt:lpstr>
      <vt:lpstr>ВЫВОДЫ</vt:lpstr>
      <vt:lpstr>ВЫВОДЫ</vt:lpstr>
      <vt:lpstr>РЕКОМЕНДАЦИИ</vt:lpstr>
      <vt:lpstr>РЕКОМЕНДАЦИИ 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user</cp:lastModifiedBy>
  <cp:revision>167</cp:revision>
  <dcterms:created xsi:type="dcterms:W3CDTF">2015-05-05T11:06:51Z</dcterms:created>
  <dcterms:modified xsi:type="dcterms:W3CDTF">2019-11-25T16:14:52Z</dcterms:modified>
</cp:coreProperties>
</file>