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8"/>
  </p:notesMasterIdLst>
  <p:sldIdLst>
    <p:sldId id="256" r:id="rId2"/>
    <p:sldId id="257" r:id="rId3"/>
    <p:sldId id="258" r:id="rId4"/>
    <p:sldId id="259" r:id="rId5"/>
    <p:sldId id="260" r:id="rId6"/>
    <p:sldId id="261" r:id="rId7"/>
    <p:sldId id="269" r:id="rId8"/>
    <p:sldId id="270" r:id="rId9"/>
    <p:sldId id="273" r:id="rId10"/>
    <p:sldId id="263" r:id="rId11"/>
    <p:sldId id="264" r:id="rId12"/>
    <p:sldId id="266" r:id="rId13"/>
    <p:sldId id="271" r:id="rId14"/>
    <p:sldId id="272" r:id="rId15"/>
    <p:sldId id="267" r:id="rId16"/>
    <p:sldId id="268" r:id="rId17"/>
  </p:sldIdLst>
  <p:sldSz cx="9144000" cy="6858000" type="screen4x3"/>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0694" autoAdjust="0"/>
  </p:normalViewPr>
  <p:slideViewPr>
    <p:cSldViewPr>
      <p:cViewPr varScale="1">
        <p:scale>
          <a:sx n="71" d="100"/>
          <a:sy n="71" d="100"/>
        </p:scale>
        <p:origin x="-113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33A5198C-4112-4BEF-8E45-828A2F4B2331}" type="datetimeFigureOut">
              <a:rPr lang="ru-RU" smtClean="0"/>
              <a:pPr/>
              <a:t>23.02.2012</a:t>
            </a:fld>
            <a:endParaRPr lang="ru-RU"/>
          </a:p>
        </p:txBody>
      </p:sp>
      <p:sp>
        <p:nvSpPr>
          <p:cNvPr id="4" name="Образ слайда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1564D24B-8290-42FA-9E42-9FF58CEFBBC1}"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1564D24B-8290-42FA-9E42-9FF58CEFBBC1}" type="slidenum">
              <a:rPr lang="ru-RU" smtClean="0"/>
              <a:pPr/>
              <a:t>2</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74A41F2-2956-4675-9D63-8F02771D80CD}" type="datetimeFigureOut">
              <a:rPr lang="ru-RU" smtClean="0"/>
              <a:pPr/>
              <a:t>23.02.2012</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973B5A1-AE39-4FDE-9B7B-FCDED315B2E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74A41F2-2956-4675-9D63-8F02771D80CD}" type="datetimeFigureOut">
              <a:rPr lang="ru-RU" smtClean="0"/>
              <a:pPr/>
              <a:t>23.02.2012</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D973B5A1-AE39-4FDE-9B7B-FCDED315B2E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A74A41F2-2956-4675-9D63-8F02771D80CD}" type="datetimeFigureOut">
              <a:rPr lang="ru-RU" smtClean="0"/>
              <a:pPr/>
              <a:t>23.02.2012</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D973B5A1-AE39-4FDE-9B7B-FCDED315B2E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A74A41F2-2956-4675-9D63-8F02771D80CD}" type="datetimeFigureOut">
              <a:rPr lang="ru-RU" smtClean="0"/>
              <a:pPr/>
              <a:t>23.02.2012</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D973B5A1-AE39-4FDE-9B7B-FCDED315B2E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A74A41F2-2956-4675-9D63-8F02771D80CD}" type="datetimeFigureOut">
              <a:rPr lang="ru-RU" smtClean="0"/>
              <a:pPr/>
              <a:t>23.02.2012</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973B5A1-AE39-4FDE-9B7B-FCDED315B2E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74A41F2-2956-4675-9D63-8F02771D80CD}" type="datetimeFigureOut">
              <a:rPr lang="ru-RU" smtClean="0"/>
              <a:pPr/>
              <a:t>23.02.2012</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973B5A1-AE39-4FDE-9B7B-FCDED315B2E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714348" y="0"/>
            <a:ext cx="7772400" cy="2492896"/>
          </a:xfrm>
        </p:spPr>
        <p:txBody>
          <a:bodyPr>
            <a:normAutofit fontScale="90000"/>
          </a:bodyPr>
          <a:lstStyle/>
          <a:p>
            <a:pPr algn="ctr"/>
            <a:r>
              <a:rPr lang="en-US" sz="5400" dirty="0" smtClean="0">
                <a:latin typeface="Algerian" pitchFamily="82" charset="0"/>
              </a:rPr>
              <a:t/>
            </a:r>
            <a:br>
              <a:rPr lang="en-US" sz="5400" dirty="0" smtClean="0">
                <a:latin typeface="Algerian" pitchFamily="82" charset="0"/>
              </a:rPr>
            </a:br>
            <a:r>
              <a:rPr lang="en-US" sz="5400" dirty="0" smtClean="0">
                <a:latin typeface="Algerian" pitchFamily="82" charset="0"/>
              </a:rPr>
              <a:t/>
            </a:r>
            <a:br>
              <a:rPr lang="en-US" sz="5400" dirty="0" smtClean="0">
                <a:latin typeface="Algerian" pitchFamily="82" charset="0"/>
              </a:rPr>
            </a:br>
            <a:r>
              <a:rPr lang="en-US" sz="6000" dirty="0" smtClean="0">
                <a:latin typeface="Algerian" pitchFamily="82" charset="0"/>
              </a:rPr>
              <a:t/>
            </a:r>
            <a:br>
              <a:rPr lang="en-US" sz="6000" dirty="0" smtClean="0">
                <a:latin typeface="Algerian" pitchFamily="82" charset="0"/>
              </a:rPr>
            </a:br>
            <a:r>
              <a:rPr lang="en-US" sz="6000" dirty="0" smtClean="0">
                <a:latin typeface="Algerian" pitchFamily="82" charset="0"/>
              </a:rPr>
              <a:t>the “Beatles’’ and their music</a:t>
            </a:r>
            <a:br>
              <a:rPr lang="en-US" sz="6000" dirty="0" smtClean="0">
                <a:latin typeface="Algerian" pitchFamily="82" charset="0"/>
              </a:rPr>
            </a:br>
            <a:endParaRPr lang="ru-RU" sz="6000" dirty="0"/>
          </a:p>
        </p:txBody>
      </p:sp>
      <p:pic>
        <p:nvPicPr>
          <p:cNvPr id="1026" name="Picture 2" descr="D:\документы\ГАЛИНА\БИТЛЗ\ФОТО Битлз\2.jpg"/>
          <p:cNvPicPr>
            <a:picLocks noChangeAspect="1" noChangeArrowheads="1"/>
          </p:cNvPicPr>
          <p:nvPr/>
        </p:nvPicPr>
        <p:blipFill>
          <a:blip r:embed="rId2" cstate="print"/>
          <a:srcRect/>
          <a:stretch>
            <a:fillRect/>
          </a:stretch>
        </p:blipFill>
        <p:spPr bwMode="auto">
          <a:xfrm>
            <a:off x="1475656" y="2204864"/>
            <a:ext cx="6172944" cy="44767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Я\Рабочий стол\ленон.jpg"/>
          <p:cNvPicPr>
            <a:picLocks noChangeAspect="1" noChangeArrowheads="1"/>
          </p:cNvPicPr>
          <p:nvPr/>
        </p:nvPicPr>
        <p:blipFill>
          <a:blip r:embed="rId3" cstate="print"/>
          <a:srcRect/>
          <a:stretch>
            <a:fillRect/>
          </a:stretch>
        </p:blipFill>
        <p:spPr bwMode="auto">
          <a:xfrm>
            <a:off x="1763687" y="404664"/>
            <a:ext cx="4968553" cy="4320480"/>
          </a:xfrm>
          <a:prstGeom prst="rect">
            <a:avLst/>
          </a:prstGeom>
          <a:noFill/>
        </p:spPr>
      </p:pic>
      <p:sp>
        <p:nvSpPr>
          <p:cNvPr id="7" name="TextBox 6"/>
          <p:cNvSpPr txBox="1"/>
          <p:nvPr/>
        </p:nvSpPr>
        <p:spPr>
          <a:xfrm>
            <a:off x="1691680" y="5157192"/>
            <a:ext cx="5328592" cy="830997"/>
          </a:xfrm>
          <a:prstGeom prst="rect">
            <a:avLst/>
          </a:prstGeom>
          <a:noFill/>
        </p:spPr>
        <p:txBody>
          <a:bodyPr wrap="square" rtlCol="0">
            <a:spAutoFit/>
          </a:bodyPr>
          <a:lstStyle/>
          <a:p>
            <a:r>
              <a:rPr lang="ru-RU" sz="4800" dirty="0" smtClean="0">
                <a:latin typeface="Algerian" pitchFamily="82" charset="0"/>
              </a:rPr>
              <a:t>  </a:t>
            </a:r>
            <a:r>
              <a:rPr lang="en-US" sz="4800" dirty="0" smtClean="0">
                <a:solidFill>
                  <a:srgbClr val="0070C0"/>
                </a:solidFill>
                <a:latin typeface="Algerian" pitchFamily="82" charset="0"/>
              </a:rPr>
              <a:t>JOHN   LENNON</a:t>
            </a:r>
            <a:endParaRPr lang="ru-RU" sz="4800" dirty="0">
              <a:solidFill>
                <a:srgbClr val="0070C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4797152"/>
            <a:ext cx="7416824" cy="1296144"/>
          </a:xfrm>
          <a:solidFill>
            <a:schemeClr val="bg1"/>
          </a:solidFill>
          <a:ln>
            <a:solidFill>
              <a:schemeClr val="tx1"/>
            </a:solidFill>
          </a:ln>
        </p:spPr>
        <p:txBody>
          <a:bodyPr>
            <a:noAutofit/>
          </a:bodyPr>
          <a:lstStyle/>
          <a:p>
            <a:r>
              <a:rPr lang="ru-RU" sz="4800" dirty="0" smtClean="0"/>
              <a:t>    </a:t>
            </a:r>
            <a:br>
              <a:rPr lang="ru-RU" sz="4800" dirty="0" smtClean="0"/>
            </a:br>
            <a:r>
              <a:rPr lang="ru-RU" sz="4800" dirty="0"/>
              <a:t/>
            </a:r>
            <a:br>
              <a:rPr lang="ru-RU" sz="4800" dirty="0"/>
            </a:br>
            <a:r>
              <a:rPr lang="ru-RU" sz="4800" dirty="0" smtClean="0"/>
              <a:t/>
            </a:r>
            <a:br>
              <a:rPr lang="ru-RU" sz="4800" dirty="0" smtClean="0"/>
            </a:br>
            <a:r>
              <a:rPr lang="ru-RU" sz="4800" dirty="0" smtClean="0"/>
              <a:t>    </a:t>
            </a:r>
            <a:r>
              <a:rPr lang="en-US" sz="4800" dirty="0" smtClean="0">
                <a:solidFill>
                  <a:srgbClr val="0070C0"/>
                </a:solidFill>
                <a:latin typeface="Algerian" pitchFamily="82" charset="0"/>
              </a:rPr>
              <a:t>Paul   </a:t>
            </a:r>
            <a:r>
              <a:rPr lang="en-US" sz="4800" dirty="0" err="1" smtClean="0">
                <a:solidFill>
                  <a:srgbClr val="0070C0"/>
                </a:solidFill>
                <a:latin typeface="Algerian" pitchFamily="82" charset="0"/>
              </a:rPr>
              <a:t>mccartney</a:t>
            </a:r>
            <a:endParaRPr lang="ru-RU" sz="4800" dirty="0">
              <a:solidFill>
                <a:srgbClr val="0070C0"/>
              </a:solidFill>
            </a:endParaRPr>
          </a:p>
        </p:txBody>
      </p:sp>
      <p:pic>
        <p:nvPicPr>
          <p:cNvPr id="3074" name="Picture 2" descr="C:\Documents and Settings\Я\Рабочий стол\yandsearch.jpg"/>
          <p:cNvPicPr>
            <a:picLocks noChangeAspect="1" noChangeArrowheads="1"/>
          </p:cNvPicPr>
          <p:nvPr/>
        </p:nvPicPr>
        <p:blipFill>
          <a:blip r:embed="rId2" cstate="print"/>
          <a:srcRect/>
          <a:stretch>
            <a:fillRect/>
          </a:stretch>
        </p:blipFill>
        <p:spPr bwMode="auto">
          <a:xfrm>
            <a:off x="2267744" y="260648"/>
            <a:ext cx="3744416" cy="453650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2"/>
          </p:nvPr>
        </p:nvSpPr>
        <p:spPr>
          <a:xfrm>
            <a:off x="1043608" y="4653136"/>
            <a:ext cx="6696744" cy="1584176"/>
          </a:xfrm>
        </p:spPr>
        <p:txBody>
          <a:bodyPr>
            <a:normAutofit/>
          </a:bodyPr>
          <a:lstStyle/>
          <a:p>
            <a:endParaRPr lang="ru-RU" sz="4800" dirty="0" smtClean="0">
              <a:latin typeface="Algerian" pitchFamily="82" charset="0"/>
            </a:endParaRPr>
          </a:p>
          <a:p>
            <a:r>
              <a:rPr lang="ru-RU" sz="4800" dirty="0" smtClean="0">
                <a:latin typeface="Algerian" pitchFamily="82" charset="0"/>
              </a:rPr>
              <a:t>  </a:t>
            </a:r>
            <a:r>
              <a:rPr lang="en-US" sz="4800" dirty="0" smtClean="0">
                <a:solidFill>
                  <a:srgbClr val="0070C0"/>
                </a:solidFill>
                <a:latin typeface="Algerian" pitchFamily="82" charset="0"/>
              </a:rPr>
              <a:t>GEORGE    HARRISON</a:t>
            </a:r>
            <a:endParaRPr lang="ru-RU" sz="4800" dirty="0">
              <a:solidFill>
                <a:srgbClr val="0070C0"/>
              </a:solidFill>
            </a:endParaRPr>
          </a:p>
        </p:txBody>
      </p:sp>
      <p:sp>
        <p:nvSpPr>
          <p:cNvPr id="3" name="Содержимое 2"/>
          <p:cNvSpPr>
            <a:spLocks noGrp="1"/>
          </p:cNvSpPr>
          <p:nvPr>
            <p:ph sz="half" idx="1"/>
          </p:nvPr>
        </p:nvSpPr>
        <p:spPr>
          <a:xfrm>
            <a:off x="323528" y="3429000"/>
            <a:ext cx="72008" cy="144016"/>
          </a:xfrm>
        </p:spPr>
        <p:txBody>
          <a:bodyPr>
            <a:normAutofit fontScale="25000" lnSpcReduction="20000"/>
          </a:bodyPr>
          <a:lstStyle/>
          <a:p>
            <a:endParaRPr lang="en-US" dirty="0" smtClean="0">
              <a:latin typeface="Algerian" pitchFamily="82" charset="0"/>
            </a:endParaRPr>
          </a:p>
          <a:p>
            <a:endParaRPr lang="en-US" dirty="0" smtClean="0">
              <a:latin typeface="Algerian" pitchFamily="82" charset="0"/>
            </a:endParaRPr>
          </a:p>
          <a:p>
            <a:endParaRPr lang="en-US" dirty="0" smtClean="0">
              <a:latin typeface="Algerian" pitchFamily="82" charset="0"/>
            </a:endParaRPr>
          </a:p>
          <a:p>
            <a:endParaRPr lang="ru-RU" dirty="0"/>
          </a:p>
        </p:txBody>
      </p:sp>
      <p:pic>
        <p:nvPicPr>
          <p:cNvPr id="4098" name="Picture 2" descr="C:\Documents and Settings\Я\Рабочий стол\yandsearch.jpg"/>
          <p:cNvPicPr>
            <a:picLocks noChangeAspect="1" noChangeArrowheads="1"/>
          </p:cNvPicPr>
          <p:nvPr/>
        </p:nvPicPr>
        <p:blipFill>
          <a:blip r:embed="rId2" cstate="print"/>
          <a:srcRect/>
          <a:stretch>
            <a:fillRect/>
          </a:stretch>
        </p:blipFill>
        <p:spPr bwMode="auto">
          <a:xfrm>
            <a:off x="1907704" y="620688"/>
            <a:ext cx="3960440" cy="4032448"/>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5301208"/>
            <a:ext cx="7344816" cy="1152128"/>
          </a:xfrm>
        </p:spPr>
        <p:txBody>
          <a:bodyPr>
            <a:noAutofit/>
          </a:bodyPr>
          <a:lstStyle/>
          <a:p>
            <a:r>
              <a:rPr lang="ru-RU" sz="4800" dirty="0" smtClean="0">
                <a:latin typeface="Algerian" pitchFamily="82" charset="0"/>
              </a:rPr>
              <a:t>        </a:t>
            </a:r>
            <a:r>
              <a:rPr lang="en-US" sz="4800" dirty="0" err="1" smtClean="0">
                <a:solidFill>
                  <a:srgbClr val="0070C0"/>
                </a:solidFill>
                <a:latin typeface="Algerian" pitchFamily="82" charset="0"/>
              </a:rPr>
              <a:t>Ringo</a:t>
            </a:r>
            <a:r>
              <a:rPr lang="en-US" sz="4800" dirty="0" smtClean="0">
                <a:solidFill>
                  <a:srgbClr val="0070C0"/>
                </a:solidFill>
                <a:latin typeface="Algerian" pitchFamily="82" charset="0"/>
              </a:rPr>
              <a:t>   s</a:t>
            </a:r>
            <a:r>
              <a:rPr lang="ru-RU" sz="4800" dirty="0" smtClean="0">
                <a:solidFill>
                  <a:srgbClr val="0070C0"/>
                </a:solidFill>
                <a:latin typeface="Algerian" pitchFamily="82" charset="0"/>
              </a:rPr>
              <a:t> </a:t>
            </a:r>
            <a:r>
              <a:rPr lang="en-US" sz="4800" dirty="0" err="1" smtClean="0">
                <a:solidFill>
                  <a:srgbClr val="0070C0"/>
                </a:solidFill>
                <a:latin typeface="Algerian" pitchFamily="82" charset="0"/>
              </a:rPr>
              <a:t>tarr</a:t>
            </a:r>
            <a:endParaRPr lang="ru-RU" sz="4800" dirty="0">
              <a:solidFill>
                <a:srgbClr val="0070C0"/>
              </a:solidFill>
            </a:endParaRPr>
          </a:p>
        </p:txBody>
      </p:sp>
      <p:pic>
        <p:nvPicPr>
          <p:cNvPr id="5122" name="Picture 2" descr="C:\Documents and Settings\Я\Рабочий стол\yandsearch.jpg"/>
          <p:cNvPicPr>
            <a:picLocks noChangeAspect="1" noChangeArrowheads="1"/>
          </p:cNvPicPr>
          <p:nvPr/>
        </p:nvPicPr>
        <p:blipFill>
          <a:blip r:embed="rId2" cstate="print"/>
          <a:srcRect/>
          <a:stretch>
            <a:fillRect/>
          </a:stretch>
        </p:blipFill>
        <p:spPr bwMode="auto">
          <a:xfrm>
            <a:off x="2483768" y="260648"/>
            <a:ext cx="3672408" cy="460851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0" y="4149080"/>
            <a:ext cx="8100392" cy="1677536"/>
          </a:xfrm>
        </p:spPr>
        <p:txBody>
          <a:bodyPr>
            <a:noAutofit/>
          </a:bodyPr>
          <a:lstStyle/>
          <a:p>
            <a:r>
              <a:rPr lang="ru-RU" sz="4800" dirty="0" smtClean="0">
                <a:latin typeface="Algerian" pitchFamily="82" charset="0"/>
              </a:rPr>
              <a:t> </a:t>
            </a:r>
            <a:r>
              <a:rPr lang="en-US" sz="4800" dirty="0" smtClean="0">
                <a:latin typeface="Algerian" pitchFamily="82" charset="0"/>
              </a:rPr>
              <a:t>   </a:t>
            </a:r>
            <a:r>
              <a:rPr lang="ru-RU" sz="4800" dirty="0" smtClean="0">
                <a:latin typeface="Algerian" pitchFamily="82" charset="0"/>
              </a:rPr>
              <a:t> </a:t>
            </a:r>
            <a:r>
              <a:rPr lang="en-US" sz="3600" dirty="0" smtClean="0">
                <a:solidFill>
                  <a:srgbClr val="0070C0"/>
                </a:solidFill>
                <a:latin typeface="Algerian" pitchFamily="82" charset="0"/>
              </a:rPr>
              <a:t>Pete </a:t>
            </a:r>
            <a:r>
              <a:rPr lang="ru-RU" sz="3600" dirty="0" smtClean="0">
                <a:solidFill>
                  <a:srgbClr val="0070C0"/>
                </a:solidFill>
                <a:latin typeface="Algerian" pitchFamily="82" charset="0"/>
              </a:rPr>
              <a:t> </a:t>
            </a:r>
            <a:r>
              <a:rPr lang="en-US" sz="3600" dirty="0" smtClean="0">
                <a:solidFill>
                  <a:srgbClr val="0070C0"/>
                </a:solidFill>
                <a:latin typeface="Algerian" pitchFamily="82" charset="0"/>
              </a:rPr>
              <a:t>Best </a:t>
            </a:r>
            <a:r>
              <a:rPr lang="ru-RU" sz="3600" dirty="0" smtClean="0">
                <a:solidFill>
                  <a:srgbClr val="0070C0"/>
                </a:solidFill>
                <a:latin typeface="Algerian" pitchFamily="82" charset="0"/>
              </a:rPr>
              <a:t>   </a:t>
            </a:r>
            <a:r>
              <a:rPr lang="en-US" sz="3600" dirty="0" err="1" smtClean="0">
                <a:solidFill>
                  <a:srgbClr val="0070C0"/>
                </a:solidFill>
                <a:latin typeface="Algerian" pitchFamily="82" charset="0"/>
              </a:rPr>
              <a:t>stewart</a:t>
            </a:r>
            <a:r>
              <a:rPr lang="ru-RU" sz="3600" dirty="0" smtClean="0">
                <a:solidFill>
                  <a:srgbClr val="0070C0"/>
                </a:solidFill>
                <a:latin typeface="Algerian" pitchFamily="82" charset="0"/>
              </a:rPr>
              <a:t>  </a:t>
            </a:r>
            <a:r>
              <a:rPr lang="en-US" sz="3600" dirty="0" err="1" smtClean="0">
                <a:solidFill>
                  <a:srgbClr val="0070C0"/>
                </a:solidFill>
                <a:latin typeface="Algerian" pitchFamily="82" charset="0"/>
              </a:rPr>
              <a:t>sutcliff</a:t>
            </a:r>
            <a:endParaRPr lang="ru-RU" sz="3600" dirty="0">
              <a:solidFill>
                <a:srgbClr val="0070C0"/>
              </a:solidFill>
            </a:endParaRPr>
          </a:p>
        </p:txBody>
      </p:sp>
      <p:pic>
        <p:nvPicPr>
          <p:cNvPr id="6146" name="Picture 2" descr="C:\Documents and Settings\Я\Рабочий стол\yandsearch4.jpg"/>
          <p:cNvPicPr>
            <a:picLocks noChangeAspect="1" noChangeArrowheads="1"/>
          </p:cNvPicPr>
          <p:nvPr/>
        </p:nvPicPr>
        <p:blipFill>
          <a:blip r:embed="rId2" cstate="print"/>
          <a:srcRect/>
          <a:stretch>
            <a:fillRect/>
          </a:stretch>
        </p:blipFill>
        <p:spPr bwMode="auto">
          <a:xfrm>
            <a:off x="4860032" y="548680"/>
            <a:ext cx="2376264" cy="3168352"/>
          </a:xfrm>
          <a:prstGeom prst="rect">
            <a:avLst/>
          </a:prstGeom>
          <a:noFill/>
        </p:spPr>
      </p:pic>
      <p:pic>
        <p:nvPicPr>
          <p:cNvPr id="6147" name="Picture 3" descr="C:\Documents and Settings\Я\Рабочий стол\yandsearch6.jpg"/>
          <p:cNvPicPr>
            <a:picLocks noChangeAspect="1" noChangeArrowheads="1"/>
          </p:cNvPicPr>
          <p:nvPr/>
        </p:nvPicPr>
        <p:blipFill>
          <a:blip r:embed="rId3" cstate="print"/>
          <a:srcRect/>
          <a:stretch>
            <a:fillRect/>
          </a:stretch>
        </p:blipFill>
        <p:spPr bwMode="auto">
          <a:xfrm>
            <a:off x="1259632" y="548680"/>
            <a:ext cx="2448272" cy="3312368"/>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sz="half" idx="1"/>
          </p:nvPr>
        </p:nvSpPr>
        <p:spPr>
          <a:xfrm>
            <a:off x="251520" y="3356992"/>
            <a:ext cx="7776864" cy="3148360"/>
          </a:xfrm>
        </p:spPr>
        <p:txBody>
          <a:bodyPr>
            <a:normAutofit lnSpcReduction="10000"/>
          </a:bodyPr>
          <a:lstStyle/>
          <a:p>
            <a:r>
              <a:rPr lang="en-US" dirty="0" smtClean="0">
                <a:solidFill>
                  <a:srgbClr val="0070C0"/>
                </a:solidFill>
                <a:latin typeface="Algerian" pitchFamily="82" charset="0"/>
              </a:rPr>
              <a:t>How did it happen that ordinary provincial boys were able to make a revolution in culture? What helped them to succeed?</a:t>
            </a:r>
          </a:p>
          <a:p>
            <a:endParaRPr lang="en-US" dirty="0" smtClean="0">
              <a:solidFill>
                <a:srgbClr val="0070C0"/>
              </a:solidFill>
              <a:latin typeface="Algerian" pitchFamily="82" charset="0"/>
            </a:endParaRPr>
          </a:p>
          <a:p>
            <a:r>
              <a:rPr lang="en-US" dirty="0" smtClean="0">
                <a:solidFill>
                  <a:srgbClr val="0070C0"/>
                </a:solidFill>
                <a:latin typeface="Algerian" pitchFamily="82" charset="0"/>
              </a:rPr>
              <a:t>They are not forgotten. WHY? </a:t>
            </a:r>
            <a:endParaRPr lang="ru-RU" dirty="0">
              <a:solidFill>
                <a:srgbClr val="0070C0"/>
              </a:solidFill>
            </a:endParaRPr>
          </a:p>
        </p:txBody>
      </p:sp>
      <p:pic>
        <p:nvPicPr>
          <p:cNvPr id="1026" name="Picture 2" descr="D:\документы\ГАЛИНА\БИТЛЗ\ФОТО Битлз\6.jpg"/>
          <p:cNvPicPr>
            <a:picLocks noChangeAspect="1" noChangeArrowheads="1"/>
          </p:cNvPicPr>
          <p:nvPr/>
        </p:nvPicPr>
        <p:blipFill>
          <a:blip r:embed="rId2" cstate="print"/>
          <a:srcRect/>
          <a:stretch>
            <a:fillRect/>
          </a:stretch>
        </p:blipFill>
        <p:spPr bwMode="auto">
          <a:xfrm>
            <a:off x="1331640" y="332656"/>
            <a:ext cx="5184576" cy="2952328"/>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29256" y="0"/>
            <a:ext cx="3429000" cy="6858000"/>
          </a:xfrm>
        </p:spPr>
        <p:txBody>
          <a:bodyPr>
            <a:normAutofit fontScale="90000"/>
          </a:bodyPr>
          <a:lstStyle/>
          <a:p>
            <a:r>
              <a:rPr lang="en-US" dirty="0" smtClean="0"/>
              <a:t>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ru-RU" dirty="0" smtClean="0"/>
              <a:t>  </a:t>
            </a:r>
            <a:r>
              <a:rPr lang="en-US" dirty="0" smtClean="0">
                <a:solidFill>
                  <a:srgbClr val="0070C0"/>
                </a:solidFill>
                <a:latin typeface="Algerian" pitchFamily="82" charset="0"/>
              </a:rPr>
              <a:t>The </a:t>
            </a:r>
            <a:r>
              <a:rPr lang="en-US" dirty="0" smtClean="0">
                <a:solidFill>
                  <a:srgbClr val="0070C0"/>
                </a:solidFill>
                <a:latin typeface="Algerian" pitchFamily="82" charset="0"/>
              </a:rPr>
              <a:t>first diagnosis was held in classes 7and 8 in the form of a </a:t>
            </a:r>
            <a:r>
              <a:rPr lang="ru-RU" dirty="0" smtClean="0">
                <a:solidFill>
                  <a:srgbClr val="0070C0"/>
                </a:solidFill>
                <a:latin typeface="Algerian" pitchFamily="82" charset="0"/>
              </a:rPr>
              <a:t>   </a:t>
            </a:r>
            <a:r>
              <a:rPr lang="en-US" dirty="0" smtClean="0">
                <a:solidFill>
                  <a:srgbClr val="0070C0"/>
                </a:solidFill>
                <a:latin typeface="Algerian" pitchFamily="82" charset="0"/>
              </a:rPr>
              <a:t>questionnaire</a:t>
            </a:r>
            <a:r>
              <a:rPr lang="en-US" dirty="0" smtClean="0">
                <a:solidFill>
                  <a:srgbClr val="0070C0"/>
                </a:solidFill>
                <a:latin typeface="Algerian" pitchFamily="82" charset="0"/>
              </a:rPr>
              <a:t>: </a:t>
            </a:r>
            <a:br>
              <a:rPr lang="en-US" dirty="0" smtClean="0">
                <a:solidFill>
                  <a:srgbClr val="0070C0"/>
                </a:solidFill>
                <a:latin typeface="Algerian" pitchFamily="82" charset="0"/>
              </a:rPr>
            </a:br>
            <a:r>
              <a:rPr lang="en-US" dirty="0" smtClean="0">
                <a:solidFill>
                  <a:srgbClr val="0070C0"/>
                </a:solidFill>
                <a:latin typeface="Algerian" pitchFamily="82" charset="0"/>
              </a:rPr>
              <a:t>“What I know about  the ‘</a:t>
            </a:r>
            <a:r>
              <a:rPr lang="en-US" dirty="0" err="1" smtClean="0">
                <a:solidFill>
                  <a:srgbClr val="0070C0"/>
                </a:solidFill>
                <a:latin typeface="Algerian" pitchFamily="82" charset="0"/>
              </a:rPr>
              <a:t>beatles’</a:t>
            </a:r>
            <a:r>
              <a:rPr lang="en-US" dirty="0" smtClean="0">
                <a:solidFill>
                  <a:srgbClr val="0070C0"/>
                </a:solidFill>
                <a:latin typeface="Algerian" pitchFamily="82" charset="0"/>
              </a:rPr>
              <a:t>.</a:t>
            </a:r>
            <a:br>
              <a:rPr lang="en-US" dirty="0" smtClean="0">
                <a:solidFill>
                  <a:srgbClr val="0070C0"/>
                </a:solidFill>
                <a:latin typeface="Algerian" pitchFamily="82" charset="0"/>
              </a:rPr>
            </a:br>
            <a:r>
              <a:rPr lang="en-US" dirty="0" smtClean="0">
                <a:solidFill>
                  <a:srgbClr val="0070C0"/>
                </a:solidFill>
                <a:latin typeface="Algerian" pitchFamily="82" charset="0"/>
              </a:rPr>
              <a:t>49students were interviewed.</a:t>
            </a:r>
            <a:br>
              <a:rPr lang="en-US" dirty="0" smtClean="0">
                <a:solidFill>
                  <a:srgbClr val="0070C0"/>
                </a:solidFill>
                <a:latin typeface="Algerian" pitchFamily="82" charset="0"/>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a:t>
            </a:r>
            <a:endParaRPr lang="ru-RU" dirty="0"/>
          </a:p>
        </p:txBody>
      </p:sp>
      <p:sp>
        <p:nvSpPr>
          <p:cNvPr id="10" name="Рисунок 9"/>
          <p:cNvSpPr>
            <a:spLocks noGrp="1"/>
          </p:cNvSpPr>
          <p:nvPr>
            <p:ph type="pic" idx="1"/>
          </p:nvPr>
        </p:nvSpPr>
        <p:spPr>
          <a:xfrm>
            <a:off x="683568" y="908720"/>
            <a:ext cx="4206240" cy="4206240"/>
          </a:xfrm>
          <a:solidFill>
            <a:schemeClr val="tx1"/>
          </a:solidFill>
        </p:spPr>
      </p:sp>
      <p:cxnSp>
        <p:nvCxnSpPr>
          <p:cNvPr id="12" name="Прямая соединительная линия 11"/>
          <p:cNvCxnSpPr/>
          <p:nvPr/>
        </p:nvCxnSpPr>
        <p:spPr>
          <a:xfrm>
            <a:off x="1115616" y="1124744"/>
            <a:ext cx="0" cy="32403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flipV="1">
            <a:off x="1115616" y="4293096"/>
            <a:ext cx="3456384" cy="72008"/>
          </a:xfrm>
          <a:prstGeom prst="line">
            <a:avLst/>
          </a:prstGeom>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1403648" y="2636912"/>
            <a:ext cx="360040" cy="170648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1907704" y="2780928"/>
            <a:ext cx="360040" cy="1562472"/>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2483768" y="3140968"/>
            <a:ext cx="360040" cy="1202432"/>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p:cNvSpPr txBox="1"/>
          <p:nvPr/>
        </p:nvSpPr>
        <p:spPr>
          <a:xfrm>
            <a:off x="1907704" y="1340768"/>
            <a:ext cx="2808312"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sz="2000" dirty="0" smtClean="0">
                <a:ln>
                  <a:solidFill>
                    <a:srgbClr val="00B0F0"/>
                  </a:solidFill>
                </a:ln>
              </a:rPr>
              <a:t>        </a:t>
            </a:r>
            <a:r>
              <a:rPr lang="en-US" sz="2000" dirty="0" smtClean="0">
                <a:ln>
                  <a:solidFill>
                    <a:srgbClr val="00B0F0"/>
                  </a:solidFill>
                </a:ln>
              </a:rPr>
              <a:t>History-50</a:t>
            </a:r>
            <a:r>
              <a:rPr lang="ru-RU" sz="2000" dirty="0" smtClean="0">
                <a:ln>
                  <a:solidFill>
                    <a:srgbClr val="00B0F0"/>
                  </a:solidFill>
                </a:ln>
              </a:rPr>
              <a:t> %</a:t>
            </a:r>
            <a:endParaRPr lang="en-US" sz="2000" dirty="0" smtClean="0">
              <a:ln>
                <a:solidFill>
                  <a:srgbClr val="00B0F0"/>
                </a:solidFill>
              </a:ln>
            </a:endParaRPr>
          </a:p>
          <a:p>
            <a:r>
              <a:rPr lang="ru-RU" sz="2000" dirty="0" smtClean="0">
                <a:ln>
                  <a:solidFill>
                    <a:schemeClr val="accent2">
                      <a:lumMod val="75000"/>
                    </a:schemeClr>
                  </a:solidFill>
                </a:ln>
              </a:rPr>
              <a:t>        </a:t>
            </a:r>
            <a:r>
              <a:rPr lang="en-US" sz="2000" dirty="0" smtClean="0">
                <a:ln>
                  <a:solidFill>
                    <a:schemeClr val="accent2">
                      <a:lumMod val="75000"/>
                    </a:schemeClr>
                  </a:solidFill>
                </a:ln>
              </a:rPr>
              <a:t>Creativity-45</a:t>
            </a:r>
            <a:r>
              <a:rPr lang="ru-RU" sz="2000" dirty="0" smtClean="0">
                <a:ln>
                  <a:solidFill>
                    <a:schemeClr val="accent2">
                      <a:lumMod val="75000"/>
                    </a:schemeClr>
                  </a:solidFill>
                </a:ln>
              </a:rPr>
              <a:t> %</a:t>
            </a:r>
            <a:endParaRPr lang="en-US" sz="2000" dirty="0" smtClean="0">
              <a:ln>
                <a:solidFill>
                  <a:schemeClr val="accent2">
                    <a:lumMod val="75000"/>
                  </a:schemeClr>
                </a:solidFill>
              </a:ln>
            </a:endParaRPr>
          </a:p>
          <a:p>
            <a:r>
              <a:rPr lang="ru-RU" sz="2000" dirty="0" smtClean="0">
                <a:ln>
                  <a:solidFill>
                    <a:schemeClr val="accent2">
                      <a:lumMod val="60000"/>
                      <a:lumOff val="40000"/>
                    </a:schemeClr>
                  </a:solidFill>
                </a:ln>
              </a:rPr>
              <a:t>        </a:t>
            </a:r>
            <a:r>
              <a:rPr lang="en-US" sz="2000" dirty="0" smtClean="0">
                <a:ln>
                  <a:solidFill>
                    <a:schemeClr val="accent2">
                      <a:lumMod val="60000"/>
                      <a:lumOff val="40000"/>
                    </a:schemeClr>
                  </a:solidFill>
                </a:ln>
              </a:rPr>
              <a:t>Beatlemania-42</a:t>
            </a:r>
            <a:r>
              <a:rPr lang="ru-RU" sz="2000" dirty="0" smtClean="0">
                <a:ln>
                  <a:solidFill>
                    <a:schemeClr val="accent2">
                      <a:lumMod val="60000"/>
                      <a:lumOff val="40000"/>
                    </a:schemeClr>
                  </a:solidFill>
                </a:ln>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20072" y="476672"/>
            <a:ext cx="3429000" cy="6120680"/>
          </a:xfrm>
        </p:spPr>
        <p:txBody>
          <a:bodyPr>
            <a:normAutofit fontScale="90000"/>
          </a:bodyPr>
          <a:lstStyle/>
          <a:p>
            <a:r>
              <a:rPr lang="en-US" dirty="0" smtClean="0"/>
              <a:t>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solidFill>
                  <a:srgbClr val="0070C0"/>
                </a:solidFill>
                <a:latin typeface="Algerian" pitchFamily="82" charset="0"/>
              </a:rPr>
              <a:t>After some lectures the second diagnosis was  held, which showed the increased knowledge of students.</a:t>
            </a:r>
            <a:br>
              <a:rPr lang="en-US" dirty="0" smtClean="0">
                <a:solidFill>
                  <a:srgbClr val="0070C0"/>
                </a:solidFill>
                <a:latin typeface="Algerian" pitchFamily="82" charset="0"/>
              </a:rPr>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ru-RU" dirty="0"/>
          </a:p>
        </p:txBody>
      </p:sp>
      <p:cxnSp>
        <p:nvCxnSpPr>
          <p:cNvPr id="12" name="Прямая соединительная линия 11"/>
          <p:cNvCxnSpPr/>
          <p:nvPr/>
        </p:nvCxnSpPr>
        <p:spPr>
          <a:xfrm>
            <a:off x="1115616" y="1124744"/>
            <a:ext cx="0" cy="36724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p:cNvCxnSpPr/>
          <p:nvPr/>
        </p:nvCxnSpPr>
        <p:spPr>
          <a:xfrm flipV="1">
            <a:off x="1115616" y="4725144"/>
            <a:ext cx="3456384" cy="72008"/>
          </a:xfrm>
          <a:prstGeom prst="line">
            <a:avLst/>
          </a:prstGeom>
        </p:spPr>
        <p:style>
          <a:lnRef idx="1">
            <a:schemeClr val="accent1"/>
          </a:lnRef>
          <a:fillRef idx="0">
            <a:schemeClr val="accent1"/>
          </a:fillRef>
          <a:effectRef idx="0">
            <a:schemeClr val="accent1"/>
          </a:effectRef>
          <a:fontRef idx="minor">
            <a:schemeClr val="tx1"/>
          </a:fontRef>
        </p:style>
      </p:cxnSp>
      <p:sp>
        <p:nvSpPr>
          <p:cNvPr id="15" name="Прямоугольник 14"/>
          <p:cNvSpPr/>
          <p:nvPr/>
        </p:nvSpPr>
        <p:spPr>
          <a:xfrm>
            <a:off x="1403648" y="2348880"/>
            <a:ext cx="360040" cy="242656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угольник 15"/>
          <p:cNvSpPr/>
          <p:nvPr/>
        </p:nvSpPr>
        <p:spPr>
          <a:xfrm>
            <a:off x="2051720" y="2564904"/>
            <a:ext cx="360040" cy="2210544"/>
          </a:xfrm>
          <a:prstGeom prst="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2699792" y="2204864"/>
            <a:ext cx="360040" cy="2498576"/>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p:cNvSpPr txBox="1"/>
          <p:nvPr/>
        </p:nvSpPr>
        <p:spPr>
          <a:xfrm>
            <a:off x="1691680" y="1052736"/>
            <a:ext cx="3024336" cy="101566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ru-RU" sz="2000" dirty="0" smtClean="0">
                <a:ln>
                  <a:solidFill>
                    <a:srgbClr val="00B0F0"/>
                  </a:solidFill>
                </a:ln>
              </a:rPr>
              <a:t>        </a:t>
            </a:r>
            <a:r>
              <a:rPr lang="en-US" sz="2000" dirty="0" smtClean="0">
                <a:ln>
                  <a:solidFill>
                    <a:srgbClr val="00B0F0"/>
                  </a:solidFill>
                </a:ln>
              </a:rPr>
              <a:t>History-</a:t>
            </a:r>
            <a:r>
              <a:rPr lang="ru-RU" sz="2000" dirty="0" smtClean="0">
                <a:ln>
                  <a:solidFill>
                    <a:srgbClr val="00B0F0"/>
                  </a:solidFill>
                </a:ln>
              </a:rPr>
              <a:t>95%</a:t>
            </a:r>
            <a:endParaRPr lang="en-US" sz="2000" dirty="0" smtClean="0">
              <a:ln>
                <a:solidFill>
                  <a:srgbClr val="00B0F0"/>
                </a:solidFill>
              </a:ln>
            </a:endParaRPr>
          </a:p>
          <a:p>
            <a:r>
              <a:rPr lang="ru-RU" sz="2000" dirty="0" smtClean="0">
                <a:ln>
                  <a:solidFill>
                    <a:schemeClr val="accent2">
                      <a:lumMod val="75000"/>
                    </a:schemeClr>
                  </a:solidFill>
                </a:ln>
              </a:rPr>
              <a:t>        </a:t>
            </a:r>
            <a:r>
              <a:rPr lang="en-US" sz="2000" dirty="0" smtClean="0">
                <a:ln>
                  <a:solidFill>
                    <a:schemeClr val="accent2">
                      <a:lumMod val="75000"/>
                    </a:schemeClr>
                  </a:solidFill>
                </a:ln>
              </a:rPr>
              <a:t>Creativity-</a:t>
            </a:r>
            <a:r>
              <a:rPr lang="ru-RU" sz="2000" dirty="0" smtClean="0">
                <a:ln>
                  <a:solidFill>
                    <a:schemeClr val="accent2">
                      <a:lumMod val="75000"/>
                    </a:schemeClr>
                  </a:solidFill>
                </a:ln>
              </a:rPr>
              <a:t>92 %</a:t>
            </a:r>
            <a:endParaRPr lang="en-US" sz="2000" dirty="0" smtClean="0">
              <a:ln>
                <a:solidFill>
                  <a:schemeClr val="accent2">
                    <a:lumMod val="75000"/>
                  </a:schemeClr>
                </a:solidFill>
              </a:ln>
            </a:endParaRPr>
          </a:p>
          <a:p>
            <a:r>
              <a:rPr lang="ru-RU" sz="2000" dirty="0" smtClean="0">
                <a:ln>
                  <a:solidFill>
                    <a:schemeClr val="accent2">
                      <a:lumMod val="60000"/>
                      <a:lumOff val="40000"/>
                    </a:schemeClr>
                  </a:solidFill>
                </a:ln>
              </a:rPr>
              <a:t>        </a:t>
            </a:r>
            <a:r>
              <a:rPr lang="en-US" sz="2000" dirty="0" err="1" smtClean="0">
                <a:ln>
                  <a:solidFill>
                    <a:schemeClr val="accent2">
                      <a:lumMod val="60000"/>
                      <a:lumOff val="40000"/>
                    </a:schemeClr>
                  </a:solidFill>
                </a:ln>
              </a:rPr>
              <a:t>Beatlemania</a:t>
            </a:r>
            <a:r>
              <a:rPr lang="en-US" sz="2000" dirty="0" smtClean="0">
                <a:ln>
                  <a:solidFill>
                    <a:schemeClr val="accent2">
                      <a:lumMod val="60000"/>
                      <a:lumOff val="40000"/>
                    </a:schemeClr>
                  </a:solidFill>
                </a:ln>
              </a:rPr>
              <a:t>-</a:t>
            </a:r>
            <a:r>
              <a:rPr lang="ru-RU" sz="2000" dirty="0" smtClean="0">
                <a:ln>
                  <a:solidFill>
                    <a:schemeClr val="accent2">
                      <a:lumMod val="60000"/>
                      <a:lumOff val="40000"/>
                    </a:schemeClr>
                  </a:solidFill>
                </a:ln>
              </a:rPr>
              <a:t>97 %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683568" y="3933056"/>
            <a:ext cx="6768752" cy="2664296"/>
          </a:xfrm>
        </p:spPr>
        <p:txBody>
          <a:bodyPr>
            <a:noAutofit/>
          </a:bodyPr>
          <a:lstStyle/>
          <a:p>
            <a:r>
              <a:rPr lang="en-US" sz="2800" dirty="0" smtClean="0">
                <a:solidFill>
                  <a:srgbClr val="0070C0"/>
                </a:solidFill>
                <a:latin typeface="Algerian" pitchFamily="82" charset="0"/>
              </a:rPr>
              <a:t>They had a desire to be the best.</a:t>
            </a:r>
          </a:p>
          <a:p>
            <a:r>
              <a:rPr lang="en-US" sz="2800" dirty="0" smtClean="0">
                <a:solidFill>
                  <a:srgbClr val="0070C0"/>
                </a:solidFill>
                <a:latin typeface="Algerian" pitchFamily="82" charset="0"/>
              </a:rPr>
              <a:t>Their goal was to make a real splash.</a:t>
            </a:r>
          </a:p>
        </p:txBody>
      </p:sp>
      <p:pic>
        <p:nvPicPr>
          <p:cNvPr id="2050" name="Picture 2" descr="D:\документы\ГАЛИНА\БИТЛЗ\ФОТО Битлз\1.jpg"/>
          <p:cNvPicPr>
            <a:picLocks noGrp="1" noChangeAspect="1" noChangeArrowheads="1"/>
          </p:cNvPicPr>
          <p:nvPr>
            <p:ph sz="quarter" idx="4"/>
          </p:nvPr>
        </p:nvPicPr>
        <p:blipFill>
          <a:blip r:embed="rId2" cstate="print"/>
          <a:srcRect/>
          <a:stretch>
            <a:fillRect/>
          </a:stretch>
        </p:blipFill>
        <p:spPr bwMode="auto">
          <a:xfrm>
            <a:off x="1907704" y="476672"/>
            <a:ext cx="4752528" cy="316835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2"/>
          </p:nvPr>
        </p:nvSpPr>
        <p:spPr>
          <a:xfrm>
            <a:off x="4283968" y="642918"/>
            <a:ext cx="4482080" cy="5214974"/>
          </a:xfrm>
        </p:spPr>
        <p:txBody>
          <a:bodyPr>
            <a:normAutofit lnSpcReduction="10000"/>
          </a:bodyPr>
          <a:lstStyle/>
          <a:p>
            <a:r>
              <a:rPr lang="ru-RU" sz="3600" dirty="0" smtClean="0">
                <a:solidFill>
                  <a:srgbClr val="C00000"/>
                </a:solidFill>
                <a:latin typeface="Algerian" pitchFamily="82" charset="0"/>
              </a:rPr>
              <a:t>    </a:t>
            </a:r>
            <a:r>
              <a:rPr lang="en-US" sz="3600" dirty="0" smtClean="0">
                <a:solidFill>
                  <a:srgbClr val="0070C0"/>
                </a:solidFill>
                <a:latin typeface="Algerian" pitchFamily="82" charset="0"/>
              </a:rPr>
              <a:t>‘the </a:t>
            </a:r>
            <a:r>
              <a:rPr lang="en-US" sz="3600" dirty="0" err="1" smtClean="0">
                <a:solidFill>
                  <a:srgbClr val="0070C0"/>
                </a:solidFill>
                <a:latin typeface="Algerian" pitchFamily="82" charset="0"/>
              </a:rPr>
              <a:t>beatles’</a:t>
            </a:r>
            <a:r>
              <a:rPr lang="en-US" sz="3600" dirty="0" smtClean="0">
                <a:solidFill>
                  <a:srgbClr val="0070C0"/>
                </a:solidFill>
                <a:latin typeface="Algerian" pitchFamily="82" charset="0"/>
              </a:rPr>
              <a:t> were not only brilliant musicians but also talented businessman .</a:t>
            </a:r>
          </a:p>
          <a:p>
            <a:r>
              <a:rPr lang="en-US" sz="3600" dirty="0" smtClean="0">
                <a:solidFill>
                  <a:srgbClr val="0070C0"/>
                </a:solidFill>
                <a:latin typeface="Algerian" pitchFamily="82" charset="0"/>
              </a:rPr>
              <a:t>They were hard-working and produced high quality products.</a:t>
            </a:r>
            <a:endParaRPr lang="ru-RU" sz="3600" dirty="0" smtClean="0">
              <a:solidFill>
                <a:srgbClr val="0070C0"/>
              </a:solidFill>
            </a:endParaRPr>
          </a:p>
        </p:txBody>
      </p:sp>
      <p:pic>
        <p:nvPicPr>
          <p:cNvPr id="3074" name="Picture 2" descr="D:\документы\ГАЛИНА\БИТЛЗ\ФОТО Битлз\45.jpg"/>
          <p:cNvPicPr>
            <a:picLocks noGrp="1" noChangeAspect="1" noChangeArrowheads="1"/>
          </p:cNvPicPr>
          <p:nvPr>
            <p:ph sz="half" idx="1"/>
          </p:nvPr>
        </p:nvPicPr>
        <p:blipFill>
          <a:blip r:embed="rId2" cstate="print"/>
          <a:srcRect/>
          <a:stretch>
            <a:fillRect/>
          </a:stretch>
        </p:blipFill>
        <p:spPr bwMode="auto">
          <a:xfrm>
            <a:off x="467544" y="836712"/>
            <a:ext cx="3456384" cy="439248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2"/>
          </p:nvPr>
        </p:nvSpPr>
        <p:spPr>
          <a:xfrm>
            <a:off x="323528" y="3933056"/>
            <a:ext cx="7488832" cy="2448272"/>
          </a:xfrm>
        </p:spPr>
        <p:txBody>
          <a:bodyPr>
            <a:normAutofit/>
          </a:bodyPr>
          <a:lstStyle/>
          <a:p>
            <a:endParaRPr lang="en-US" sz="2400" dirty="0" smtClean="0"/>
          </a:p>
          <a:p>
            <a:r>
              <a:rPr lang="en-US" sz="2400" dirty="0" smtClean="0">
                <a:solidFill>
                  <a:srgbClr val="0070C0"/>
                </a:solidFill>
                <a:latin typeface="Algerian" pitchFamily="82" charset="0"/>
              </a:rPr>
              <a:t>The “Beatles” watched that the talents of everyone in the group could be expressed. So they became “the brand within the brand”.</a:t>
            </a:r>
          </a:p>
          <a:p>
            <a:r>
              <a:rPr lang="en-US" sz="2400" dirty="0" smtClean="0">
                <a:solidFill>
                  <a:srgbClr val="0070C0"/>
                </a:solidFill>
                <a:latin typeface="Algerian" pitchFamily="82" charset="0"/>
              </a:rPr>
              <a:t>The art to create effective teams is the ability to mix specialists and professionals.</a:t>
            </a:r>
          </a:p>
          <a:p>
            <a:endParaRPr lang="en-US" sz="2400" dirty="0" smtClean="0"/>
          </a:p>
        </p:txBody>
      </p:sp>
      <p:pic>
        <p:nvPicPr>
          <p:cNvPr id="4098" name="Picture 2" descr="D:\документы\ГАЛИНА\БИТЛЗ\ФОТО Битлз\31.jpg"/>
          <p:cNvPicPr>
            <a:picLocks noChangeAspect="1" noChangeArrowheads="1"/>
          </p:cNvPicPr>
          <p:nvPr/>
        </p:nvPicPr>
        <p:blipFill>
          <a:blip r:embed="rId2" cstate="print"/>
          <a:srcRect/>
          <a:stretch>
            <a:fillRect/>
          </a:stretch>
        </p:blipFill>
        <p:spPr bwMode="auto">
          <a:xfrm>
            <a:off x="1115616" y="260648"/>
            <a:ext cx="5832648" cy="3744416"/>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2"/>
          </p:nvPr>
        </p:nvSpPr>
        <p:spPr>
          <a:xfrm>
            <a:off x="323528" y="4437112"/>
            <a:ext cx="7560840" cy="1833067"/>
          </a:xfrm>
        </p:spPr>
        <p:txBody>
          <a:bodyPr>
            <a:normAutofit fontScale="92500" lnSpcReduction="10000"/>
          </a:bodyPr>
          <a:lstStyle/>
          <a:p>
            <a:r>
              <a:rPr lang="ru-RU" sz="3600" dirty="0" smtClean="0">
                <a:solidFill>
                  <a:srgbClr val="0070C0"/>
                </a:solidFill>
                <a:latin typeface="Algerian" pitchFamily="82" charset="0"/>
              </a:rPr>
              <a:t>  </a:t>
            </a:r>
            <a:r>
              <a:rPr lang="en-US" sz="3600" dirty="0" smtClean="0">
                <a:solidFill>
                  <a:srgbClr val="0070C0"/>
                </a:solidFill>
                <a:latin typeface="Algerian" pitchFamily="82" charset="0"/>
              </a:rPr>
              <a:t>the  ‘</a:t>
            </a:r>
            <a:r>
              <a:rPr lang="en-US" sz="3600" dirty="0" err="1" smtClean="0">
                <a:solidFill>
                  <a:srgbClr val="0070C0"/>
                </a:solidFill>
                <a:latin typeface="Algerian" pitchFamily="82" charset="0"/>
              </a:rPr>
              <a:t>beatles’</a:t>
            </a:r>
            <a:r>
              <a:rPr lang="en-US" sz="3600" dirty="0" smtClean="0">
                <a:solidFill>
                  <a:srgbClr val="0070C0"/>
                </a:solidFill>
                <a:latin typeface="Algerian" pitchFamily="82" charset="0"/>
              </a:rPr>
              <a:t>  revived rock ’ n’ roll  music whose origin goes back to the tradition of </a:t>
            </a:r>
            <a:r>
              <a:rPr lang="en-US" sz="3600" dirty="0" err="1" smtClean="0">
                <a:solidFill>
                  <a:srgbClr val="0070C0"/>
                </a:solidFill>
                <a:latin typeface="Algerian" pitchFamily="82" charset="0"/>
              </a:rPr>
              <a:t>american</a:t>
            </a:r>
            <a:r>
              <a:rPr lang="en-US" sz="3600" dirty="0" smtClean="0">
                <a:solidFill>
                  <a:srgbClr val="0070C0"/>
                </a:solidFill>
                <a:latin typeface="Algerian" pitchFamily="82" charset="0"/>
              </a:rPr>
              <a:t>  negro singing.</a:t>
            </a:r>
            <a:endParaRPr lang="ru-RU" sz="3600" dirty="0" smtClean="0">
              <a:solidFill>
                <a:srgbClr val="0070C0"/>
              </a:solidFill>
            </a:endParaRPr>
          </a:p>
          <a:p>
            <a:endParaRPr lang="en-US" sz="2400" dirty="0" smtClean="0"/>
          </a:p>
        </p:txBody>
      </p:sp>
      <p:pic>
        <p:nvPicPr>
          <p:cNvPr id="5122" name="Picture 2" descr="D:\документы\ГАЛИНА\БИТЛЗ\ФОТО Битлз\30.jpg"/>
          <p:cNvPicPr>
            <a:picLocks noGrp="1" noChangeAspect="1" noChangeArrowheads="1"/>
          </p:cNvPicPr>
          <p:nvPr>
            <p:ph sz="half" idx="1"/>
          </p:nvPr>
        </p:nvPicPr>
        <p:blipFill>
          <a:blip r:embed="rId2" cstate="print"/>
          <a:srcRect/>
          <a:stretch>
            <a:fillRect/>
          </a:stretch>
        </p:blipFill>
        <p:spPr bwMode="auto">
          <a:xfrm>
            <a:off x="2051720" y="692696"/>
            <a:ext cx="4104456" cy="3312368"/>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Текст 3"/>
          <p:cNvSpPr>
            <a:spLocks noGrp="1"/>
          </p:cNvSpPr>
          <p:nvPr>
            <p:ph type="body" idx="2"/>
          </p:nvPr>
        </p:nvSpPr>
        <p:spPr>
          <a:xfrm>
            <a:off x="323528" y="4077072"/>
            <a:ext cx="7632848" cy="2193107"/>
          </a:xfrm>
        </p:spPr>
        <p:txBody>
          <a:bodyPr>
            <a:normAutofit lnSpcReduction="10000"/>
          </a:bodyPr>
          <a:lstStyle/>
          <a:p>
            <a:r>
              <a:rPr lang="ru-RU" sz="2400" dirty="0" smtClean="0">
                <a:solidFill>
                  <a:srgbClr val="0070C0"/>
                </a:solidFill>
                <a:latin typeface="Algerian" pitchFamily="82" charset="0"/>
              </a:rPr>
              <a:t>   </a:t>
            </a:r>
            <a:r>
              <a:rPr lang="en-US" sz="2400" dirty="0" smtClean="0">
                <a:solidFill>
                  <a:srgbClr val="0070C0"/>
                </a:solidFill>
                <a:latin typeface="Algerian" pitchFamily="82" charset="0"/>
              </a:rPr>
              <a:t>WHEN </a:t>
            </a:r>
            <a:r>
              <a:rPr lang="en-US" sz="2400" dirty="0" smtClean="0">
                <a:solidFill>
                  <a:srgbClr val="0070C0"/>
                </a:solidFill>
                <a:latin typeface="Algerian" pitchFamily="82" charset="0"/>
              </a:rPr>
              <a:t>THE GROUP PLAYED ON THE STAGE EVERYBODY SAW AND HEARD HOW CLOSE THEY WERE!</a:t>
            </a:r>
          </a:p>
          <a:p>
            <a:r>
              <a:rPr lang="ru-RU" sz="2400" dirty="0" smtClean="0">
                <a:solidFill>
                  <a:srgbClr val="0070C0"/>
                </a:solidFill>
                <a:latin typeface="Algerian" pitchFamily="82" charset="0"/>
              </a:rPr>
              <a:t>   </a:t>
            </a:r>
            <a:r>
              <a:rPr lang="en-US" sz="2400" dirty="0" smtClean="0">
                <a:solidFill>
                  <a:srgbClr val="0070C0"/>
                </a:solidFill>
                <a:latin typeface="Algerian" pitchFamily="82" charset="0"/>
              </a:rPr>
              <a:t>THEY </a:t>
            </a:r>
            <a:r>
              <a:rPr lang="en-US" sz="2400" dirty="0" smtClean="0">
                <a:solidFill>
                  <a:srgbClr val="0070C0"/>
                </a:solidFill>
                <a:latin typeface="Algerian" pitchFamily="82" charset="0"/>
              </a:rPr>
              <a:t>SANG IN UNISON AND MADE HARMONY.</a:t>
            </a:r>
          </a:p>
          <a:p>
            <a:r>
              <a:rPr lang="en-US" sz="2400" dirty="0" smtClean="0">
                <a:solidFill>
                  <a:srgbClr val="0070C0"/>
                </a:solidFill>
                <a:latin typeface="Algerian" pitchFamily="82" charset="0"/>
              </a:rPr>
              <a:t>ALL SONGS WERE SIMPLE AND FELL IN AT ONCE.</a:t>
            </a:r>
          </a:p>
          <a:p>
            <a:r>
              <a:rPr lang="en-US" sz="2400" dirty="0" smtClean="0">
                <a:solidFill>
                  <a:srgbClr val="0070C0"/>
                </a:solidFill>
                <a:latin typeface="Algerian" pitchFamily="82" charset="0"/>
              </a:rPr>
              <a:t>THE “BEATLES” NEVER REPEATED THEMSELVES.</a:t>
            </a:r>
          </a:p>
        </p:txBody>
      </p:sp>
      <p:pic>
        <p:nvPicPr>
          <p:cNvPr id="6146" name="Picture 2" descr="D:\документы\ГАЛИНА\БИТЛЗ\ФОТО Битлз\22.jpg"/>
          <p:cNvPicPr>
            <a:picLocks noGrp="1" noChangeAspect="1" noChangeArrowheads="1"/>
          </p:cNvPicPr>
          <p:nvPr>
            <p:ph sz="half" idx="1"/>
          </p:nvPr>
        </p:nvPicPr>
        <p:blipFill>
          <a:blip r:embed="rId2" cstate="print"/>
          <a:srcRect/>
          <a:stretch>
            <a:fillRect/>
          </a:stretch>
        </p:blipFill>
        <p:spPr bwMode="auto">
          <a:xfrm>
            <a:off x="1259632" y="476673"/>
            <a:ext cx="5829300" cy="3528392"/>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332656"/>
            <a:ext cx="8219256" cy="5940444"/>
          </a:xfrm>
        </p:spPr>
        <p:txBody>
          <a:bodyPr>
            <a:noAutofit/>
          </a:bodyPr>
          <a:lstStyle/>
          <a:p>
            <a:r>
              <a:rPr lang="en-US" sz="2800" dirty="0" smtClean="0">
                <a:solidFill>
                  <a:srgbClr val="0070C0"/>
                </a:solidFill>
              </a:rPr>
              <a:t>The ‘</a:t>
            </a:r>
            <a:r>
              <a:rPr lang="en-US" sz="2800" dirty="0" err="1" smtClean="0">
                <a:solidFill>
                  <a:srgbClr val="0070C0"/>
                </a:solidFill>
              </a:rPr>
              <a:t>beatles’</a:t>
            </a:r>
            <a:r>
              <a:rPr lang="en-US" sz="2800" dirty="0" smtClean="0">
                <a:solidFill>
                  <a:srgbClr val="0070C0"/>
                </a:solidFill>
              </a:rPr>
              <a:t>  never repeated jokes , didn’t say the same thing like most celebrities.wit and directness were highly </a:t>
            </a:r>
            <a:r>
              <a:rPr lang="en-US" sz="2800" dirty="0" err="1" smtClean="0">
                <a:solidFill>
                  <a:srgbClr val="0070C0"/>
                </a:solidFill>
              </a:rPr>
              <a:t>appreciated.their</a:t>
            </a:r>
            <a:r>
              <a:rPr lang="en-US" sz="2800" dirty="0" smtClean="0">
                <a:solidFill>
                  <a:srgbClr val="0070C0"/>
                </a:solidFill>
              </a:rPr>
              <a:t> approval ‘</a:t>
            </a:r>
            <a:r>
              <a:rPr lang="en-US" sz="2800" dirty="0" err="1" smtClean="0">
                <a:solidFill>
                  <a:srgbClr val="0070C0"/>
                </a:solidFill>
              </a:rPr>
              <a:t>yeah!yeah!yeah!’became</a:t>
            </a:r>
            <a:r>
              <a:rPr lang="en-US" sz="2800" dirty="0" smtClean="0">
                <a:solidFill>
                  <a:srgbClr val="0070C0"/>
                </a:solidFill>
              </a:rPr>
              <a:t> a kind of a calling </a:t>
            </a:r>
            <a:r>
              <a:rPr lang="en-US" sz="2800" dirty="0" err="1" smtClean="0">
                <a:solidFill>
                  <a:srgbClr val="0070C0"/>
                </a:solidFill>
              </a:rPr>
              <a:t>card,the</a:t>
            </a:r>
            <a:r>
              <a:rPr lang="en-US" sz="2800" dirty="0" smtClean="0">
                <a:solidFill>
                  <a:srgbClr val="0070C0"/>
                </a:solidFill>
              </a:rPr>
              <a:t> way to look at </a:t>
            </a:r>
            <a:r>
              <a:rPr lang="en-US" sz="2800" dirty="0" err="1" smtClean="0">
                <a:solidFill>
                  <a:srgbClr val="0070C0"/>
                </a:solidFill>
              </a:rPr>
              <a:t>life,it</a:t>
            </a:r>
            <a:r>
              <a:rPr lang="en-US" sz="2800" dirty="0" smtClean="0">
                <a:solidFill>
                  <a:srgbClr val="0070C0"/>
                </a:solidFill>
              </a:rPr>
              <a:t> was accepted by millions of young people not only in </a:t>
            </a:r>
            <a:r>
              <a:rPr lang="en-US" sz="2800" dirty="0" err="1" smtClean="0">
                <a:solidFill>
                  <a:srgbClr val="0070C0"/>
                </a:solidFill>
              </a:rPr>
              <a:t>england</a:t>
            </a:r>
            <a:r>
              <a:rPr lang="en-US" sz="2800" dirty="0" smtClean="0">
                <a:solidFill>
                  <a:srgbClr val="0070C0"/>
                </a:solidFill>
              </a:rPr>
              <a:t> but also far </a:t>
            </a:r>
            <a:r>
              <a:rPr lang="en-US" sz="2800" dirty="0" err="1" smtClean="0">
                <a:solidFill>
                  <a:srgbClr val="0070C0"/>
                </a:solidFill>
              </a:rPr>
              <a:t>beyond.they</a:t>
            </a:r>
            <a:r>
              <a:rPr lang="en-US" sz="2800" dirty="0" smtClean="0">
                <a:solidFill>
                  <a:srgbClr val="0070C0"/>
                </a:solidFill>
              </a:rPr>
              <a:t> left an imprint on the culture of the 20</a:t>
            </a:r>
            <a:r>
              <a:rPr lang="en-US" sz="2800" baseline="30000" dirty="0" smtClean="0">
                <a:solidFill>
                  <a:srgbClr val="0070C0"/>
                </a:solidFill>
              </a:rPr>
              <a:t>th</a:t>
            </a:r>
            <a:r>
              <a:rPr lang="en-US" sz="2800" dirty="0" smtClean="0">
                <a:solidFill>
                  <a:srgbClr val="0070C0"/>
                </a:solidFill>
              </a:rPr>
              <a:t> </a:t>
            </a:r>
            <a:r>
              <a:rPr lang="en-US" sz="2800" dirty="0" err="1" smtClean="0">
                <a:solidFill>
                  <a:srgbClr val="0070C0"/>
                </a:solidFill>
              </a:rPr>
              <a:t>century.it’s</a:t>
            </a:r>
            <a:r>
              <a:rPr lang="en-US" sz="2800" dirty="0" smtClean="0">
                <a:solidFill>
                  <a:srgbClr val="0070C0"/>
                </a:solidFill>
              </a:rPr>
              <a:t> not a surprise that Swedish magazine ‘</a:t>
            </a:r>
            <a:r>
              <a:rPr lang="en-US" sz="2800" dirty="0" err="1" smtClean="0">
                <a:solidFill>
                  <a:srgbClr val="0070C0"/>
                </a:solidFill>
              </a:rPr>
              <a:t>aftonbladet</a:t>
            </a:r>
            <a:r>
              <a:rPr lang="en-US" sz="2800" dirty="0" smtClean="0">
                <a:solidFill>
                  <a:srgbClr val="0070C0"/>
                </a:solidFill>
              </a:rPr>
              <a:t>’ called the band a group of the century</a:t>
            </a:r>
            <a:r>
              <a:rPr lang="en-US" sz="3200" dirty="0" smtClean="0">
                <a:solidFill>
                  <a:srgbClr val="0070C0"/>
                </a:solidFill>
              </a:rPr>
              <a:t>.</a:t>
            </a:r>
            <a:endParaRPr lang="ru-RU" sz="3200" dirty="0">
              <a:solidFill>
                <a:srgbClr val="0070C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Содержимое 5"/>
          <p:cNvSpPr>
            <a:spLocks noGrp="1"/>
          </p:cNvSpPr>
          <p:nvPr>
            <p:ph sz="half" idx="2"/>
          </p:nvPr>
        </p:nvSpPr>
        <p:spPr>
          <a:xfrm>
            <a:off x="1115616" y="5085184"/>
            <a:ext cx="6583632" cy="1040979"/>
          </a:xfrm>
        </p:spPr>
        <p:txBody>
          <a:bodyPr>
            <a:noAutofit/>
          </a:bodyPr>
          <a:lstStyle/>
          <a:p>
            <a:pPr>
              <a:buNone/>
            </a:pPr>
            <a:r>
              <a:rPr lang="en-US" sz="8800" dirty="0" smtClean="0">
                <a:solidFill>
                  <a:srgbClr val="C00000"/>
                </a:solidFill>
                <a:latin typeface="Algerian" pitchFamily="82" charset="0"/>
              </a:rPr>
              <a:t>THANK YOU.</a:t>
            </a:r>
            <a:endParaRPr lang="ru-RU" sz="8800" dirty="0">
              <a:solidFill>
                <a:srgbClr val="C00000"/>
              </a:solidFill>
            </a:endParaRPr>
          </a:p>
        </p:txBody>
      </p:sp>
      <p:pic>
        <p:nvPicPr>
          <p:cNvPr id="7171" name="Picture 3" descr="C:\Documents and Settings\Я\Рабочий стол\50048114_x_05f6fa95.jpg"/>
          <p:cNvPicPr>
            <a:picLocks noChangeAspect="1" noChangeArrowheads="1"/>
          </p:cNvPicPr>
          <p:nvPr/>
        </p:nvPicPr>
        <p:blipFill>
          <a:blip r:embed="rId2" cstate="print"/>
          <a:srcRect/>
          <a:stretch>
            <a:fillRect/>
          </a:stretch>
        </p:blipFill>
        <p:spPr bwMode="auto">
          <a:xfrm>
            <a:off x="1259632" y="692696"/>
            <a:ext cx="5753100" cy="4314825"/>
          </a:xfrm>
          <a:prstGeom prst="rect">
            <a:avLst/>
          </a:prstGeom>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1082</TotalTime>
  <Words>305</Words>
  <Application>Microsoft Office PowerPoint</Application>
  <PresentationFormat>Экран (4:3)</PresentationFormat>
  <Paragraphs>35</Paragraphs>
  <Slides>16</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Изящная</vt:lpstr>
      <vt:lpstr>   the “Beatles’’ and their music </vt:lpstr>
      <vt:lpstr>Слайд 2</vt:lpstr>
      <vt:lpstr>           Paul   mccartney</vt:lpstr>
      <vt:lpstr>Слайд 4</vt:lpstr>
      <vt:lpstr>        Ringo   s tarr</vt:lpstr>
      <vt:lpstr>     Pete  Best    stewart  sutcliff</vt:lpstr>
      <vt:lpstr>Слайд 7</vt:lpstr>
      <vt:lpstr>                            The first diagnosis was held in classes 7and 8 in the form of a    questionnaire:  “What I know about  the ‘beatles’. 49students were interviewed.    ‘’</vt:lpstr>
      <vt:lpstr>         After some lectures the second diagnosis was  held, which showed the increased knowledge of students.     </vt:lpstr>
      <vt:lpstr>Слайд 10</vt:lpstr>
      <vt:lpstr>Слайд 11</vt:lpstr>
      <vt:lpstr>Слайд 12</vt:lpstr>
      <vt:lpstr>Слайд 13</vt:lpstr>
      <vt:lpstr>Слайд 14</vt:lpstr>
      <vt:lpstr>The ‘beatles’  never repeated jokes , didn’t say the same thing like most celebrities.wit and directness were highly appreciated.their approval ‘yeah!yeah!yeah!’became a kind of a calling card,the way to look at life,it was accepted by millions of young people not only in england but also far beyond.they left an imprint on the culture of the 20th century.it’s not a surprise that Swedish magazine ‘aftonbladet’ called the band a group of the century.</vt:lpstr>
      <vt:lpstr>Слайд 16</vt:lpstr>
    </vt:vector>
  </TitlesOfParts>
  <Company>дом</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ROYAL FAMILY</dc:title>
  <dc:creator> я</dc:creator>
  <cp:lastModifiedBy> я</cp:lastModifiedBy>
  <cp:revision>137</cp:revision>
  <dcterms:created xsi:type="dcterms:W3CDTF">2010-02-04T14:10:47Z</dcterms:created>
  <dcterms:modified xsi:type="dcterms:W3CDTF">2012-02-23T11:11:19Z</dcterms:modified>
</cp:coreProperties>
</file>