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1" r:id="rId4"/>
    <p:sldId id="272" r:id="rId5"/>
    <p:sldId id="274" r:id="rId6"/>
    <p:sldId id="275" r:id="rId7"/>
    <p:sldId id="276" r:id="rId8"/>
    <p:sldId id="273" r:id="rId9"/>
    <p:sldId id="269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17" autoAdjust="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51ABF-E738-4244-899C-F93E542B252A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D9E1-F442-42B8-A3E0-71FDB5709D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441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51ABF-E738-4244-899C-F93E542B252A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D9E1-F442-42B8-A3E0-71FDB5709D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428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51ABF-E738-4244-899C-F93E542B252A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D9E1-F442-42B8-A3E0-71FDB5709D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708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51ABF-E738-4244-899C-F93E542B252A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D9E1-F442-42B8-A3E0-71FDB5709D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098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51ABF-E738-4244-899C-F93E542B252A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D9E1-F442-42B8-A3E0-71FDB5709D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336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51ABF-E738-4244-899C-F93E542B252A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D9E1-F442-42B8-A3E0-71FDB5709D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399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51ABF-E738-4244-899C-F93E542B252A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D9E1-F442-42B8-A3E0-71FDB5709D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29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51ABF-E738-4244-899C-F93E542B252A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D9E1-F442-42B8-A3E0-71FDB5709D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72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51ABF-E738-4244-899C-F93E542B252A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D9E1-F442-42B8-A3E0-71FDB5709D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197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51ABF-E738-4244-899C-F93E542B252A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D9E1-F442-42B8-A3E0-71FDB5709D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987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51ABF-E738-4244-899C-F93E542B252A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D9E1-F442-42B8-A3E0-71FDB5709D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815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51ABF-E738-4244-899C-F93E542B252A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4D9E1-F442-42B8-A3E0-71FDB5709D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110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7772400" cy="1470025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Решения заданий ЕГЭ по теме «Клетка»</a:t>
            </a:r>
            <a:endParaRPr lang="ru-RU" b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10 класс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59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363" y="1953"/>
            <a:ext cx="6975005" cy="6775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856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4088" y="227360"/>
            <a:ext cx="3779912" cy="11430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Отличается от всех остальных как самая просто устроенная</a:t>
            </a:r>
            <a:br>
              <a:rPr lang="ru-RU" sz="24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</a:br>
            <a:endParaRPr lang="ru-RU" sz="2400" b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20073" y="1628800"/>
            <a:ext cx="3917388" cy="5112568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</a:pPr>
            <a:endParaRPr lang="ru-RU" sz="16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Клеточная оболочка 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- основные функции - защита и обмен веществ. Запасное питательное вещество уникально, в других живых клетках его нет - это углевод </a:t>
            </a:r>
            <a:r>
              <a:rPr lang="ru-RU" sz="1600" b="1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муреин</a:t>
            </a:r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endParaRPr lang="ru-RU" sz="16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Мембрана</a:t>
            </a:r>
            <a:r>
              <a:rPr lang="ru-RU" sz="1600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- как и у остальных живых клеток, основная функция - защита и обмен веществ.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endParaRPr lang="ru-RU" sz="16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Цитоплазма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 - внутренняя полужидкая среда, содержит питательные вещества.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endParaRPr lang="ru-RU" sz="16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Рибосомы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 - синтезируют белок. </a:t>
            </a:r>
            <a:r>
              <a:rPr lang="ru-RU" sz="1600" b="1" dirty="0" err="1" smtClean="0">
                <a:latin typeface="Consolas" pitchFamily="49" charset="0"/>
                <a:cs typeface="Consolas" pitchFamily="49" charset="0"/>
              </a:rPr>
              <a:t>Мезосомы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 - осуществление </a:t>
            </a:r>
            <a:r>
              <a:rPr lang="ru-RU" sz="1600" dirty="0" err="1" smtClean="0">
                <a:latin typeface="Consolas" pitchFamily="49" charset="0"/>
                <a:cs typeface="Consolas" pitchFamily="49" charset="0"/>
              </a:rPr>
              <a:t>окислительно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-восстановительных процессов. </a:t>
            </a:r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Ядра нет, есть </a:t>
            </a:r>
            <a:r>
              <a:rPr lang="ru-RU" sz="1600" b="1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нуклеоид</a:t>
            </a:r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 - кольцевая ДНК и РНК.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Жгутитки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 - обеспечивают движение.</a:t>
            </a:r>
            <a:endParaRPr lang="ru-RU" sz="1600" dirty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27360"/>
            <a:ext cx="5220072" cy="428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9843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47338" cy="5939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685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-7462"/>
            <a:ext cx="7762875" cy="585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5517232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Клеточной стенки нет, нет хлоропластов, нет вакуолей.</a:t>
            </a:r>
          </a:p>
          <a:p>
            <a:endParaRPr lang="ru-RU" dirty="0" smtClean="0"/>
          </a:p>
          <a:p>
            <a:r>
              <a:rPr lang="ru-RU" sz="1600" b="1" dirty="0" smtClean="0">
                <a:latin typeface="Consolas" pitchFamily="49" charset="0"/>
                <a:cs typeface="Consolas" pitchFamily="49" charset="0"/>
              </a:rPr>
              <a:t>Остальные органеллы те же, что и у растительной клетки, есть одно “добавление” - компонент ТОЛЬКО животной клетки - центриоли - участвуют в делении клетки, отвечая за правильное расхождение хромосом.</a:t>
            </a:r>
            <a:endParaRPr lang="ru-RU" sz="1600" b="1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75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Клетка грибов</a:t>
            </a:r>
            <a:br>
              <a:rPr lang="ru-RU" sz="32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</a:br>
            <a:endParaRPr lang="ru-RU" sz="3200" b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>
                <a:latin typeface="Consolas" pitchFamily="49" charset="0"/>
                <a:cs typeface="Consolas" pitchFamily="49" charset="0"/>
              </a:rPr>
              <a:t>Рисунки животной клетки никогда не встречаются в ЕГЭ, да и строение клетки рассматривается только в сравнении с животной и растительной.</a:t>
            </a:r>
          </a:p>
          <a:p>
            <a:endParaRPr lang="ru-RU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ru-RU" dirty="0" smtClean="0">
                <a:latin typeface="Consolas" pitchFamily="49" charset="0"/>
                <a:cs typeface="Consolas" pitchFamily="49" charset="0"/>
              </a:rPr>
              <a:t>По строению она очень похожа на животную, только </a:t>
            </a:r>
            <a:r>
              <a:rPr lang="ru-RU" b="1" u="sng" dirty="0" smtClean="0">
                <a:latin typeface="Consolas" pitchFamily="49" charset="0"/>
                <a:cs typeface="Consolas" pitchFamily="49" charset="0"/>
              </a:rPr>
              <a:t>нет центриолей и есть клеточная стенка</a:t>
            </a:r>
            <a:r>
              <a:rPr lang="ru-RU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ru-RU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запасное питательное вещество которой - гликоген.</a:t>
            </a:r>
            <a:endParaRPr lang="ru-RU" b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91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1484784"/>
            <a:ext cx="7991475" cy="313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338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8856984" cy="64087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Клеточная стенка 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- функции те же, запасное питательное вещество - углевод - крахмал, целлюлоза и т.п. </a:t>
            </a:r>
          </a:p>
          <a:p>
            <a:pPr marL="0" indent="0">
              <a:buNone/>
            </a:pPr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Мембрана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 - защита и обмен веществ, небольшое отличие - есть </a:t>
            </a:r>
            <a:r>
              <a:rPr lang="ru-RU" sz="1600" dirty="0" err="1" smtClean="0">
                <a:latin typeface="Consolas" pitchFamily="49" charset="0"/>
                <a:cs typeface="Consolas" pitchFamily="49" charset="0"/>
              </a:rPr>
              <a:t>плазмодесмы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 - что-то вроде мостиков между соседними клетками в многоклеточных растениях. </a:t>
            </a:r>
          </a:p>
          <a:p>
            <a:pPr marL="0" indent="0">
              <a:buNone/>
            </a:pPr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Цитоплазма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 - внутренняя полужидкая среда, содержит питательные вещества. </a:t>
            </a:r>
          </a:p>
          <a:p>
            <a:pPr marL="0" indent="0">
              <a:buNone/>
            </a:pPr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Рибосомы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 - есть, но немного, синтезируют белок. </a:t>
            </a:r>
          </a:p>
          <a:p>
            <a:pPr marL="0" indent="0">
              <a:buNone/>
            </a:pPr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Ядро 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- центр генетической информации клетки. </a:t>
            </a:r>
          </a:p>
          <a:p>
            <a:pPr marL="0" indent="0">
              <a:buNone/>
            </a:pPr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ЭПС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 (эндоплазматический </a:t>
            </a:r>
            <a:r>
              <a:rPr lang="ru-RU" sz="1600" dirty="0" err="1" smtClean="0">
                <a:latin typeface="Consolas" pitchFamily="49" charset="0"/>
                <a:cs typeface="Consolas" pitchFamily="49" charset="0"/>
              </a:rPr>
              <a:t>ретикулум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), гладкий (без рибосом) - обеспечивает транспорт веществ, поддерживает форму клетки, шероховатый - рибосомы на нем обеспечивают синтез белка. </a:t>
            </a:r>
          </a:p>
          <a:p>
            <a:pPr marL="0" indent="0">
              <a:buNone/>
            </a:pPr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Хлоропласт 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- обязательный </a:t>
            </a:r>
            <a:r>
              <a:rPr lang="ru-RU" sz="1600" dirty="0" err="1" smtClean="0">
                <a:latin typeface="Consolas" pitchFamily="49" charset="0"/>
                <a:cs typeface="Consolas" pitchFamily="49" charset="0"/>
              </a:rPr>
              <a:t>органойд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 исключительно растительной клетки. Функция - фотосинтез. </a:t>
            </a:r>
          </a:p>
          <a:p>
            <a:pPr marL="0" indent="0">
              <a:buNone/>
            </a:pPr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Вакуоль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 - тоже именно растительный органоид - запас клеточного сока. </a:t>
            </a:r>
          </a:p>
          <a:p>
            <a:pPr marL="0" indent="0">
              <a:buNone/>
            </a:pPr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Митохондрия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 - синтез АТФ - обеспечение клетки энергией. </a:t>
            </a:r>
          </a:p>
          <a:p>
            <a:pPr marL="0" indent="0">
              <a:buNone/>
            </a:pPr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Лизосомы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 - пищеварительные органеллы. </a:t>
            </a:r>
          </a:p>
          <a:p>
            <a:pPr marL="0" indent="0">
              <a:buNone/>
            </a:pPr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Аппарат </a:t>
            </a:r>
            <a:r>
              <a:rPr lang="ru-RU" sz="1600" b="1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Гольджи</a:t>
            </a:r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- производит лизосомы и хранит питательные вещества. </a:t>
            </a:r>
          </a:p>
          <a:p>
            <a:pPr marL="0" indent="0">
              <a:buNone/>
            </a:pPr>
            <a:r>
              <a:rPr lang="ru-RU" sz="1600" b="1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Микрофиламенты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 - белковые нити - “рельсы” для передвижения некоторых органелл, участвуют в делении клетки. </a:t>
            </a:r>
          </a:p>
          <a:p>
            <a:pPr marL="0" indent="0">
              <a:buNone/>
            </a:pPr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Микротрубочки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 - примерно то же самое, что </a:t>
            </a:r>
            <a:r>
              <a:rPr lang="ru-RU" sz="1600" dirty="0" err="1" smtClean="0">
                <a:latin typeface="Consolas" pitchFamily="49" charset="0"/>
                <a:cs typeface="Consolas" pitchFamily="49" charset="0"/>
              </a:rPr>
              <a:t>микрофиламенты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, только толще.</a:t>
            </a:r>
            <a:endParaRPr lang="ru-RU" sz="1600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44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Между первым и вторым понятием существует определенная связь.</a:t>
            </a:r>
            <a:r>
              <a:rPr lang="ru-RU" dirty="0"/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4525963"/>
          </a:xfrm>
        </p:spPr>
        <p:txBody>
          <a:bodyPr/>
          <a:lstStyle/>
          <a:p>
            <a:pPr marL="0" indent="0">
              <a:buNone/>
            </a:pPr>
            <a:r>
              <a:rPr lang="ru-RU" b="1" i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а) митохондрии-</a:t>
            </a:r>
            <a:r>
              <a:rPr lang="ru-RU" b="1" i="0" dirty="0" err="1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кристы</a:t>
            </a:r>
            <a:r>
              <a:rPr lang="ru-RU" b="1" i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=хлоропласты-? </a:t>
            </a:r>
          </a:p>
          <a:p>
            <a:pPr marL="0" indent="0" algn="ctr">
              <a:buNone/>
            </a:pPr>
            <a:r>
              <a:rPr lang="ru-RU" sz="2000" b="1" i="0" dirty="0" smtClean="0">
                <a:solidFill>
                  <a:srgbClr val="C00000"/>
                </a:solidFill>
                <a:effectLst/>
                <a:latin typeface="Consolas" pitchFamily="49" charset="0"/>
                <a:cs typeface="Consolas" pitchFamily="49" charset="0"/>
              </a:rPr>
              <a:t>(фотосинтез, хлорофилл, </a:t>
            </a:r>
            <a:r>
              <a:rPr lang="ru-RU" sz="2000" b="1" dirty="0" err="1" smtClean="0">
                <a:solidFill>
                  <a:srgbClr val="C00000"/>
                </a:solidFill>
                <a:effectLst/>
                <a:latin typeface="Consolas" pitchFamily="49" charset="0"/>
                <a:cs typeface="Consolas" pitchFamily="49" charset="0"/>
              </a:rPr>
              <a:t>тилакоиды</a:t>
            </a:r>
            <a:r>
              <a:rPr lang="ru-RU" sz="2000" b="1" dirty="0" smtClean="0">
                <a:solidFill>
                  <a:srgbClr val="C00000"/>
                </a:solidFill>
                <a:effectLst/>
                <a:latin typeface="Consolas" pitchFamily="49" charset="0"/>
                <a:cs typeface="Consolas" pitchFamily="49" charset="0"/>
              </a:rPr>
              <a:t>, </a:t>
            </a:r>
            <a:r>
              <a:rPr lang="ru-RU" sz="2000" b="1" i="0" dirty="0" smtClean="0">
                <a:solidFill>
                  <a:srgbClr val="C00000"/>
                </a:solidFill>
                <a:effectLst/>
                <a:latin typeface="Consolas" pitchFamily="49" charset="0"/>
                <a:cs typeface="Consolas" pitchFamily="49" charset="0"/>
              </a:rPr>
              <a:t>пластиды)</a:t>
            </a:r>
          </a:p>
          <a:p>
            <a:pPr marL="0" indent="0">
              <a:buNone/>
            </a:pPr>
            <a:endParaRPr lang="ru-RU" b="1" i="0" dirty="0" smtClean="0">
              <a:solidFill>
                <a:srgbClr val="333333"/>
              </a:solidFill>
              <a:effectLst/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ru-RU" b="1" i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б) мембрана-фагоцитоз = микротрубочки-? </a:t>
            </a:r>
          </a:p>
          <a:p>
            <a:pPr marL="0" indent="0" algn="ctr">
              <a:buNone/>
            </a:pPr>
            <a:r>
              <a:rPr lang="ru-RU" sz="2000" b="1" i="0" dirty="0" smtClean="0">
                <a:solidFill>
                  <a:srgbClr val="C00000"/>
                </a:solidFill>
                <a:effectLst/>
                <a:latin typeface="Consolas" pitchFamily="49" charset="0"/>
                <a:cs typeface="Consolas" pitchFamily="49" charset="0"/>
              </a:rPr>
              <a:t>(</a:t>
            </a:r>
            <a:r>
              <a:rPr lang="ru-RU" sz="2000" b="1" i="0" dirty="0" err="1" smtClean="0">
                <a:solidFill>
                  <a:srgbClr val="C00000"/>
                </a:solidFill>
                <a:effectLst/>
                <a:latin typeface="Consolas" pitchFamily="49" charset="0"/>
                <a:cs typeface="Consolas" pitchFamily="49" charset="0"/>
              </a:rPr>
              <a:t>пиноцитоз</a:t>
            </a:r>
            <a:r>
              <a:rPr lang="ru-RU" sz="2000" b="1" i="0" dirty="0" smtClean="0">
                <a:solidFill>
                  <a:srgbClr val="C00000"/>
                </a:solidFill>
                <a:effectLst/>
                <a:latin typeface="Consolas" pitchFamily="49" charset="0"/>
                <a:cs typeface="Consolas" pitchFamily="49" charset="0"/>
              </a:rPr>
              <a:t>, </a:t>
            </a:r>
            <a:r>
              <a:rPr lang="ru-RU" sz="2000" b="1" dirty="0" smtClean="0">
                <a:solidFill>
                  <a:srgbClr val="C00000"/>
                </a:solidFill>
                <a:effectLst/>
                <a:latin typeface="Consolas" pitchFamily="49" charset="0"/>
                <a:cs typeface="Consolas" pitchFamily="49" charset="0"/>
              </a:rPr>
              <a:t>движение, </a:t>
            </a:r>
            <a:r>
              <a:rPr lang="ru-RU" sz="2000" b="1" i="0" dirty="0" smtClean="0">
                <a:solidFill>
                  <a:srgbClr val="C00000"/>
                </a:solidFill>
                <a:effectLst/>
                <a:latin typeface="Consolas" pitchFamily="49" charset="0"/>
                <a:cs typeface="Consolas" pitchFamily="49" charset="0"/>
              </a:rPr>
              <a:t>жгутики, центриоль)</a:t>
            </a:r>
          </a:p>
          <a:p>
            <a:endParaRPr lang="ru-RU" b="1" dirty="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860032" y="2492896"/>
            <a:ext cx="122413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3347864" y="4005064"/>
            <a:ext cx="122413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8460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Consolas" pitchFamily="49" charset="0"/>
                <a:cs typeface="Consolas" pitchFamily="49" charset="0"/>
              </a:rPr>
              <a:t>“Строение и функции клеток”</a:t>
            </a:r>
            <a:endParaRPr lang="ru-RU" b="1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0405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Выберите верные утверждения.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268760"/>
            <a:ext cx="820891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0" i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1. Включения - это постоянные структуры цитоплазмы клеток.</a:t>
            </a:r>
          </a:p>
          <a:p>
            <a:r>
              <a:rPr lang="ru-RU" sz="1600" b="0" i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2. Плазматическая мембрана обладает избирательной проницаемостью.</a:t>
            </a:r>
          </a:p>
          <a:p>
            <a:r>
              <a:rPr lang="ru-RU" sz="1600" b="0" i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3. Лизосомы формируются из структуры комплекса </a:t>
            </a:r>
            <a:r>
              <a:rPr lang="ru-RU" sz="1600" b="0" i="0" dirty="0" err="1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Гольджи</a:t>
            </a:r>
            <a:r>
              <a:rPr lang="ru-RU" sz="1600" b="0" i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. </a:t>
            </a:r>
          </a:p>
          <a:p>
            <a:r>
              <a:rPr lang="ru-RU" sz="1600" b="0" i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4. В основе структурной организации клетки лежит мембранный принцип строения. </a:t>
            </a:r>
          </a:p>
          <a:p>
            <a:r>
              <a:rPr lang="ru-RU" sz="1600" b="0" i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5. На мембранах гладкой ЭПС осуществляется синтез белка. </a:t>
            </a:r>
          </a:p>
          <a:p>
            <a:r>
              <a:rPr lang="ru-RU" sz="1600" b="0" i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6. В настоящее время общепринята модель мозаичного строения мембран.</a:t>
            </a:r>
          </a:p>
          <a:p>
            <a:r>
              <a:rPr lang="ru-RU" sz="1600" b="0" i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7. Активный транспорт веществ через плазматическую мембрану не требует затрат энергии. </a:t>
            </a:r>
          </a:p>
          <a:p>
            <a:r>
              <a:rPr lang="ru-RU" sz="1600" b="0" i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8. Органоиды – непостоянные, жизненно важные составные части цитоплазмы клеток. </a:t>
            </a:r>
          </a:p>
          <a:p>
            <a:r>
              <a:rPr lang="ru-RU" sz="1600" b="0" i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9. Количество </a:t>
            </a:r>
            <a:r>
              <a:rPr lang="ru-RU" sz="1600" b="0" i="0" dirty="0" err="1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крист</a:t>
            </a:r>
            <a:r>
              <a:rPr lang="ru-RU" sz="1600" b="0" i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зависит от функции клеток. </a:t>
            </a:r>
          </a:p>
          <a:p>
            <a:r>
              <a:rPr lang="ru-RU" sz="1600" b="0" i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10. Цитоплазма не выполняет защитную функцию.</a:t>
            </a:r>
          </a:p>
          <a:p>
            <a:r>
              <a:rPr lang="ru-RU" sz="1600" b="0" i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11. Синтез АТФ происходит в вакуолях.</a:t>
            </a:r>
          </a:p>
          <a:p>
            <a:r>
              <a:rPr lang="ru-RU" sz="1600" b="0" i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12. Запасные питательные вещества и продукты распада накапливаются в клетках растений в вакуолях.</a:t>
            </a:r>
          </a:p>
          <a:p>
            <a:r>
              <a:rPr lang="ru-RU" sz="1600" b="0" i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13. На поверхности шероховатой ЭПС размещаются рибосомы.</a:t>
            </a:r>
          </a:p>
          <a:p>
            <a:r>
              <a:rPr lang="ru-RU" sz="1600" b="0" i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14. Клетка- основная единица строения всех организмов, так как все организмы состоят из клеток. </a:t>
            </a:r>
          </a:p>
          <a:p>
            <a:r>
              <a:rPr lang="ru-RU" sz="1600" b="0" i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15. Клетка- генетическая единица организма, так как клетка растет.</a:t>
            </a:r>
            <a:endParaRPr lang="ru-RU" sz="1600" b="0" i="0" dirty="0">
              <a:solidFill>
                <a:srgbClr val="333333"/>
              </a:solidFill>
              <a:effectLst/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16415" y="1297089"/>
            <a:ext cx="521297" cy="5755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Нет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Да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Да</a:t>
            </a:r>
          </a:p>
          <a:p>
            <a:endParaRPr lang="ru-RU" sz="1600" b="1" dirty="0" smtClean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Да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Нет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Да</a:t>
            </a:r>
          </a:p>
          <a:p>
            <a:endParaRPr lang="ru-RU" sz="1600" b="1" dirty="0" smtClean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Нет</a:t>
            </a:r>
          </a:p>
          <a:p>
            <a:endParaRPr lang="ru-RU" sz="1600" b="1" dirty="0" smtClean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Нет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Да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Да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Нет</a:t>
            </a:r>
          </a:p>
          <a:p>
            <a:endParaRPr lang="ru-RU" sz="1600" b="1" dirty="0" smtClean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Да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Да </a:t>
            </a:r>
          </a:p>
          <a:p>
            <a:endParaRPr lang="ru-RU" sz="1600" b="1" dirty="0" smtClean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Да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Нет</a:t>
            </a:r>
          </a:p>
          <a:p>
            <a:endParaRPr lang="ru-RU" sz="1600" dirty="0" smtClean="0">
              <a:latin typeface="Consolas" pitchFamily="49" charset="0"/>
              <a:cs typeface="Consolas" pitchFamily="49" charset="0"/>
            </a:endParaRPr>
          </a:p>
          <a:p>
            <a:r>
              <a:rPr lang="ru-RU" sz="1600" dirty="0" smtClean="0">
                <a:latin typeface="Consolas" pitchFamily="49" charset="0"/>
                <a:cs typeface="Consolas" pitchFamily="49" charset="0"/>
              </a:rPr>
              <a:t> </a:t>
            </a:r>
          </a:p>
          <a:p>
            <a:endParaRPr lang="ru-RU" sz="1600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22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Найти утверждения, в которых сделаны ошибки и, исправить их.</a:t>
            </a:r>
            <a:endParaRPr lang="ru-RU" sz="3200" b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534457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000" b="0" i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1.Биологические мембраны состоят из липидов и </a:t>
            </a:r>
            <a:r>
              <a:rPr lang="ru-RU" sz="3000" b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углеводов</a:t>
            </a:r>
          </a:p>
          <a:p>
            <a:pPr marL="0" indent="0">
              <a:buNone/>
            </a:pPr>
            <a:r>
              <a:rPr lang="ru-RU" sz="3000" b="0" i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2. Процессами, происходящими в клетке управляет </a:t>
            </a:r>
            <a:r>
              <a:rPr lang="ru-RU" sz="3000" b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цитоплазма. </a:t>
            </a:r>
          </a:p>
          <a:p>
            <a:pPr marL="0" indent="0">
              <a:buNone/>
            </a:pPr>
            <a:r>
              <a:rPr lang="ru-RU" sz="3000" b="0" i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3. Из цистерн, трубчатых </a:t>
            </a:r>
            <a:r>
              <a:rPr lang="ru-RU" sz="3000" b="0" i="0" dirty="0" err="1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структур,вакуолей</a:t>
            </a:r>
            <a:r>
              <a:rPr lang="ru-RU" sz="3000" b="0" i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 и транспортных пузырьков состоит </a:t>
            </a:r>
            <a:r>
              <a:rPr lang="ru-RU" sz="3000" b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эндоплазматическая сеть. </a:t>
            </a:r>
          </a:p>
          <a:p>
            <a:pPr marL="0" indent="0">
              <a:buNone/>
            </a:pPr>
            <a:r>
              <a:rPr lang="ru-RU" sz="3000" b="0" i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4. </a:t>
            </a:r>
            <a:r>
              <a:rPr lang="ru-RU" sz="3000" b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Хромопласт</a:t>
            </a:r>
            <a:r>
              <a:rPr lang="ru-RU" sz="3000" b="0" i="0" dirty="0" smtClean="0">
                <a:solidFill>
                  <a:srgbClr val="333333"/>
                </a:solidFill>
                <a:effectLst/>
                <a:latin typeface="Consolas" pitchFamily="49" charset="0"/>
                <a:cs typeface="Consolas" pitchFamily="49" charset="0"/>
              </a:rPr>
              <a:t> содержит пигмент хлорофилл. </a:t>
            </a:r>
            <a:endParaRPr lang="ru-RU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26982" y="1988840"/>
            <a:ext cx="35170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8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липидов </a:t>
            </a:r>
            <a:r>
              <a:rPr lang="ru-RU" sz="2800" b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и </a:t>
            </a:r>
            <a:r>
              <a:rPr lang="ru-RU" sz="28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белков</a:t>
            </a:r>
            <a:endParaRPr lang="ru-RU" sz="2800" b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261230" y="2852936"/>
            <a:ext cx="103105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30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ядро</a:t>
            </a:r>
            <a:endParaRPr lang="ru-RU" sz="3000" b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732240" y="4459242"/>
            <a:ext cx="208903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3000" b="1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К.Гольджи</a:t>
            </a:r>
            <a:endParaRPr lang="ru-RU" sz="3000" b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40601" y="5445224"/>
            <a:ext cx="230063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3000" b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хлоропласт</a:t>
            </a:r>
          </a:p>
        </p:txBody>
      </p:sp>
    </p:spTree>
    <p:extLst>
      <p:ext uri="{BB962C8B-B14F-4D97-AF65-F5344CB8AC3E}">
        <p14:creationId xmlns:p14="http://schemas.microsoft.com/office/powerpoint/2010/main" val="825943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Найти утверждения, в которых сделаны ошибки и, исправить их.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681" y="1556792"/>
            <a:ext cx="8229600" cy="45259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2400" dirty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5. Пластиды-маленькие округлые тельца, отвечающие за внутриклеточное </a:t>
            </a:r>
            <a:r>
              <a:rPr lang="ru-RU" sz="2400" dirty="0" smtClean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пищеварение 6</a:t>
            </a:r>
            <a:r>
              <a:rPr lang="ru-RU" sz="2400" dirty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. Митохондрии участвуют во внутриклеточном транспорте веществ. </a:t>
            </a:r>
            <a:endParaRPr lang="ru-RU" sz="2400" dirty="0" smtClean="0">
              <a:solidFill>
                <a:srgbClr val="333333"/>
              </a:solidFill>
              <a:latin typeface="Consolas" pitchFamily="49" charset="0"/>
              <a:cs typeface="Consolas" pitchFamily="49" charset="0"/>
            </a:endParaRPr>
          </a:p>
          <a:p>
            <a:pPr marL="0" lvl="0" indent="0">
              <a:buNone/>
            </a:pPr>
            <a:r>
              <a:rPr lang="ru-RU" sz="2400" dirty="0" smtClean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7</a:t>
            </a:r>
            <a:r>
              <a:rPr lang="ru-RU" sz="2400" dirty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. Ядрышко обеспечивает хранение наследственной информации. </a:t>
            </a:r>
            <a:endParaRPr lang="ru-RU" sz="2400" dirty="0" smtClean="0">
              <a:solidFill>
                <a:srgbClr val="333333"/>
              </a:solidFill>
              <a:latin typeface="Consolas" pitchFamily="49" charset="0"/>
              <a:cs typeface="Consolas" pitchFamily="49" charset="0"/>
            </a:endParaRPr>
          </a:p>
          <a:p>
            <a:pPr marL="0" lvl="0" indent="0">
              <a:buNone/>
            </a:pPr>
            <a:r>
              <a:rPr lang="ru-RU" sz="2400" dirty="0" smtClean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8</a:t>
            </a:r>
            <a:r>
              <a:rPr lang="ru-RU" sz="2400" dirty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. Внутренняя мембрана хлоропластов образует </a:t>
            </a:r>
            <a:r>
              <a:rPr lang="ru-RU" sz="2400" dirty="0" err="1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кристы</a:t>
            </a:r>
            <a:r>
              <a:rPr lang="ru-RU" sz="2400" dirty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. </a:t>
            </a:r>
            <a:endParaRPr lang="ru-RU" sz="24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34275" y="1866877"/>
            <a:ext cx="15440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лизосомы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884368" y="2586957"/>
            <a:ext cx="6944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ЭПС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028384" y="3451053"/>
            <a:ext cx="8643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ядро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001500" y="4315149"/>
            <a:ext cx="20537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митохондрий</a:t>
            </a:r>
          </a:p>
        </p:txBody>
      </p:sp>
    </p:spTree>
    <p:extLst>
      <p:ext uri="{BB962C8B-B14F-4D97-AF65-F5344CB8AC3E}">
        <p14:creationId xmlns:p14="http://schemas.microsoft.com/office/powerpoint/2010/main" val="424768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Найти утверждения, в которых сделаны ошибки и, исправить их.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72580"/>
            <a:ext cx="8229600" cy="4525963"/>
          </a:xfrm>
        </p:spPr>
        <p:txBody>
          <a:bodyPr/>
          <a:lstStyle/>
          <a:p>
            <a:pPr marL="0" lvl="0" indent="0">
              <a:buNone/>
            </a:pPr>
            <a:r>
              <a:rPr lang="ru-RU" sz="2400" dirty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9.Важную роль в образовании веретена деления играет </a:t>
            </a:r>
            <a:r>
              <a:rPr lang="ru-RU" sz="2400" dirty="0" smtClean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вакуоль.</a:t>
            </a:r>
          </a:p>
          <a:p>
            <a:pPr marL="0" lvl="0" indent="0">
              <a:buNone/>
            </a:pPr>
            <a:r>
              <a:rPr lang="ru-RU" sz="2400" dirty="0" smtClean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10.Лизосомы являются</a:t>
            </a:r>
            <a:r>
              <a:rPr lang="ru-RU" sz="2400" dirty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 </a:t>
            </a:r>
            <a:r>
              <a:rPr lang="ru-RU" sz="2400" dirty="0" err="1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немембранным</a:t>
            </a:r>
            <a:r>
              <a:rPr lang="ru-RU" sz="2400" dirty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 </a:t>
            </a:r>
            <a:r>
              <a:rPr lang="ru-RU" sz="2400" dirty="0" smtClean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органоидом. </a:t>
            </a:r>
          </a:p>
          <a:p>
            <a:pPr marL="0" lvl="0" indent="0">
              <a:buNone/>
            </a:pPr>
            <a:endParaRPr lang="ru-RU" sz="2400" dirty="0">
              <a:solidFill>
                <a:srgbClr val="333333"/>
              </a:solidFill>
              <a:latin typeface="Consolas" pitchFamily="49" charset="0"/>
              <a:cs typeface="Consolas" pitchFamily="49" charset="0"/>
            </a:endParaRPr>
          </a:p>
          <a:p>
            <a:pPr marL="0" lvl="0" indent="0">
              <a:buNone/>
            </a:pPr>
            <a:r>
              <a:rPr lang="ru-RU" sz="2400" dirty="0" smtClean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11.Непосредственное </a:t>
            </a:r>
            <a:r>
              <a:rPr lang="ru-RU" sz="2400" dirty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образование полимерной цепи белка происходит в </a:t>
            </a:r>
            <a:r>
              <a:rPr lang="ru-RU" sz="2400" dirty="0" smtClean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ядре.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345292" y="3861048"/>
            <a:ext cx="17139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рибосомах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68144" y="2001098"/>
            <a:ext cx="29057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клеточный центр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75374" y="2881529"/>
            <a:ext cx="18838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мембранным</a:t>
            </a:r>
          </a:p>
        </p:txBody>
      </p:sp>
    </p:spTree>
    <p:extLst>
      <p:ext uri="{BB962C8B-B14F-4D97-AF65-F5344CB8AC3E}">
        <p14:creationId xmlns:p14="http://schemas.microsoft.com/office/powerpoint/2010/main" val="4117442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Найти утверждения, в которых сделаны ошибки и, исправить их.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84784"/>
            <a:ext cx="8229600" cy="4525963"/>
          </a:xfrm>
        </p:spPr>
        <p:txBody>
          <a:bodyPr/>
          <a:lstStyle/>
          <a:p>
            <a:pPr marL="0" lvl="0" indent="0">
              <a:buNone/>
            </a:pPr>
            <a:r>
              <a:rPr lang="ru-RU" sz="2400" dirty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12.Клеточная оболочка обеспечивает передвижение </a:t>
            </a:r>
            <a:r>
              <a:rPr lang="ru-RU" sz="2400" dirty="0" smtClean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клетки. </a:t>
            </a:r>
          </a:p>
          <a:p>
            <a:pPr marL="0" lvl="0" indent="0">
              <a:buNone/>
            </a:pPr>
            <a:r>
              <a:rPr lang="ru-RU" sz="2400" dirty="0" smtClean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13.Функцию </a:t>
            </a:r>
            <a:r>
              <a:rPr lang="ru-RU" sz="2400" dirty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скелета клетки выполняют полости комплекса </a:t>
            </a:r>
            <a:r>
              <a:rPr lang="ru-RU" sz="2400" dirty="0" err="1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Гольджи</a:t>
            </a:r>
            <a:r>
              <a:rPr lang="ru-RU" sz="2400" dirty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. </a:t>
            </a:r>
            <a:endParaRPr lang="ru-RU" sz="2400" dirty="0" smtClean="0">
              <a:solidFill>
                <a:srgbClr val="333333"/>
              </a:solidFill>
              <a:latin typeface="Consolas" pitchFamily="49" charset="0"/>
              <a:cs typeface="Consolas" pitchFamily="49" charset="0"/>
            </a:endParaRPr>
          </a:p>
          <a:p>
            <a:pPr marL="0" lvl="0" indent="0">
              <a:buNone/>
            </a:pPr>
            <a:r>
              <a:rPr lang="ru-RU" sz="2400" dirty="0" smtClean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14.Синтез </a:t>
            </a:r>
            <a:r>
              <a:rPr lang="ru-RU" sz="2400" dirty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жиров и углеводов осуществляется в </a:t>
            </a:r>
            <a:r>
              <a:rPr lang="ru-RU" sz="2400" dirty="0" smtClean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вакуолях</a:t>
            </a:r>
            <a:r>
              <a:rPr lang="ru-RU" sz="2400" i="1" dirty="0" smtClean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. </a:t>
            </a:r>
          </a:p>
          <a:p>
            <a:pPr marL="0" lvl="0" indent="0">
              <a:buNone/>
            </a:pPr>
            <a:r>
              <a:rPr lang="ru-RU" sz="2400" dirty="0" smtClean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15.На </a:t>
            </a:r>
            <a:r>
              <a:rPr lang="ru-RU" sz="2400" dirty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поверхности гладкой ЭПС синтезируются молекулы </a:t>
            </a:r>
            <a:r>
              <a:rPr lang="ru-RU" sz="2400" dirty="0" smtClean="0">
                <a:solidFill>
                  <a:srgbClr val="333333"/>
                </a:solidFill>
                <a:latin typeface="Consolas" pitchFamily="49" charset="0"/>
                <a:cs typeface="Consolas" pitchFamily="49" charset="0"/>
              </a:rPr>
              <a:t>нуклеотидов. </a:t>
            </a:r>
            <a:endParaRPr lang="ru-RU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12360" y="1972599"/>
            <a:ext cx="12041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защиту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767736" y="2764687"/>
            <a:ext cx="2376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микротрубочки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172400" y="3556775"/>
            <a:ext cx="6944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ЭПС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128104" y="4420871"/>
            <a:ext cx="38884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углеводов и липидов</a:t>
            </a:r>
          </a:p>
        </p:txBody>
      </p:sp>
    </p:spTree>
    <p:extLst>
      <p:ext uri="{BB962C8B-B14F-4D97-AF65-F5344CB8AC3E}">
        <p14:creationId xmlns:p14="http://schemas.microsoft.com/office/powerpoint/2010/main" val="1674777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0067" y="476672"/>
            <a:ext cx="8229600" cy="1143000"/>
          </a:xfrm>
        </p:spPr>
        <p:txBody>
          <a:bodyPr>
            <a:normAutofit fontScale="90000"/>
          </a:bodyPr>
          <a:lstStyle/>
          <a:p>
            <a:pPr lvl="0" indent="238125" fontAlgn="base"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Про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ана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ли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зи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руй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те таб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ли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цу. 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За</a:t>
            </a:r>
            <a:r>
              <a:rPr lang="ru-RU" sz="2400" b="1" dirty="0" smtClean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пол</a:t>
            </a:r>
            <a:r>
              <a:rPr lang="ru-RU" sz="2400" b="1" dirty="0" smtClean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ни</a:t>
            </a:r>
            <a:r>
              <a:rPr lang="ru-RU" sz="2400" b="1" dirty="0" smtClean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те пу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стые ячей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ки таб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ли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цы, ис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поль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зуя по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ня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тия и тер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ми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ны, при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ве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ден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ные в спис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ке. 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Для каж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дой ячей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ки, обо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зна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чен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ной бук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ва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ми, вы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бе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ри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те со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от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вет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ству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ю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щий тер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мин из пред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ло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жен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но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го спис</a:t>
            </a:r>
            <a:r>
              <a:rPr lang="ru-RU" sz="2400" b="1" dirty="0">
                <a:solidFill>
                  <a:srgbClr val="C00000"/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­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ка.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cs typeface="Consolas" pitchFamily="49" charset="0"/>
              </a:rPr>
              <a:t/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cs typeface="Consolas" pitchFamily="49" charset="0"/>
              </a:rPr>
            </a:br>
            <a:endParaRPr lang="ru-RU" sz="2400" b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0871755"/>
              </p:ext>
            </p:extLst>
          </p:nvPr>
        </p:nvGraphicFramePr>
        <p:xfrm>
          <a:off x="395536" y="1694855"/>
          <a:ext cx="8229600" cy="2438400"/>
        </p:xfrm>
        <a:graphic>
          <a:graphicData uri="http://schemas.openxmlformats.org/drawingml/2006/table">
            <a:tbl>
              <a:tblPr firstRow="1" firstCol="1" bandRow="1"/>
              <a:tblGrid>
                <a:gridCol w="2520280"/>
                <a:gridCol w="2966120"/>
                <a:gridCol w="274320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Ор­га­но­ид клет­ки</a:t>
                      </a:r>
                      <a:endParaRPr lang="ru-RU" sz="2000" dirty="0">
                        <a:effectLst/>
                        <a:latin typeface="Consolas" pitchFamily="49" charset="0"/>
                        <a:ea typeface="Calibri"/>
                        <a:cs typeface="Consolas" pitchFamily="49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E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Число мем­бран </a:t>
                      </a:r>
                      <a:endParaRPr lang="ru-RU" sz="2000" b="1" dirty="0" smtClean="0">
                        <a:solidFill>
                          <a:srgbClr val="000000"/>
                        </a:solidFill>
                        <a:effectLst/>
                        <a:latin typeface="Consolas" pitchFamily="49" charset="0"/>
                        <a:ea typeface="Times New Roman"/>
                        <a:cs typeface="Consolas" pitchFamily="49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ор­га­но­и­да</a:t>
                      </a:r>
                      <a:endParaRPr lang="ru-RU" sz="2000" dirty="0">
                        <a:effectLst/>
                        <a:latin typeface="Consolas" pitchFamily="49" charset="0"/>
                        <a:ea typeface="Calibri"/>
                        <a:cs typeface="Consolas" pitchFamily="49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E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Функ­ция</a:t>
                      </a:r>
                      <a:endParaRPr lang="ru-RU" sz="2000" dirty="0">
                        <a:effectLst/>
                        <a:latin typeface="Consolas" pitchFamily="49" charset="0"/>
                        <a:ea typeface="Calibri"/>
                        <a:cs typeface="Consolas" pitchFamily="49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ED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А</a:t>
                      </a:r>
                      <a:endParaRPr lang="ru-RU" sz="2000" b="1" dirty="0">
                        <a:solidFill>
                          <a:srgbClr val="C00000"/>
                        </a:solidFill>
                        <a:effectLst/>
                        <a:latin typeface="Consolas" pitchFamily="49" charset="0"/>
                        <a:ea typeface="Calibri"/>
                        <a:cs typeface="Consolas" pitchFamily="49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од­но­мем­бран­ный</a:t>
                      </a:r>
                      <a:endParaRPr lang="ru-RU" sz="2000">
                        <a:effectLst/>
                        <a:latin typeface="Consolas" pitchFamily="49" charset="0"/>
                        <a:ea typeface="Calibri"/>
                        <a:cs typeface="Consolas" pitchFamily="49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рас­щеп­ле­ние ор­га­ни­че­ских ве­ществ клет­ки</a:t>
                      </a:r>
                      <a:endParaRPr lang="ru-RU" sz="2000" dirty="0">
                        <a:effectLst/>
                        <a:latin typeface="Consolas" pitchFamily="49" charset="0"/>
                        <a:ea typeface="Calibri"/>
                        <a:cs typeface="Consolas" pitchFamily="49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ри­бо­со­ма</a:t>
                      </a:r>
                      <a:endParaRPr lang="ru-RU" sz="2000">
                        <a:effectLst/>
                        <a:latin typeface="Consolas" pitchFamily="49" charset="0"/>
                        <a:ea typeface="Calibri"/>
                        <a:cs typeface="Consolas" pitchFamily="49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Б</a:t>
                      </a:r>
                      <a:endParaRPr lang="ru-RU" sz="2000" b="1" dirty="0">
                        <a:solidFill>
                          <a:srgbClr val="C00000"/>
                        </a:solidFill>
                        <a:effectLst/>
                        <a:latin typeface="Consolas" pitchFamily="49" charset="0"/>
                        <a:ea typeface="Calibri"/>
                        <a:cs typeface="Consolas" pitchFamily="49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био­син­тез белка</a:t>
                      </a:r>
                      <a:endParaRPr lang="ru-RU" sz="2000" dirty="0">
                        <a:effectLst/>
                        <a:latin typeface="Consolas" pitchFamily="49" charset="0"/>
                        <a:ea typeface="Calibri"/>
                        <a:cs typeface="Consolas" pitchFamily="49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хло­ро­пласт</a:t>
                      </a:r>
                      <a:endParaRPr lang="ru-RU" sz="2000">
                        <a:effectLst/>
                        <a:latin typeface="Consolas" pitchFamily="49" charset="0"/>
                        <a:ea typeface="Calibri"/>
                        <a:cs typeface="Consolas" pitchFamily="49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дву­мем­бран­ный</a:t>
                      </a:r>
                      <a:endParaRPr lang="ru-RU" sz="2000">
                        <a:effectLst/>
                        <a:latin typeface="Consolas" pitchFamily="49" charset="0"/>
                        <a:ea typeface="Calibri"/>
                        <a:cs typeface="Consolas" pitchFamily="49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В</a:t>
                      </a:r>
                      <a:endParaRPr lang="ru-RU" sz="2000" b="1" dirty="0">
                        <a:solidFill>
                          <a:srgbClr val="C00000"/>
                        </a:solidFill>
                        <a:effectLst/>
                        <a:latin typeface="Consolas" pitchFamily="49" charset="0"/>
                        <a:ea typeface="Calibri"/>
                        <a:cs typeface="Consolas" pitchFamily="49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46248" y="4428255"/>
            <a:ext cx="4150495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381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Спи­сок тер­ми­нов и по­ня­тий: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onsolas" pitchFamily="49" charset="0"/>
              <a:cs typeface="Consolas" pitchFamily="49" charset="0"/>
            </a:endParaRPr>
          </a:p>
          <a:p>
            <a:pPr marL="0" marR="0" lvl="0" indent="2381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1) ком­плекс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Голь­д­жи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olas" pitchFamily="49" charset="0"/>
              <a:cs typeface="Consolas" pitchFamily="49" charset="0"/>
            </a:endParaRPr>
          </a:p>
          <a:p>
            <a:pPr marL="0" marR="0" lvl="0" indent="2381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2) син­тез уг­ле­во­дов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olas" pitchFamily="49" charset="0"/>
              <a:cs typeface="Consolas" pitchFamily="49" charset="0"/>
            </a:endParaRPr>
          </a:p>
          <a:p>
            <a:pPr marL="0" marR="0" lvl="0" indent="2381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3)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од­но­мем­бран­ный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olas" pitchFamily="49" charset="0"/>
              <a:cs typeface="Consolas" pitchFamily="49" charset="0"/>
            </a:endParaRPr>
          </a:p>
          <a:p>
            <a:pPr marL="0" marR="0" lvl="0" indent="2381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4) гид­ро­лиз крах­ма­ла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olas" pitchFamily="49" charset="0"/>
              <a:cs typeface="Consolas" pitchFamily="49" charset="0"/>
            </a:endParaRPr>
          </a:p>
          <a:p>
            <a:pPr marL="0" marR="0" lvl="0" indent="2381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5) ли­зо­со­ма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olas" pitchFamily="49" charset="0"/>
              <a:cs typeface="Consolas" pitchFamily="49" charset="0"/>
            </a:endParaRPr>
          </a:p>
          <a:p>
            <a:pPr marL="0" marR="0" lvl="0" indent="2381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6)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не­мем­бран­ный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19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96752"/>
            <a:ext cx="8229600" cy="1143000"/>
          </a:xfrm>
        </p:spPr>
        <p:txBody>
          <a:bodyPr>
            <a:normAutofit fontScale="90000"/>
          </a:bodyPr>
          <a:lstStyle/>
          <a:p>
            <a:pPr indent="238125"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rgbClr val="C00000"/>
                </a:solidFill>
                <a:effectLst/>
                <a:latin typeface="Consolas" pitchFamily="49" charset="0"/>
                <a:ea typeface="Times New Roman"/>
                <a:cs typeface="Consolas" pitchFamily="49" charset="0"/>
              </a:rPr>
              <a:t>Установите соответствие между функциями клеточных структур и структурами, изображёнными на рисунке: к каждой позиции, данной в первом столбце, подберите соответствующую позицию из второго столбца.</a:t>
            </a:r>
            <a:r>
              <a:rPr lang="ru-RU" sz="2200" b="1" dirty="0">
                <a:solidFill>
                  <a:srgbClr val="C00000"/>
                </a:solidFill>
                <a:latin typeface="Consolas" pitchFamily="49" charset="0"/>
                <a:ea typeface="Calibri"/>
                <a:cs typeface="Consolas" pitchFamily="49" charset="0"/>
              </a:rPr>
              <a:t/>
            </a:r>
            <a:br>
              <a:rPr lang="ru-RU" sz="2200" b="1" dirty="0">
                <a:solidFill>
                  <a:srgbClr val="C00000"/>
                </a:solidFill>
                <a:latin typeface="Consolas" pitchFamily="49" charset="0"/>
                <a:ea typeface="Calibri"/>
                <a:cs typeface="Consolas" pitchFamily="49" charset="0"/>
              </a:rPr>
            </a:br>
            <a:r>
              <a:rPr lang="ru-RU" dirty="0" smtClean="0">
                <a:solidFill>
                  <a:srgbClr val="000000"/>
                </a:solidFill>
                <a:effectLst/>
                <a:latin typeface="Verdana"/>
                <a:ea typeface="Times New Roman"/>
                <a:cs typeface="Times New Roman"/>
              </a:rPr>
              <a:t> </a:t>
            </a:r>
            <a:r>
              <a:rPr lang="ru-RU" sz="6000" dirty="0">
                <a:ea typeface="Calibri"/>
                <a:cs typeface="Times New Roman"/>
              </a:rPr>
              <a:t/>
            </a:r>
            <a:br>
              <a:rPr lang="ru-RU" sz="6000" dirty="0">
                <a:ea typeface="Calibri"/>
                <a:cs typeface="Times New Roman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9165384"/>
              </p:ext>
            </p:extLst>
          </p:nvPr>
        </p:nvGraphicFramePr>
        <p:xfrm>
          <a:off x="107504" y="1772816"/>
          <a:ext cx="8257878" cy="4111003"/>
        </p:xfrm>
        <a:graphic>
          <a:graphicData uri="http://schemas.openxmlformats.org/drawingml/2006/table">
            <a:tbl>
              <a:tblPr firstRow="1" firstCol="1" bandRow="1"/>
              <a:tblGrid>
                <a:gridCol w="5328592"/>
                <a:gridCol w="2929286"/>
              </a:tblGrid>
              <a:tr h="501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ФУНКЦИИ</a:t>
                      </a:r>
                      <a:endParaRPr lang="ru-RU" sz="1800" b="1" dirty="0">
                        <a:effectLst/>
                        <a:latin typeface="Consolas" pitchFamily="49" charset="0"/>
                        <a:ea typeface="Calibri"/>
                        <a:cs typeface="Consolas" pitchFamily="49" charset="0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СТРУКТУРЫ</a:t>
                      </a:r>
                      <a:endParaRPr lang="ru-RU" sz="1800" b="1" dirty="0">
                        <a:effectLst/>
                        <a:latin typeface="Consolas" pitchFamily="49" charset="0"/>
                        <a:ea typeface="Calibri"/>
                        <a:cs typeface="Consolas" pitchFamily="49" charset="0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09573">
                <a:tc>
                  <a:txBody>
                    <a:bodyPr/>
                    <a:lstStyle/>
                    <a:p>
                      <a:pPr indent="23812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А) осуществляет активный транспорт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веществ</a:t>
                      </a:r>
                    </a:p>
                    <a:p>
                      <a:pPr indent="23812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Б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) изолирует клетку от окружающей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среды</a:t>
                      </a:r>
                    </a:p>
                    <a:p>
                      <a:pPr indent="23812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В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) обеспечивает избирательную проницаемость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веществ</a:t>
                      </a:r>
                    </a:p>
                    <a:p>
                      <a:pPr indent="23812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Г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) образует секреторные пузырьки</a:t>
                      </a:r>
                      <a:endParaRPr lang="ru-RU" sz="1800" dirty="0">
                        <a:effectLst/>
                        <a:latin typeface="Consolas" pitchFamily="49" charset="0"/>
                        <a:ea typeface="Calibri"/>
                        <a:cs typeface="Consolas" pitchFamily="49" charset="0"/>
                      </a:endParaRPr>
                    </a:p>
                    <a:p>
                      <a:pPr indent="23812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Д) распределяет вещества клетки по органеллам</a:t>
                      </a:r>
                      <a:endParaRPr lang="ru-RU" sz="1800" dirty="0">
                        <a:effectLst/>
                        <a:latin typeface="Consolas" pitchFamily="49" charset="0"/>
                        <a:ea typeface="Calibri"/>
                        <a:cs typeface="Consolas" pitchFamily="49" charset="0"/>
                      </a:endParaRPr>
                    </a:p>
                    <a:p>
                      <a:pPr indent="23812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Е) участвует в образовании лизосом</a:t>
                      </a:r>
                      <a:endParaRPr lang="ru-RU" sz="1800" dirty="0">
                        <a:effectLst/>
                        <a:latin typeface="Consolas" pitchFamily="49" charset="0"/>
                        <a:ea typeface="Calibri"/>
                        <a:cs typeface="Consolas" pitchFamily="49" charset="0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Consolas" pitchFamily="49" charset="0"/>
                        <a:ea typeface="Times New Roman"/>
                        <a:cs typeface="Consolas" pitchFamily="49" charset="0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049" name="Рисунок 1" descr="Описание: https://bio-ege.sdamgia.ru/get_file?id=279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452584"/>
            <a:ext cx="2736304" cy="270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01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3"/>
          <a:stretch/>
        </p:blipFill>
        <p:spPr bwMode="auto">
          <a:xfrm>
            <a:off x="0" y="1314088"/>
            <a:ext cx="8988954" cy="290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322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780</Words>
  <Application>Microsoft Office PowerPoint</Application>
  <PresentationFormat>Экран (4:3)</PresentationFormat>
  <Paragraphs>141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Решения заданий ЕГЭ по теме «Клетка»</vt:lpstr>
      <vt:lpstr>Презентация PowerPoint</vt:lpstr>
      <vt:lpstr>Отличается от всех остальных как самая просто устроенная </vt:lpstr>
      <vt:lpstr>Презентация PowerPoint</vt:lpstr>
      <vt:lpstr>Презентация PowerPoint</vt:lpstr>
      <vt:lpstr>Клетка грибов </vt:lpstr>
      <vt:lpstr>Презентация PowerPoint</vt:lpstr>
      <vt:lpstr>Презентация PowerPoint</vt:lpstr>
      <vt:lpstr>Между первым и вторым понятием существует определенная связь. </vt:lpstr>
      <vt:lpstr>“Строение и функции клеток”</vt:lpstr>
      <vt:lpstr>Найти утверждения, в которых сделаны ошибки и, исправить их.</vt:lpstr>
      <vt:lpstr>Найти утверждения, в которых сделаны ошибки и, исправить их.</vt:lpstr>
      <vt:lpstr>Найти утверждения, в которых сделаны ошибки и, исправить их.</vt:lpstr>
      <vt:lpstr>Найти утверждения, в которых сделаны ошибки и, исправить их.</vt:lpstr>
      <vt:lpstr>Про­ана­ли­зи­руй­те таб­ли­цу.  За­пол­ни­те пу­стые ячей­ки таб­ли­цы, ис­поль­зуя по­ня­тия и тер­ми­ны, при­ве­ден­ные в спис­ке.  Для каж­дой ячей­ки, обо­зна­чен­ной бук­ва­ми, вы­бе­ри­те со­от­вет­ству­ю­щий тер­мин из пред­ло­жен­но­го спис­ка. </vt:lpstr>
      <vt:lpstr>Установите соответствие между функциями клеточных структур и структурами, изображёнными на рисунке: к каждой позиции, данной в первом столбце, подберите соответствующую позицию из второго столбца.  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Решения заданий ЕГЭ по теме «Клетка»</dc:title>
  <dc:creator>Лена</dc:creator>
  <cp:lastModifiedBy>Лена</cp:lastModifiedBy>
  <cp:revision>8</cp:revision>
  <dcterms:created xsi:type="dcterms:W3CDTF">2019-11-24T18:32:59Z</dcterms:created>
  <dcterms:modified xsi:type="dcterms:W3CDTF">2019-12-02T18:00:20Z</dcterms:modified>
</cp:coreProperties>
</file>