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9" r:id="rId3"/>
    <p:sldId id="257" r:id="rId4"/>
    <p:sldId id="258" r:id="rId5"/>
    <p:sldId id="276" r:id="rId6"/>
    <p:sldId id="277" r:id="rId7"/>
    <p:sldId id="260" r:id="rId8"/>
    <p:sldId id="280" r:id="rId9"/>
    <p:sldId id="285" r:id="rId10"/>
    <p:sldId id="283" r:id="rId11"/>
    <p:sldId id="284" r:id="rId12"/>
    <p:sldId id="278" r:id="rId13"/>
    <p:sldId id="281" r:id="rId14"/>
    <p:sldId id="282" r:id="rId15"/>
    <p:sldId id="263" r:id="rId16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663300"/>
    <a:srgbClr val="996600"/>
    <a:srgbClr val="FF9900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50" autoAdjust="0"/>
    <p:restoredTop sz="94660"/>
  </p:normalViewPr>
  <p:slideViewPr>
    <p:cSldViewPr>
      <p:cViewPr>
        <p:scale>
          <a:sx n="71" d="100"/>
          <a:sy n="71" d="100"/>
        </p:scale>
        <p:origin x="-570" y="7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Office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Diagram 1</c:v>
                </c:pt>
              </c:strCache>
            </c:strRef>
          </c:tx>
          <c:dPt>
            <c:idx val="0"/>
            <c:explosion val="2"/>
            <c:spPr>
              <a:solidFill>
                <a:srgbClr val="FF0000"/>
              </a:solidFill>
            </c:spPr>
          </c:dPt>
          <c:dPt>
            <c:idx val="2"/>
            <c:spPr>
              <a:solidFill>
                <a:srgbClr val="7030A0"/>
              </a:solidFill>
            </c:spPr>
          </c:dPt>
          <c:dPt>
            <c:idx val="3"/>
            <c:spPr>
              <a:solidFill>
                <a:srgbClr val="FFC000"/>
              </a:solidFill>
            </c:spPr>
          </c:dPt>
          <c:dPt>
            <c:idx val="4"/>
            <c:spPr>
              <a:solidFill>
                <a:srgbClr val="92D050"/>
              </a:solidFill>
            </c:spPr>
          </c:dPt>
          <c:dLbls>
            <c:showPercent val="1"/>
            <c:showLeaderLines val="1"/>
          </c:dLbls>
          <c:cat>
            <c:strRef>
              <c:f>Лист1!$A$2:$A$6</c:f>
              <c:strCache>
                <c:ptCount val="5"/>
                <c:pt idx="0">
                  <c:v>Lets people spend time actively and get together</c:v>
                </c:pt>
                <c:pt idx="1">
                  <c:v>Gives an opportunity to meet new people </c:v>
                </c:pt>
                <c:pt idx="2">
                  <c:v>Improves family and friends relationship</c:v>
                </c:pt>
                <c:pt idx="3">
                  <c:v>I did not think about it</c:v>
                </c:pt>
                <c:pt idx="4">
                  <c:v>Other opinion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35</c:v>
                </c:pt>
                <c:pt idx="1">
                  <c:v>30</c:v>
                </c:pt>
                <c:pt idx="2">
                  <c:v>25</c:v>
                </c:pt>
                <c:pt idx="3">
                  <c:v>7</c:v>
                </c:pt>
                <c:pt idx="4">
                  <c:v>3</c:v>
                </c:pt>
              </c:numCache>
            </c:numRef>
          </c:val>
        </c:ser>
        <c:dLbls>
          <c:showPercent val="1"/>
        </c:dLbls>
        <c:firstSliceAng val="0"/>
      </c:pieChart>
    </c:plotArea>
    <c:legend>
      <c:legendPos val="r"/>
      <c:layout/>
    </c:legend>
    <c:plotVisOnly val="1"/>
    <c:dispBlanksAs val="zero"/>
  </c:chart>
  <c:txPr>
    <a:bodyPr/>
    <a:lstStyle/>
    <a:p>
      <a:pPr>
        <a:defRPr sz="1800"/>
      </a:pPr>
      <a:endParaRPr lang="ru-RU"/>
    </a:p>
  </c:txPr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Лист1!$B$1</c:f>
              <c:strCache>
                <c:ptCount val="1"/>
                <c:pt idx="0">
                  <c:v>Yes, I agree</c:v>
                </c:pt>
              </c:strCache>
            </c:strRef>
          </c:tx>
          <c:spPr>
            <a:solidFill>
              <a:srgbClr val="00B050"/>
            </a:solidFill>
          </c:spPr>
          <c:cat>
            <c:strRef>
              <c:f>Лист1!$A$2:$A$4</c:f>
              <c:strCache>
                <c:ptCount val="3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</c:strCache>
            </c:strRef>
          </c:cat>
          <c:val>
            <c:numRef>
              <c:f>Лист1!$B$2:$B$4</c:f>
              <c:numCache>
                <c:formatCode>0.00%</c:formatCode>
                <c:ptCount val="3"/>
                <c:pt idx="0">
                  <c:v>0.96000000000000019</c:v>
                </c:pt>
                <c:pt idx="1">
                  <c:v>1</c:v>
                </c:pt>
                <c:pt idx="2">
                  <c:v>0.98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Diffucult to answer</c:v>
                </c:pt>
              </c:strCache>
            </c:strRef>
          </c:tx>
          <c:spPr>
            <a:solidFill>
              <a:srgbClr val="FF0000"/>
            </a:solidFill>
          </c:spPr>
          <c:cat>
            <c:strRef>
              <c:f>Лист1!$A$2:$A$4</c:f>
              <c:strCache>
                <c:ptCount val="3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</c:strCache>
            </c:strRef>
          </c:cat>
          <c:val>
            <c:numRef>
              <c:f>Лист1!$C$2:$C$4</c:f>
              <c:numCache>
                <c:formatCode>0.00%</c:formatCode>
                <c:ptCount val="3"/>
                <c:pt idx="0">
                  <c:v>4.0000000000000015E-2</c:v>
                </c:pt>
                <c:pt idx="1">
                  <c:v>0</c:v>
                </c:pt>
                <c:pt idx="2">
                  <c:v>1.0000000000000004E-2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No, I disagree</c:v>
                </c:pt>
              </c:strCache>
            </c:strRef>
          </c:tx>
          <c:spPr>
            <a:solidFill>
              <a:srgbClr val="7030A0"/>
            </a:solidFill>
          </c:spPr>
          <c:cat>
            <c:strRef>
              <c:f>Лист1!$A$2:$A$4</c:f>
              <c:strCache>
                <c:ptCount val="3"/>
                <c:pt idx="0">
                  <c:v>Group 1</c:v>
                </c:pt>
                <c:pt idx="1">
                  <c:v>Group 2</c:v>
                </c:pt>
                <c:pt idx="2">
                  <c:v>Group 3</c:v>
                </c:pt>
              </c:strCache>
            </c:strRef>
          </c:cat>
          <c:val>
            <c:numRef>
              <c:f>Лист1!$D$2:$D$4</c:f>
              <c:numCache>
                <c:formatCode>0.00%</c:formatCode>
                <c:ptCount val="3"/>
                <c:pt idx="0">
                  <c:v>0</c:v>
                </c:pt>
                <c:pt idx="1">
                  <c:v>0</c:v>
                </c:pt>
                <c:pt idx="2">
                  <c:v>1.0000000000000004E-2</c:v>
                </c:pt>
              </c:numCache>
            </c:numRef>
          </c:val>
        </c:ser>
        <c:shape val="box"/>
        <c:axId val="136381952"/>
        <c:axId val="136383872"/>
        <c:axId val="0"/>
      </c:bar3DChart>
      <c:catAx>
        <c:axId val="136381952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 dirty="0" smtClean="0"/>
                  <a:t>The</a:t>
                </a:r>
                <a:r>
                  <a:rPr lang="en-US" baseline="0" dirty="0" smtClean="0"/>
                  <a:t> interviewed groups</a:t>
                </a:r>
                <a:endParaRPr lang="ru-RU" dirty="0"/>
              </a:p>
            </c:rich>
          </c:tx>
          <c:layout/>
        </c:title>
        <c:tickLblPos val="nextTo"/>
        <c:crossAx val="136383872"/>
        <c:crosses val="autoZero"/>
        <c:auto val="1"/>
        <c:lblAlgn val="ctr"/>
        <c:lblOffset val="100"/>
      </c:catAx>
      <c:valAx>
        <c:axId val="136383872"/>
        <c:scaling>
          <c:orientation val="minMax"/>
        </c:scaling>
        <c:axPos val="l"/>
        <c:majorGridlines/>
        <c:title>
          <c:tx>
            <c:rich>
              <a:bodyPr rot="0" vert="wordArtVert"/>
              <a:lstStyle/>
              <a:p>
                <a:pPr>
                  <a:defRPr/>
                </a:pPr>
                <a:endParaRPr lang="ru-RU" dirty="0"/>
              </a:p>
            </c:rich>
          </c:tx>
          <c:layout/>
        </c:title>
        <c:numFmt formatCode="0.00%" sourceLinked="1"/>
        <c:tickLblPos val="nextTo"/>
        <c:crossAx val="136381952"/>
        <c:crosses val="autoZero"/>
        <c:crossBetween val="between"/>
      </c:valAx>
    </c:plotArea>
    <c:legend>
      <c:legendPos val="r"/>
      <c:layout/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24CF19-E4E9-4DEA-B329-0A45B502A230}" type="datetimeFigureOut">
              <a:rPr lang="ru-RU" smtClean="0"/>
              <a:pPr/>
              <a:t>06.03.2018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AC65F9-17DE-4F2F-88DF-AB20A7081A1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803059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AC65F9-17DE-4F2F-88DF-AB20A7081A19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122264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solidFill>
            <a:srgbClr val="FFFFFF">
              <a:alpha val="10001"/>
            </a:srgbClr>
          </a:solidFill>
        </p:spPr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noFill/>
        </p:spPr>
        <p:txBody>
          <a:bodyPr/>
          <a:lstStyle>
            <a:lvl1pPr marL="0" indent="0" algn="r">
              <a:buFontTx/>
              <a:buNone/>
              <a:defRPr/>
            </a:lvl1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EC4625A-8023-40C3-88A9-5E90CB463C7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414740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D3DDC-E34C-48F9-AC33-755DB3E9BCD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5476085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CCFA61-2AEE-4438-A267-CDFD97E202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8716914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90DD60-F0CF-4A8F-9034-223C838731E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44331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1CDD74-6667-44A8-A60B-FDE5F8125B2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684288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70D55E5-A172-4C4C-AE58-5361669F8D2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9140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656452D-F365-478B-B03C-C43CCDFC531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37322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CD374B-294E-4758-8618-25ECBD0D63C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3098527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 smtClean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985E3D-B378-4D41-B2F0-5073C63A9C5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15465147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F40B4F-AECD-4574-ADF7-B71D82EE4BB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1875201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F8C7AD-62E7-4752-9BE7-2554F7BB64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="" xmlns:p14="http://schemas.microsoft.com/office/powerpoint/2010/main" val="26579456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solidFill>
            <a:srgbClr val="FFFFFF">
              <a:alpha val="10196"/>
            </a:srgb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1">
                <a:solidFill>
                  <a:schemeClr val="bg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1">
                <a:solidFill>
                  <a:schemeClr val="bg1"/>
                </a:solidFill>
                <a:latin typeface="Arial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1">
                <a:solidFill>
                  <a:schemeClr val="bg1"/>
                </a:solidFill>
              </a:defRPr>
            </a:lvl1pPr>
          </a:lstStyle>
          <a:p>
            <a:pPr>
              <a:defRPr/>
            </a:pPr>
            <a:fld id="{689D8806-3352-40BA-82D8-AD91F7DECBA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+mj-lt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4400" b="1" i="1">
          <a:solidFill>
            <a:srgbClr val="663300"/>
          </a:solidFill>
          <a:latin typeface="Century Gothic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b="1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630616" cy="1470025"/>
          </a:xfrm>
          <a:solidFill>
            <a:srgbClr val="FFFFFF">
              <a:alpha val="10196"/>
            </a:srgbClr>
          </a:solidFill>
        </p:spPr>
        <p:txBody>
          <a:bodyPr/>
          <a:lstStyle/>
          <a:p>
            <a:pPr eaLnBrk="1" hangingPunct="1"/>
            <a:r>
              <a:rPr lang="en-US" altLang="ru-RU" dirty="0" smtClean="0"/>
              <a:t> Aikido-the </a:t>
            </a:r>
            <a:r>
              <a:rPr lang="en-US" altLang="ru-RU" dirty="0" err="1" smtClean="0"/>
              <a:t>world,uniting</a:t>
            </a:r>
            <a:r>
              <a:rPr lang="en-US" altLang="ru-RU" dirty="0" smtClean="0"/>
              <a:t> us</a:t>
            </a:r>
            <a:endParaRPr lang="ru-RU" altLang="ru-RU" dirty="0" smtClean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566988"/>
          </a:xfr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>
                    <a:alpha val="10196"/>
                  </a:srgbClr>
                </a:solidFill>
              </a14:hiddenFill>
            </a:ext>
          </a:extLst>
        </p:spPr>
        <p:txBody>
          <a:bodyPr/>
          <a:lstStyle/>
          <a:p>
            <a:pPr eaLnBrk="1" hangingPunct="1"/>
            <a:r>
              <a:rPr lang="en-US" altLang="ru-RU" smtClean="0">
                <a:solidFill>
                  <a:srgbClr val="663300"/>
                </a:solidFill>
              </a:rPr>
              <a:t>Author: Terskikh Evgeniia,</a:t>
            </a:r>
          </a:p>
          <a:p>
            <a:pPr eaLnBrk="1" hangingPunct="1"/>
            <a:r>
              <a:rPr lang="en-US" altLang="ru-RU" smtClean="0">
                <a:solidFill>
                  <a:srgbClr val="663300"/>
                </a:solidFill>
              </a:rPr>
              <a:t>    </a:t>
            </a:r>
            <a:r>
              <a:rPr lang="ru-RU" altLang="ru-RU" smtClean="0">
                <a:solidFill>
                  <a:srgbClr val="663300"/>
                </a:solidFill>
              </a:rPr>
              <a:t> </a:t>
            </a:r>
            <a:r>
              <a:rPr lang="en-US" altLang="ru-RU" smtClean="0">
                <a:solidFill>
                  <a:srgbClr val="663300"/>
                </a:solidFill>
              </a:rPr>
              <a:t>the pupil of the 11th grade.</a:t>
            </a:r>
          </a:p>
          <a:p>
            <a:pPr eaLnBrk="1" hangingPunct="1"/>
            <a:endParaRPr lang="ru-RU" altLang="ru-RU" smtClean="0">
              <a:solidFill>
                <a:srgbClr val="663300"/>
              </a:solidFill>
            </a:endParaRPr>
          </a:p>
          <a:p>
            <a:pPr eaLnBrk="1" hangingPunct="1"/>
            <a:r>
              <a:rPr lang="en-US" altLang="ru-RU" smtClean="0">
                <a:solidFill>
                  <a:srgbClr val="663300"/>
                </a:solidFill>
              </a:rPr>
              <a:t>Teacher: Gundarova V.N.</a:t>
            </a:r>
          </a:p>
          <a:p>
            <a:pPr eaLnBrk="1" hangingPunct="1"/>
            <a:endParaRPr lang="ru-RU" altLang="ru-RU" smtClean="0">
              <a:solidFill>
                <a:srgbClr val="663300"/>
              </a:solidFill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Заголовок 1"/>
          <p:cNvSpPr>
            <a:spLocks noGrp="1"/>
          </p:cNvSpPr>
          <p:nvPr>
            <p:ph type="title"/>
          </p:nvPr>
        </p:nvSpPr>
        <p:spPr>
          <a:xfrm>
            <a:off x="1258888" y="274638"/>
            <a:ext cx="6337300" cy="1143000"/>
          </a:xfrm>
        </p:spPr>
        <p:txBody>
          <a:bodyPr/>
          <a:lstStyle/>
          <a:p>
            <a:pPr algn="ctr"/>
            <a:r>
              <a:rPr lang="ru-RU" smtClean="0"/>
              <a:t/>
            </a:r>
            <a:br>
              <a:rPr lang="ru-RU" smtClean="0"/>
            </a:br>
            <a:r>
              <a:rPr lang="en-US" smtClean="0"/>
              <a:t>The aims of my research work are:</a:t>
            </a:r>
            <a:br>
              <a:rPr lang="en-US" smtClean="0"/>
            </a:b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116013" y="1600200"/>
            <a:ext cx="7416800" cy="4525963"/>
          </a:xfrm>
        </p:spPr>
        <p:txBody>
          <a:bodyPr/>
          <a:lstStyle/>
          <a:p>
            <a:pPr marL="0" indent="0">
              <a:buFontTx/>
              <a:buNone/>
              <a:defRPr/>
            </a:pPr>
            <a:r>
              <a:rPr lang="en-US" dirty="0" smtClean="0">
                <a:solidFill>
                  <a:srgbClr val="663300"/>
                </a:solidFill>
              </a:rPr>
              <a:t>•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To collect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general information about aikido</a:t>
            </a:r>
          </a:p>
          <a:p>
            <a:pPr marL="0" indent="0">
              <a:buFontTx/>
              <a:buNone/>
              <a:defRPr/>
            </a:pPr>
            <a:r>
              <a:rPr lang="en-US" dirty="0" smtClean="0">
                <a:solidFill>
                  <a:srgbClr val="663300"/>
                </a:solidFill>
              </a:rPr>
              <a:t>•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To analyze how aikido </a:t>
            </a:r>
            <a:r>
              <a:rPr lang="en-US" dirty="0" smtClean="0">
                <a:solidFill>
                  <a:srgbClr val="C00000"/>
                </a:solidFill>
              </a:rPr>
              <a:t>influences </a:t>
            </a:r>
            <a:r>
              <a:rPr lang="en-US" dirty="0" smtClean="0">
                <a:solidFill>
                  <a:srgbClr val="C00000"/>
                </a:solidFill>
              </a:rPr>
              <a:t>people’s relationships</a:t>
            </a:r>
          </a:p>
          <a:p>
            <a:pPr marL="0" indent="0">
              <a:buFontTx/>
              <a:buNone/>
              <a:defRPr/>
            </a:pPr>
            <a:r>
              <a:rPr lang="en-US" dirty="0" smtClean="0">
                <a:solidFill>
                  <a:srgbClr val="663300"/>
                </a:solidFill>
              </a:rPr>
              <a:t>•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To tell about my own experience </a:t>
            </a:r>
            <a:r>
              <a:rPr lang="ru-RU" dirty="0" smtClean="0">
                <a:solidFill>
                  <a:srgbClr val="C00000"/>
                </a:solidFill>
              </a:rPr>
              <a:t>      </a:t>
            </a:r>
            <a:r>
              <a:rPr lang="en-US" dirty="0" smtClean="0">
                <a:solidFill>
                  <a:srgbClr val="C00000"/>
                </a:solidFill>
              </a:rPr>
              <a:t>in this sport</a:t>
            </a:r>
          </a:p>
          <a:p>
            <a:pPr marL="0" indent="0">
              <a:buFontTx/>
              <a:buNone/>
              <a:defRPr/>
            </a:pPr>
            <a:r>
              <a:rPr lang="en-US" dirty="0" smtClean="0">
                <a:solidFill>
                  <a:srgbClr val="663300"/>
                </a:solidFill>
              </a:rPr>
              <a:t>•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To make a conclusion </a:t>
            </a:r>
          </a:p>
          <a:p>
            <a:pPr marL="0" indent="0">
              <a:buFontTx/>
              <a:buNone/>
              <a:defRPr/>
            </a:pPr>
            <a:r>
              <a:rPr lang="en-US" dirty="0" smtClean="0">
                <a:solidFill>
                  <a:srgbClr val="663300"/>
                </a:solidFill>
              </a:rPr>
              <a:t>•</a:t>
            </a:r>
            <a:r>
              <a:rPr lang="ru-RU" dirty="0" smtClean="0">
                <a:solidFill>
                  <a:srgbClr val="6633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To present the work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ransition spd="slow"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>
          <a:xfrm flipV="1">
            <a:off x="1042988" y="0"/>
            <a:ext cx="7643812" cy="274638"/>
          </a:xfrm>
        </p:spPr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476250"/>
            <a:ext cx="8229600" cy="5649913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altLang="ru-RU" smtClean="0"/>
              <a:t>  </a:t>
            </a:r>
            <a:r>
              <a:rPr lang="ru-RU" altLang="ru-RU" smtClean="0"/>
              <a:t>« </a:t>
            </a:r>
            <a:r>
              <a:rPr lang="en-US" altLang="ru-RU" smtClean="0"/>
              <a:t>Aikido begins in you</a:t>
            </a:r>
            <a:r>
              <a:rPr lang="ru-RU" altLang="ru-RU" smtClean="0"/>
              <a:t>»</a:t>
            </a:r>
            <a:r>
              <a:rPr lang="en-US" altLang="ru-RU" smtClean="0"/>
              <a:t> </a:t>
            </a:r>
            <a:endParaRPr lang="ru-RU" altLang="ru-RU" smtClean="0"/>
          </a:p>
          <a:p>
            <a:pPr eaLnBrk="1" hangingPunct="1">
              <a:buFontTx/>
              <a:buNone/>
            </a:pPr>
            <a:r>
              <a:rPr lang="ru-RU" altLang="ru-RU" smtClean="0"/>
              <a:t>            </a:t>
            </a:r>
            <a:r>
              <a:rPr lang="en-US" altLang="ru-RU" sz="2400" smtClean="0"/>
              <a:t>Morihei Ueshiba</a:t>
            </a:r>
            <a:r>
              <a:rPr lang="ru-RU" altLang="ru-RU" sz="2400" smtClean="0"/>
              <a:t>, </a:t>
            </a:r>
            <a:r>
              <a:rPr lang="en-US" altLang="ru-RU" sz="2400" smtClean="0"/>
              <a:t>the founder of aikido</a:t>
            </a:r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  <a:p>
            <a:pPr eaLnBrk="1" hangingPunct="1">
              <a:buFontTx/>
              <a:buNone/>
            </a:pPr>
            <a:endParaRPr lang="ru-RU" altLang="ru-RU" smtClean="0"/>
          </a:p>
        </p:txBody>
      </p:sp>
      <p:pic>
        <p:nvPicPr>
          <p:cNvPr id="4" name="Рисунок 3" descr="34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25" y="2420938"/>
            <a:ext cx="2833688" cy="3592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463" y="2876550"/>
            <a:ext cx="3046412" cy="3136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blinds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altLang="ru-RU" smtClean="0"/>
              <a:t>                                     </a:t>
            </a:r>
            <a:r>
              <a:rPr lang="en-US" altLang="ru-RU" sz="2800" smtClean="0"/>
              <a:t>- Ai </a:t>
            </a:r>
            <a:r>
              <a:rPr lang="ru-RU" altLang="ru-RU" sz="2800" smtClean="0"/>
              <a:t>(</a:t>
            </a:r>
            <a:r>
              <a:rPr lang="en-US" altLang="ru-RU" sz="2800" smtClean="0"/>
              <a:t> home)</a:t>
            </a:r>
          </a:p>
          <a:p>
            <a:pPr eaLnBrk="1" hangingPunct="1">
              <a:buFontTx/>
              <a:buNone/>
            </a:pPr>
            <a:endParaRPr lang="en-US" altLang="ru-RU" sz="2800" smtClean="0"/>
          </a:p>
          <a:p>
            <a:pPr eaLnBrk="1" hangingPunct="1">
              <a:buFontTx/>
              <a:buNone/>
            </a:pPr>
            <a:endParaRPr lang="en-US" altLang="ru-RU" sz="2800" smtClean="0"/>
          </a:p>
          <a:p>
            <a:pPr eaLnBrk="1" hangingPunct="1">
              <a:buFontTx/>
              <a:buNone/>
            </a:pPr>
            <a:r>
              <a:rPr lang="en-US" altLang="ru-RU" sz="2800" smtClean="0"/>
              <a:t>                                        - Ki (spiritual energy)</a:t>
            </a:r>
          </a:p>
          <a:p>
            <a:pPr eaLnBrk="1" hangingPunct="1">
              <a:buFontTx/>
              <a:buNone/>
            </a:pPr>
            <a:endParaRPr lang="en-US" altLang="ru-RU" sz="2800" smtClean="0"/>
          </a:p>
          <a:p>
            <a:pPr eaLnBrk="1" hangingPunct="1">
              <a:buFontTx/>
              <a:buNone/>
            </a:pPr>
            <a:endParaRPr lang="en-US" altLang="ru-RU" sz="2800" smtClean="0"/>
          </a:p>
          <a:p>
            <a:pPr eaLnBrk="1" hangingPunct="1">
              <a:buFontTx/>
              <a:buNone/>
            </a:pPr>
            <a:endParaRPr lang="en-US" altLang="ru-RU" sz="2800" smtClean="0"/>
          </a:p>
          <a:p>
            <a:pPr eaLnBrk="1" hangingPunct="1">
              <a:buFontTx/>
              <a:buNone/>
            </a:pPr>
            <a:r>
              <a:rPr lang="en-US" altLang="ru-RU" sz="2800" smtClean="0"/>
              <a:t>                                         - Do</a:t>
            </a:r>
            <a:r>
              <a:rPr lang="ru-RU" altLang="ru-RU" sz="2800" smtClean="0"/>
              <a:t> ( </a:t>
            </a:r>
            <a:r>
              <a:rPr lang="en-US" altLang="ru-RU" sz="2800" smtClean="0"/>
              <a:t>way)</a:t>
            </a:r>
          </a:p>
        </p:txBody>
      </p:sp>
      <p:pic>
        <p:nvPicPr>
          <p:cNvPr id="4" name="Рисунок 3" descr="aikido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714375"/>
            <a:ext cx="3500437" cy="582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99350" cy="1143000"/>
          </a:xfrm>
        </p:spPr>
        <p:txBody>
          <a:bodyPr/>
          <a:lstStyle/>
          <a:p>
            <a:pPr eaLnBrk="1" hangingPunct="1"/>
            <a:r>
              <a:rPr lang="ru-RU" sz="4000" smtClean="0"/>
              <a:t/>
            </a:r>
            <a:br>
              <a:rPr lang="ru-RU" sz="4000" smtClean="0"/>
            </a:br>
            <a:r>
              <a:rPr lang="en-US" sz="4000" smtClean="0"/>
              <a:t/>
            </a:r>
            <a:br>
              <a:rPr lang="en-US" sz="4000" smtClean="0"/>
            </a:br>
            <a:r>
              <a:rPr lang="en-US" sz="4000" smtClean="0"/>
              <a:t>The true Warrior is invincible because he no one fights.</a:t>
            </a:r>
            <a:br>
              <a:rPr lang="en-US" sz="4000" smtClean="0"/>
            </a:br>
            <a:r>
              <a:rPr lang="ru-RU" sz="4000" smtClean="0"/>
              <a:t/>
            </a:r>
            <a:br>
              <a:rPr lang="ru-RU" sz="4000" smtClean="0"/>
            </a:br>
            <a:endParaRPr lang="ru-RU" sz="4000" smtClean="0"/>
          </a:p>
        </p:txBody>
      </p:sp>
      <p:sp>
        <p:nvSpPr>
          <p:cNvPr id="614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434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628800"/>
            <a:ext cx="6696744" cy="3312368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chemeClr val="bg2"/>
            </a:outerShdw>
            <a:reflection blurRad="6350" stA="50000" endA="300" endPos="90000" dir="5400000" sy="-100000" algn="bl" rotWithShape="0"/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3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>
          <a:xfrm>
            <a:off x="755650" y="404813"/>
            <a:ext cx="7561263" cy="71437"/>
          </a:xfrm>
        </p:spPr>
        <p:txBody>
          <a:bodyPr/>
          <a:lstStyle/>
          <a:p>
            <a:pPr eaLnBrk="1" hangingPunct="1"/>
            <a:r>
              <a:rPr lang="en-US" sz="4000" smtClean="0"/>
              <a:t/>
            </a:r>
            <a:br>
              <a:rPr lang="en-US" sz="4000" smtClean="0"/>
            </a:br>
            <a:endParaRPr lang="ru-RU" sz="4000" smtClean="0"/>
          </a:p>
        </p:txBody>
      </p:sp>
      <p:sp>
        <p:nvSpPr>
          <p:cNvPr id="7171" name="Объект 2"/>
          <p:cNvSpPr>
            <a:spLocks noGrp="1"/>
          </p:cNvSpPr>
          <p:nvPr>
            <p:ph idx="1"/>
          </p:nvPr>
        </p:nvSpPr>
        <p:spPr>
          <a:xfrm flipV="1">
            <a:off x="457200" y="6126163"/>
            <a:ext cx="3609975" cy="1550987"/>
          </a:xfrm>
        </p:spPr>
        <p:txBody>
          <a:bodyPr/>
          <a:lstStyle/>
          <a:p>
            <a:pPr marL="0" indent="0" eaLnBrk="1" hangingPunct="1">
              <a:buFontTx/>
              <a:buNone/>
            </a:pPr>
            <a:endParaRPr lang="ru-RU" smtClean="0"/>
          </a:p>
          <a:p>
            <a:pPr marL="0" indent="0" eaLnBrk="1" hangingPunct="1">
              <a:buFontTx/>
              <a:buNone/>
            </a:pPr>
            <a:endParaRPr lang="ru-RU" smtClean="0"/>
          </a:p>
          <a:p>
            <a:pPr marL="0" indent="0" eaLnBrk="1" hangingPunct="1">
              <a:buFontTx/>
              <a:buNone/>
            </a:pPr>
            <a:endParaRPr lang="ru-RU" smtClean="0"/>
          </a:p>
          <a:p>
            <a:pPr marL="0" indent="0" eaLnBrk="1" hangingPunct="1">
              <a:buFontTx/>
              <a:buNone/>
            </a:pPr>
            <a:r>
              <a:rPr lang="ru-RU" smtClean="0"/>
              <a:t>                                                       </a:t>
            </a:r>
          </a:p>
        </p:txBody>
      </p:sp>
      <p:pic>
        <p:nvPicPr>
          <p:cNvPr id="19463" name="Picture 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6696744" cy="4937324"/>
          </a:xfrm>
          <a:prstGeom prst="rect">
            <a:avLst/>
          </a:prstGeom>
          <a:noFill/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pic>
        <p:nvPicPr>
          <p:cNvPr id="8195" name="Содержимое 3" descr="2-nabor-v-gruppu-ajkido-stil-realnoe.jpg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428750" y="1071563"/>
            <a:ext cx="6543675" cy="5126037"/>
          </a:xfr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8488" cy="1143000"/>
          </a:xfrm>
        </p:spPr>
        <p:txBody>
          <a:bodyPr/>
          <a:lstStyle/>
          <a:p>
            <a:pPr algn="ctr"/>
            <a:r>
              <a:rPr lang="en-US" smtClean="0"/>
              <a:t>Family and sport</a:t>
            </a:r>
            <a:endParaRPr lang="ru-RU" smtClean="0"/>
          </a:p>
        </p:txBody>
      </p:sp>
      <p:sp>
        <p:nvSpPr>
          <p:cNvPr id="9219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2636838"/>
            <a:ext cx="3435350" cy="2289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7763" y="1484313"/>
            <a:ext cx="3260725" cy="4897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split orient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58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2276873"/>
            <a:ext cx="7772400" cy="2520279"/>
          </a:xfrm>
        </p:spPr>
        <p:txBody>
          <a:bodyPr/>
          <a:lstStyle/>
          <a:p>
            <a:r>
              <a:rPr lang="en-US" dirty="0" smtClean="0"/>
              <a:t>    The results of </a:t>
            </a:r>
            <a:br>
              <a:rPr lang="en-US" dirty="0" smtClean="0"/>
            </a:br>
            <a:r>
              <a:rPr lang="en-US" dirty="0"/>
              <a:t> </a:t>
            </a:r>
            <a:r>
              <a:rPr lang="en-US" dirty="0" smtClean="0"/>
              <a:t>               the </a:t>
            </a:r>
            <a:r>
              <a:rPr lang="en-US" dirty="0" smtClean="0"/>
              <a:t>survey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-2700808" y="548680"/>
            <a:ext cx="7772400" cy="150018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283968" y="4005064"/>
            <a:ext cx="3168352" cy="1224136"/>
          </a:xfrm>
          <a:prstGeom prst="rightArrow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030A0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4575281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99592" y="836712"/>
            <a:ext cx="7272808" cy="580926"/>
          </a:xfrm>
        </p:spPr>
        <p:txBody>
          <a:bodyPr/>
          <a:lstStyle/>
          <a:p>
            <a:pPr algn="ctr"/>
            <a:r>
              <a:rPr lang="en-US" sz="2800" dirty="0" smtClean="0"/>
              <a:t>How do you think aikido influence people’s relationships?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10926025"/>
              </p:ext>
            </p:extLst>
          </p:nvPr>
        </p:nvGraphicFramePr>
        <p:xfrm>
          <a:off x="611560" y="1628800"/>
          <a:ext cx="7776864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="" xmlns:p14="http://schemas.microsoft.com/office/powerpoint/2010/main" val="13784038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>
        <p:circle/>
      </p:transition>
    </mc:Choice>
    <mc:Fallback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2800" dirty="0" smtClean="0"/>
              <a:t>Do you agree with the statement: «Aikido unites people»?</a:t>
            </a:r>
            <a:endParaRPr lang="ru-RU" sz="28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497628214"/>
              </p:ext>
            </p:extLst>
          </p:nvPr>
        </p:nvGraphicFramePr>
        <p:xfrm>
          <a:off x="899592" y="1600200"/>
          <a:ext cx="7344816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="" xmlns:p14="http://schemas.microsoft.com/office/powerpoint/2010/main" val="2921776345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0243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81100" y="1600200"/>
            <a:ext cx="6781800" cy="4525963"/>
          </a:xfrm>
        </p:spPr>
      </p:pic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1267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1268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2038" y="1917700"/>
            <a:ext cx="7067550" cy="35734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12291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1229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1635125"/>
            <a:ext cx="6418262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alt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endParaRPr lang="en-US" altLang="ru-RU" smtClean="0"/>
          </a:p>
          <a:p>
            <a:pPr eaLnBrk="1" hangingPunct="1">
              <a:buFontTx/>
              <a:buNone/>
            </a:pPr>
            <a:r>
              <a:rPr lang="en-US" altLang="ru-RU" smtClean="0"/>
              <a:t>                          </a:t>
            </a:r>
          </a:p>
          <a:p>
            <a:pPr eaLnBrk="1" hangingPunct="1">
              <a:buFontTx/>
              <a:buNone/>
            </a:pPr>
            <a:r>
              <a:rPr lang="en-US" altLang="ru-RU" sz="6000" smtClean="0"/>
              <a:t>         Thank you </a:t>
            </a:r>
          </a:p>
          <a:p>
            <a:pPr eaLnBrk="1" hangingPunct="1">
              <a:buFontTx/>
              <a:buNone/>
            </a:pPr>
            <a:r>
              <a:rPr lang="en-US" altLang="ru-RU" sz="6000" smtClean="0"/>
              <a:t>         for attention</a:t>
            </a:r>
            <a:endParaRPr lang="en-US" altLang="ru-RU" smtClean="0"/>
          </a:p>
        </p:txBody>
      </p:sp>
    </p:spTree>
  </p:cSld>
  <p:clrMapOvr>
    <a:masterClrMapping/>
  </p:clrMapOvr>
  <p:transition spd="slow">
    <p:wheel spokes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archment">
  <a:themeElements>
    <a:clrScheme name="Тема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Тема Office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Тема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Тема Offic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Тема Offic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Parchment</Template>
  <TotalTime>517</TotalTime>
  <Words>131</Words>
  <Application>Microsoft Office PowerPoint</Application>
  <PresentationFormat>Экран (4:3)</PresentationFormat>
  <Paragraphs>38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Parchment</vt:lpstr>
      <vt:lpstr> Aikido-the world,uniting us</vt:lpstr>
      <vt:lpstr> The aims of my research work are: </vt:lpstr>
      <vt:lpstr>Слайд 3</vt:lpstr>
      <vt:lpstr>Слайд 4</vt:lpstr>
      <vt:lpstr>  The true Warrior is invincible because he no one fights.  </vt:lpstr>
      <vt:lpstr> </vt:lpstr>
      <vt:lpstr>Слайд 7</vt:lpstr>
      <vt:lpstr>Family and sport</vt:lpstr>
      <vt:lpstr>    The results of                  the survey</vt:lpstr>
      <vt:lpstr>How do you think aikido influence people’s relationships?</vt:lpstr>
      <vt:lpstr>Do you agree with the statement: «Aikido unites people»?</vt:lpstr>
      <vt:lpstr>Слайд 12</vt:lpstr>
      <vt:lpstr>Слайд 13</vt:lpstr>
      <vt:lpstr>Слайд 14</vt:lpstr>
      <vt:lpstr>Слайд 15</vt:lpstr>
    </vt:vector>
  </TitlesOfParts>
  <Company>дом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Терских Надежда Григорьевна</dc:creator>
  <cp:lastModifiedBy>comp</cp:lastModifiedBy>
  <cp:revision>45</cp:revision>
  <dcterms:created xsi:type="dcterms:W3CDTF">2012-02-01T16:30:44Z</dcterms:created>
  <dcterms:modified xsi:type="dcterms:W3CDTF">2018-03-06T17:33:07Z</dcterms:modified>
</cp:coreProperties>
</file>