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10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4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161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36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6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202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85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01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71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30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A5E2B-C128-4E73-AA2B-011D9C6CA32F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F3FEC-B868-4933-A1CA-2EB647FBE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0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dernarmy.ru/article/306/vmf-rossii" TargetMode="External"/><Relationship Id="rId2" Type="http://schemas.openxmlformats.org/officeDocument/2006/relationships/hyperlink" Target="http://e-koncept.ru/2017/970600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andex.ru/images/search?text" TargetMode="External"/><Relationship Id="rId4" Type="http://schemas.openxmlformats.org/officeDocument/2006/relationships/hyperlink" Target="https://www.syl.ru/article/179642/new_artilleriya-rossii-sovremennoe-orujie-rossii-boevaya-artilleri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800" b="1" dirty="0">
                <a:solidFill>
                  <a:srgbClr val="FF0000"/>
                </a:solidFill>
                <a:latin typeface="+mn-lt"/>
              </a:rPr>
              <a:t>Военная реформа Александра II </a:t>
            </a:r>
            <a:r>
              <a:rPr lang="ru-RU" sz="2800" b="1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2800" b="1" dirty="0" err="1" smtClean="0">
                <a:solidFill>
                  <a:srgbClr val="FF0000"/>
                </a:solidFill>
                <a:latin typeface="+mn-lt"/>
              </a:rPr>
              <a:t>Д.А.Милютина</a:t>
            </a:r>
            <a:r>
              <a:rPr lang="ru-RU" sz="28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(1862-1874 гг.)</a:t>
            </a:r>
          </a:p>
        </p:txBody>
      </p:sp>
      <p:pic>
        <p:nvPicPr>
          <p:cNvPr id="7" name="Объект 6" descr="https://russkiymir.ru/upload/medialibrary/73e/73e69ed81526fa11d9cad6cc0411113a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3881"/>
            <a:ext cx="3826768" cy="40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7" descr="https://regnum.ru/uploads/pictures/news/2018/06/28/regnum_picture_1530183156134896_normal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816424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945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Предпосылки реформы 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Либеральные преобразования 60-70-х гг. ХХ века стали следствием отмены крепостного права, которое во многом сдерживало развитие страны. Требовались изменения во всех сферах общественной жизни. В 1853-1856 гг. Российская империя участвовала в Крымской войне с Османской империей и ее союзниками – Англией и Францией. Проигрыш отчетливо показал отставание в военной и экономической сферах.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08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 Руководитель реформы</a:t>
            </a:r>
            <a:br>
              <a:rPr lang="ru-RU" sz="2800" b="1" dirty="0">
                <a:solidFill>
                  <a:srgbClr val="FF0000"/>
                </a:solidFill>
                <a:latin typeface="+mn-lt"/>
              </a:rPr>
            </a:br>
            <a:endParaRPr lang="ru-RU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1861 году пост военного министра занял граф Д.А. </a:t>
            </a:r>
            <a:r>
              <a:rPr lang="ru-RU" dirty="0" err="1"/>
              <a:t>Милютин</a:t>
            </a:r>
            <a:r>
              <a:rPr lang="ru-RU" dirty="0"/>
              <a:t>. Будучи участником войны на Кавказе, он хорошо знал положение армии и существующие в этой области проблемы.</a:t>
            </a:r>
          </a:p>
        </p:txBody>
      </p:sp>
    </p:spTree>
    <p:extLst>
      <p:ext uri="{BB962C8B-B14F-4D97-AF65-F5344CB8AC3E}">
        <p14:creationId xmlns:p14="http://schemas.microsoft.com/office/powerpoint/2010/main" val="40579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Причины военной реформы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стремление правительства преодолеть отставание России и выход ее на один уровень с европейскими державами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необходимость сокращения государственных расходов на армию; </a:t>
            </a:r>
            <a:endParaRPr lang="ru-RU" sz="2800" dirty="0" smtClean="0"/>
          </a:p>
          <a:p>
            <a:r>
              <a:rPr lang="ru-RU" sz="2800" dirty="0" smtClean="0"/>
              <a:t>преодоление </a:t>
            </a:r>
            <a:r>
              <a:rPr lang="ru-RU" sz="2800" dirty="0"/>
              <a:t>пережитков крепостного права: наличие рекрутской повинности, нехватка обученных офицерских кадров.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630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Задачи </a:t>
            </a:r>
            <a:br>
              <a:rPr lang="ru-RU" sz="3200" b="1" dirty="0">
                <a:solidFill>
                  <a:srgbClr val="FF0000"/>
                </a:solidFill>
              </a:rPr>
            </a:b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сокращение численности армии в мирное время; оперативное пополнение армии в военное время путем создания обученного резерва военнослужащих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улучшение подготовки солдат и офицеров, поворот в сторону практики; </a:t>
            </a:r>
            <a:endParaRPr lang="ru-RU" sz="2800" dirty="0" smtClean="0"/>
          </a:p>
          <a:p>
            <a:r>
              <a:rPr lang="ru-RU" sz="2800" dirty="0" smtClean="0"/>
              <a:t>перевооружение </a:t>
            </a:r>
            <a:r>
              <a:rPr lang="ru-RU" sz="2800" dirty="0"/>
              <a:t>армии, оснащение ее современными средствами; совершенствование системы управления.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2528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Реформы в системе комплектования армии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1874г. «Устав о воинской повинности» Отмена рекрутской системы комплектования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Введена всесословная воинская повинность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Сроки службы: СВ-6лет; ВМФ-7лет.</a:t>
            </a:r>
          </a:p>
        </p:txBody>
      </p:sp>
    </p:spTree>
    <p:extLst>
      <p:ext uri="{BB962C8B-B14F-4D97-AF65-F5344CB8AC3E}">
        <p14:creationId xmlns:p14="http://schemas.microsoft.com/office/powerpoint/2010/main" val="30237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Реформы в области управления и структуры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Деление территории России на 15 военных округов. </a:t>
            </a:r>
            <a:endParaRPr lang="ru-RU" sz="2800" dirty="0" smtClean="0"/>
          </a:p>
          <a:p>
            <a:r>
              <a:rPr lang="ru-RU" sz="2800" dirty="0" smtClean="0"/>
              <a:t>Назначены </a:t>
            </a:r>
            <a:r>
              <a:rPr lang="ru-RU" sz="2800" dirty="0"/>
              <a:t>командующие ВО. </a:t>
            </a:r>
            <a:endParaRPr lang="ru-RU" sz="2800" dirty="0" smtClean="0"/>
          </a:p>
          <a:p>
            <a:r>
              <a:rPr lang="ru-RU" sz="2800" dirty="0" smtClean="0"/>
              <a:t>Введено </a:t>
            </a:r>
            <a:r>
              <a:rPr lang="ru-RU" sz="2800" dirty="0"/>
              <a:t>понятие мобилизационной готовности войск на военное время. </a:t>
            </a:r>
            <a:endParaRPr lang="ru-RU" sz="2800" dirty="0" smtClean="0"/>
          </a:p>
          <a:p>
            <a:r>
              <a:rPr lang="ru-RU" sz="2800" dirty="0" smtClean="0"/>
              <a:t>Новые </a:t>
            </a:r>
            <a:r>
              <a:rPr lang="ru-RU" sz="2800" dirty="0"/>
              <a:t>воинские уставы.</a:t>
            </a:r>
          </a:p>
        </p:txBody>
      </p:sp>
    </p:spTree>
    <p:extLst>
      <p:ext uri="{BB962C8B-B14F-4D97-AF65-F5344CB8AC3E}">
        <p14:creationId xmlns:p14="http://schemas.microsoft.com/office/powerpoint/2010/main" val="24999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Перевооружение армии нарезным стрелковым оружием </a:t>
            </a:r>
          </a:p>
        </p:txBody>
      </p:sp>
      <p:pic>
        <p:nvPicPr>
          <p:cNvPr id="10" name="Объект 9" descr="https://upload.wikimedia.org/wikipedia/commons/f/f7/Russian_rifle_M1856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4572000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Объект 10" descr="https://upload.wikimedia.org/wikipedia/commons/f/fe/RussianFirearmsXIX_197-199_BerdanNo2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90335"/>
            <a:ext cx="4062596" cy="1345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18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Картечница </a:t>
            </a:r>
            <a:r>
              <a:rPr lang="ru-RU" sz="2800" b="1" dirty="0" err="1">
                <a:solidFill>
                  <a:srgbClr val="FF0000"/>
                </a:solidFill>
              </a:rPr>
              <a:t>Гатлинга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7" name="Объект 6" descr="https://upload.wikimedia.org/wikipedia/commons/thumb/8/89/Mitrailleuse_Gatling_APX1895_Paris_FRA_001.jpg/800px-Mitrailleuse_Gatling_APX1895_Paris_FRA_00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12776"/>
            <a:ext cx="6480720" cy="5445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101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Новые образцы орудий: </a:t>
            </a:r>
            <a:r>
              <a:rPr lang="ru-RU" sz="2800" b="1" dirty="0" err="1">
                <a:solidFill>
                  <a:srgbClr val="FF0000"/>
                </a:solidFill>
                <a:latin typeface="+mn-lt"/>
              </a:rPr>
              <a:t>казеннозарядные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, нарезные стволы</a:t>
            </a:r>
          </a:p>
        </p:txBody>
      </p:sp>
      <p:pic>
        <p:nvPicPr>
          <p:cNvPr id="5" name="Объект 4" descr="63mm Baranovsky gun 1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16487"/>
            <a:ext cx="4038600" cy="3616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tanky.dovidnyk.info/images/vehicles/i_18/i_18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4038600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69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+mn-lt"/>
              </a:rPr>
              <a:t>Переход от парусного флота к паровому, броненосному.</a:t>
            </a:r>
          </a:p>
        </p:txBody>
      </p:sp>
      <p:pic>
        <p:nvPicPr>
          <p:cNvPr id="7" name="Объект 6" descr="Ironclad warship Pyotr Velikiy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00200"/>
            <a:ext cx="7488831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54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Введение новой униформы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ic.pics.livejournal.com/jodkowskiv/48546661/11881/11881_original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632847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47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Результаты </a:t>
            </a:r>
            <a:r>
              <a:rPr lang="ru-RU" sz="2800" b="1" dirty="0" smtClean="0">
                <a:solidFill>
                  <a:srgbClr val="FF0000"/>
                </a:solidFill>
              </a:rPr>
              <a:t>реформы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/>
              <a:t>В России появилась массовая армия современного типа, способная действовать быстро и слаженно; начала складываться эффективная система военного управления; исчезли муштра и жестокие телесные наказания; солдат начали обучать не только военному делу, но и грамоте – поднятие авторитета воинской службы, появление у военнослужащих необходимых знаний военного дела, которые они могли применить на практике; всеобщая воинская повинность – удар по сословной организации общества, шаг к формированию нового общественного уклада; старые орудия были заменены современными, более легкими и удобными, основанными на современных разработках, что повышало боеспособность армии.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279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 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Значение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Реформа Александра II оказала огромное влияние на дальнейшее развитие российской армии. </a:t>
            </a:r>
            <a:endParaRPr lang="ru-RU" sz="2800" dirty="0" smtClean="0"/>
          </a:p>
          <a:p>
            <a:r>
              <a:rPr lang="ru-RU" sz="2800" dirty="0" smtClean="0"/>
              <a:t>Она </a:t>
            </a:r>
            <a:r>
              <a:rPr lang="ru-RU" sz="2800" dirty="0"/>
              <a:t>способствовала улучшению организации армии, увеличению ее мобильности. </a:t>
            </a:r>
            <a:endParaRPr lang="ru-RU" sz="2800" dirty="0" smtClean="0"/>
          </a:p>
          <a:p>
            <a:r>
              <a:rPr lang="ru-RU" sz="2800" dirty="0" smtClean="0"/>
              <a:t>Значительно </a:t>
            </a:r>
            <a:r>
              <a:rPr lang="ru-RU" sz="2800" dirty="0"/>
              <a:t>сократились расходы бюджета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Большое внимание начало уделяться образованию и подготовке квалифицированных кадров</a:t>
            </a:r>
          </a:p>
        </p:txBody>
      </p:sp>
    </p:spTree>
    <p:extLst>
      <p:ext uri="{BB962C8B-B14F-4D97-AF65-F5344CB8AC3E}">
        <p14:creationId xmlns:p14="http://schemas.microsoft.com/office/powerpoint/2010/main" val="247189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Интернет-ресурсы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hlinkClick r:id="rId2"/>
              </a:rPr>
              <a:t>http://e-koncept.ru/2017/970600.htm</a:t>
            </a:r>
            <a:r>
              <a:rPr lang="ru-RU" dirty="0" smtClean="0"/>
              <a:t>.</a:t>
            </a:r>
          </a:p>
          <a:p>
            <a:r>
              <a:rPr lang="ru-RU" dirty="0">
                <a:hlinkClick r:id="rId2"/>
              </a:rPr>
              <a:t>http://e-koncept.ru/2017/970600.htm</a:t>
            </a:r>
            <a:r>
              <a:rPr lang="ru-RU" dirty="0" smtClean="0"/>
              <a:t>.</a:t>
            </a:r>
          </a:p>
          <a:p>
            <a:r>
              <a:rPr lang="en-US" dirty="0" smtClean="0">
                <a:hlinkClick r:id="rId3"/>
              </a:rPr>
              <a:t>http://www.modernarmy.ru/article/306/vmf-rossii</a:t>
            </a:r>
            <a:endParaRPr lang="ru-RU" dirty="0" smtClean="0"/>
          </a:p>
          <a:p>
            <a:r>
              <a:rPr lang="ru-RU" altLang="ru-RU" dirty="0" smtClean="0">
                <a:hlinkClick r:id="rId4"/>
              </a:rPr>
              <a:t>https://www.syl.ru/article/179642/new_artilleriya-rossii-sovremennoe-orujie-rossii-boevaya-artilleriya</a:t>
            </a:r>
            <a:endParaRPr lang="ru-RU" altLang="ru-RU" dirty="0" smtClean="0"/>
          </a:p>
          <a:p>
            <a:r>
              <a:rPr lang="en-US" dirty="0" smtClean="0">
                <a:hlinkClick r:id="rId5"/>
              </a:rPr>
              <a:t>https://yandex.ru/images/search?text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3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430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Военная реформа Александра II  Д.А.Милютина (1862-1874 гг.)</vt:lpstr>
      <vt:lpstr> Предпосылки реформы </vt:lpstr>
      <vt:lpstr> Руководитель реформы </vt:lpstr>
      <vt:lpstr>Причины военной реформы</vt:lpstr>
      <vt:lpstr>Задачи  </vt:lpstr>
      <vt:lpstr>Реформы в системе комплектования армии</vt:lpstr>
      <vt:lpstr>Реформы в области управления и структуры</vt:lpstr>
      <vt:lpstr>Перевооружение армии нарезным стрелковым оружием </vt:lpstr>
      <vt:lpstr>Картечница Гатлинга</vt:lpstr>
      <vt:lpstr>Новые образцы орудий: казеннозарядные, нарезные стволы</vt:lpstr>
      <vt:lpstr>Переход от парусного флота к паровому, броненосному.</vt:lpstr>
      <vt:lpstr>Введение новой униформы </vt:lpstr>
      <vt:lpstr>Результаты реформы</vt:lpstr>
      <vt:lpstr> Значение </vt:lpstr>
      <vt:lpstr>Интернет-ресурсы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Военная реформа Александра II  Д.А.Милютина (1862-1874 гг.)</dc:title>
  <dc:creator>Витя</dc:creator>
  <cp:lastModifiedBy>Витя</cp:lastModifiedBy>
  <cp:revision>8</cp:revision>
  <dcterms:created xsi:type="dcterms:W3CDTF">2019-12-17T05:13:00Z</dcterms:created>
  <dcterms:modified xsi:type="dcterms:W3CDTF">2019-12-17T06:16:12Z</dcterms:modified>
</cp:coreProperties>
</file>