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280" r:id="rId3"/>
    <p:sldId id="303" r:id="rId4"/>
    <p:sldId id="272" r:id="rId5"/>
    <p:sldId id="292" r:id="rId6"/>
    <p:sldId id="293" r:id="rId7"/>
    <p:sldId id="294" r:id="rId8"/>
    <p:sldId id="295" r:id="rId9"/>
    <p:sldId id="296" r:id="rId10"/>
    <p:sldId id="305" r:id="rId11"/>
    <p:sldId id="290" r:id="rId12"/>
    <p:sldId id="306" r:id="rId13"/>
    <p:sldId id="299" r:id="rId14"/>
    <p:sldId id="277" r:id="rId15"/>
    <p:sldId id="28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01" r:id="rId28"/>
    <p:sldId id="302" r:id="rId29"/>
    <p:sldId id="300" r:id="rId30"/>
    <p:sldId id="269" r:id="rId31"/>
    <p:sldId id="271" r:id="rId32"/>
    <p:sldId id="287" r:id="rId33"/>
    <p:sldId id="288" r:id="rId34"/>
    <p:sldId id="268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037809-889E-4B27-A9D0-D4F4E8E0A794}">
          <p14:sldIdLst>
            <p14:sldId id="280"/>
            <p14:sldId id="303"/>
            <p14:sldId id="272"/>
            <p14:sldId id="292"/>
            <p14:sldId id="293"/>
            <p14:sldId id="294"/>
            <p14:sldId id="295"/>
            <p14:sldId id="296"/>
            <p14:sldId id="305"/>
            <p14:sldId id="290"/>
            <p14:sldId id="306"/>
            <p14:sldId id="299"/>
            <p14:sldId id="277"/>
            <p14:sldId id="28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01"/>
            <p14:sldId id="302"/>
            <p14:sldId id="300"/>
            <p14:sldId id="269"/>
            <p14:sldId id="271"/>
            <p14:sldId id="287"/>
            <p14:sldId id="288"/>
            <p14:sldId id="26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FF3300"/>
    <a:srgbClr val="0066FF"/>
    <a:srgbClr val="FF9900"/>
    <a:srgbClr val="D60093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6" autoAdjust="0"/>
    <p:restoredTop sz="94660"/>
  </p:normalViewPr>
  <p:slideViewPr>
    <p:cSldViewPr>
      <p:cViewPr varScale="1">
        <p:scale>
          <a:sx n="75" d="100"/>
          <a:sy n="75" d="100"/>
        </p:scale>
        <p:origin x="-8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B70FD55-DC16-4B5A-878F-3E6B02F83E6E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CB6FEAD-17F4-4696-B231-F64F41FF4C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350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55F18-D4D5-4A67-854E-8755CF448F65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8C8CB-03FC-46C1-AC3B-9E4CE38D2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729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B1ADE-F2D4-4710-9E04-C1B572D3B0EB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0C6D1-DA4D-4BE6-A8F4-4009F0187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52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D715F-A39E-4C8B-8B73-6B2507EB05CD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F73B6-EC7B-4ED6-8E11-6F384922CA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960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F7CB7-EC19-4903-91C8-E369B55BDECA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6341E-C75D-4B97-B04D-BCF9A11F1F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541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83F2B-5CFC-4EE4-B942-74854756A905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E6E49-DB51-43AA-967D-6A0455BB7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68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F4BBB-A040-4C9B-9EE4-6618739F12AE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1771F-0533-448A-BA39-FCDD2DA644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62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164B7-B4B6-47F0-8DD1-B7274CEB556F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E4650-8429-4341-BC95-FF117C9E92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28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0888F-C90B-4564-A91D-9D03B9223DE6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13FB4-FF49-4930-B9DE-315D82DF9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62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AD456-20E0-4FFC-9E1D-2944CD578C77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6F7C0-3830-44F0-A3A5-36DAD062E5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18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E56C0-F1D2-4193-81A2-B09D7F79E5AD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520FE-713E-45C1-9279-E9FDCD3F4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843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308F7-B88B-4CEA-8893-B99C517D23E3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D3E4E-2FDC-4EFE-B4B8-6495F1F9C5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542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13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830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14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869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25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64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679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6024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63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6685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33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CCBCFE-48E3-4F42-8791-50D32B3A56C9}" type="datetimeFigureOut">
              <a:rPr lang="ru-RU"/>
              <a:pPr>
                <a:defRPr/>
              </a:pPr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1DA93D-4741-49DA-ACF4-8AC4FEE0AA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09.12.2015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232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1.gif"/><Relationship Id="rId12" Type="http://schemas.openxmlformats.org/officeDocument/2006/relationships/image" Target="../media/image2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gif"/><Relationship Id="rId11" Type="http://schemas.openxmlformats.org/officeDocument/2006/relationships/image" Target="../media/image25.gif"/><Relationship Id="rId5" Type="http://schemas.openxmlformats.org/officeDocument/2006/relationships/image" Target="../media/image19.gif"/><Relationship Id="rId10" Type="http://schemas.openxmlformats.org/officeDocument/2006/relationships/image" Target="../media/image24.png"/><Relationship Id="rId4" Type="http://schemas.openxmlformats.org/officeDocument/2006/relationships/image" Target="../media/image18.gif"/><Relationship Id="rId9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media2.mp3"/><Relationship Id="rId7" Type="http://schemas.openxmlformats.org/officeDocument/2006/relationships/image" Target="../media/image29.png"/><Relationship Id="rId2" Type="http://schemas.microsoft.com/office/2007/relationships/media" Target="../media/media2.mp3"/><Relationship Id="rId1" Type="http://schemas.openxmlformats.org/officeDocument/2006/relationships/audio" Target="file:///C:\&#1088;&#1072;&#1073;&#1086;&#1090;&#1072;\&#1092;&#1080;&#1079;&#1084;&#1080;&#1085;&#1091;&#1090;&#1082;&#1080;\&#1084;&#1091;&#1079;&#1099;&#1082;&#1072;&#1083;&#1100;&#1085;&#1099;&#1077;%20&#1092;&#1080;&#1079;&#1084;&#1080;&#1085;&#1091;&#1090;&#1082;&#1080;\&#1076;&#1074;&#1077;%20&#1088;&#1091;&#1082;&#1080;\dve_ruki.mp3" TargetMode="External"/><Relationship Id="rId6" Type="http://schemas.openxmlformats.org/officeDocument/2006/relationships/image" Target="../media/image28.gif"/><Relationship Id="rId5" Type="http://schemas.openxmlformats.org/officeDocument/2006/relationships/image" Target="../media/image27.jpeg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40.gif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2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16.gif"/><Relationship Id="rId4" Type="http://schemas.openxmlformats.org/officeDocument/2006/relationships/image" Target="../media/image45.png"/><Relationship Id="rId9" Type="http://schemas.openxmlformats.org/officeDocument/2006/relationships/image" Target="../media/image41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gif"/><Relationship Id="rId3" Type="http://schemas.openxmlformats.org/officeDocument/2006/relationships/image" Target="../media/image52.gif"/><Relationship Id="rId7" Type="http://schemas.openxmlformats.org/officeDocument/2006/relationships/image" Target="../media/image56.g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gif"/><Relationship Id="rId5" Type="http://schemas.openxmlformats.org/officeDocument/2006/relationships/image" Target="../media/image54.gif"/><Relationship Id="rId4" Type="http://schemas.openxmlformats.org/officeDocument/2006/relationships/image" Target="../media/image53.gif"/><Relationship Id="rId9" Type="http://schemas.openxmlformats.org/officeDocument/2006/relationships/image" Target="../media/image58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gif"/><Relationship Id="rId3" Type="http://schemas.openxmlformats.org/officeDocument/2006/relationships/image" Target="../media/image53.gif"/><Relationship Id="rId7" Type="http://schemas.openxmlformats.org/officeDocument/2006/relationships/image" Target="../media/image56.g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5.gif"/><Relationship Id="rId4" Type="http://schemas.openxmlformats.org/officeDocument/2006/relationships/image" Target="../media/image54.gif"/><Relationship Id="rId9" Type="http://schemas.openxmlformats.org/officeDocument/2006/relationships/image" Target="../media/image58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4" descr="C:\Documents and Settings\User\Мои документы\Мои рисунки\анимашки\Нов год\Анимационные картинки для презентаций. Часть 1\Новый год\new_year_gif4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4286250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учат в школе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3568" y="551723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3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4" name="Заголовок 1"/>
          <p:cNvSpPr>
            <a:spLocks noGrp="1"/>
          </p:cNvSpPr>
          <p:nvPr>
            <p:ph type="ctrTitle"/>
          </p:nvPr>
        </p:nvSpPr>
        <p:spPr>
          <a:xfrm>
            <a:off x="1371600" y="764704"/>
            <a:ext cx="7772400" cy="1214437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Чистописание</a:t>
            </a:r>
          </a:p>
        </p:txBody>
      </p:sp>
      <p:sp>
        <p:nvSpPr>
          <p:cNvPr id="18435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491880" y="1844824"/>
            <a:ext cx="3311352" cy="864096"/>
          </a:xfrm>
        </p:spPr>
        <p:txBody>
          <a:bodyPr/>
          <a:lstStyle/>
          <a:p>
            <a:pPr algn="l" eaLnBrk="1" hangingPunct="1"/>
            <a:r>
              <a:rPr lang="ru-RU" sz="4800" b="1" i="1" dirty="0" smtClean="0">
                <a:solidFill>
                  <a:schemeClr val="tx2"/>
                </a:solidFill>
              </a:rPr>
              <a:t>Ё </a:t>
            </a:r>
            <a:r>
              <a:rPr lang="ru-RU" sz="4800" b="1" i="1" dirty="0" err="1" smtClean="0">
                <a:solidFill>
                  <a:schemeClr val="tx2"/>
                </a:solidFill>
              </a:rPr>
              <a:t>ё</a:t>
            </a:r>
            <a:endParaRPr lang="ru-RU" sz="4800" b="1" i="1" dirty="0" smtClean="0">
              <a:solidFill>
                <a:schemeClr val="tx2"/>
              </a:solidFill>
            </a:endParaRPr>
          </a:p>
        </p:txBody>
      </p:sp>
      <p:sp>
        <p:nvSpPr>
          <p:cNvPr id="5" name="Подзаголовок 3"/>
          <p:cNvSpPr txBox="1">
            <a:spLocks/>
          </p:cNvSpPr>
          <p:nvPr/>
        </p:nvSpPr>
        <p:spPr bwMode="auto">
          <a:xfrm>
            <a:off x="3491880" y="2708920"/>
            <a:ext cx="331135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ru-RU" sz="5400" b="1" i="1" dirty="0" smtClean="0">
                <a:solidFill>
                  <a:schemeClr val="tx2"/>
                </a:solidFill>
              </a:rPr>
              <a:t>ёлка</a:t>
            </a:r>
          </a:p>
        </p:txBody>
      </p:sp>
    </p:spTree>
    <p:extLst>
      <p:ext uri="{BB962C8B-B14F-4D97-AF65-F5344CB8AC3E}">
        <p14:creationId xmlns:p14="http://schemas.microsoft.com/office/powerpoint/2010/main" val="394966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42875" y="214313"/>
            <a:ext cx="178435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8000" b="1" dirty="0">
                <a:solidFill>
                  <a:srgbClr val="D60093"/>
                </a:solidFill>
                <a:latin typeface="Calibri" pitchFamily="34" charset="0"/>
              </a:rPr>
              <a:t>з</a:t>
            </a:r>
            <a:endParaRPr lang="ru-RU" sz="18000" dirty="0">
              <a:latin typeface="Calibri" pitchFamily="34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214438" y="214313"/>
            <a:ext cx="132397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8000" b="1">
                <a:solidFill>
                  <a:srgbClr val="00B050"/>
                </a:solidFill>
                <a:latin typeface="Calibri" pitchFamily="34" charset="0"/>
              </a:rPr>
              <a:t>а</a:t>
            </a:r>
            <a:endParaRPr lang="ru-RU" sz="18000"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28875" y="214313"/>
            <a:ext cx="1001713" cy="28622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г</a:t>
            </a:r>
            <a:endParaRPr lang="ru-RU" sz="180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357563" y="142875"/>
            <a:ext cx="13239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8000" b="1">
                <a:solidFill>
                  <a:srgbClr val="FFFF00"/>
                </a:solidFill>
                <a:latin typeface="Calibri" pitchFamily="34" charset="0"/>
              </a:rPr>
              <a:t>а</a:t>
            </a:r>
            <a:endParaRPr lang="ru-RU" sz="1800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4507035" y="219965"/>
            <a:ext cx="137953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0" b="1" dirty="0">
                <a:solidFill>
                  <a:srgbClr val="FF3300"/>
                </a:solidFill>
                <a:latin typeface="Calibri" pitchFamily="34" charset="0"/>
              </a:rPr>
              <a:t>д</a:t>
            </a:r>
            <a:endParaRPr lang="ru-RU" sz="16000" dirty="0">
              <a:solidFill>
                <a:srgbClr val="FF3300"/>
              </a:solidFill>
              <a:latin typeface="Calibri" pitchFamily="34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5857875" y="138113"/>
            <a:ext cx="132556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8000" b="1">
                <a:solidFill>
                  <a:srgbClr val="0066FF"/>
                </a:solidFill>
                <a:latin typeface="Calibri" pitchFamily="34" charset="0"/>
              </a:rPr>
              <a:t>к</a:t>
            </a:r>
            <a:endParaRPr lang="ru-RU" sz="1800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7143750" y="142875"/>
            <a:ext cx="14700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8000" b="1">
                <a:solidFill>
                  <a:srgbClr val="FF9900"/>
                </a:solidFill>
                <a:latin typeface="Calibri" pitchFamily="34" charset="0"/>
              </a:rPr>
              <a:t>и</a:t>
            </a:r>
            <a:endParaRPr lang="ru-RU" sz="18000">
              <a:solidFill>
                <a:srgbClr val="FF9900"/>
              </a:solidFill>
              <a:latin typeface="Calibri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643438" y="2571750"/>
            <a:ext cx="1071562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7" name="Picture 3" descr="C:\Documents and Settings\User\Мои документы\Мои рисунки\анимашки\Нов год\Анимационные картинки для презентаций. Часть 1\Новый год\File09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0000">
            <a:off x="5794375" y="4257675"/>
            <a:ext cx="31242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http://www.playcast.ru/uploads/2013/12/09/6788026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356992"/>
            <a:ext cx="5365229" cy="316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14338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8176" y="0"/>
            <a:ext cx="9144000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2771800" y="1268760"/>
            <a:ext cx="5688632" cy="2520280"/>
          </a:xfrm>
          <a:prstGeom prst="rect">
            <a:avLst/>
          </a:prstGeom>
        </p:spPr>
        <p:txBody>
          <a:bodyPr wrap="square">
            <a:prstTxWarp prst="textWave2">
              <a:avLst>
                <a:gd name="adj1" fmla="val 12500"/>
                <a:gd name="adj2" fmla="val -5362"/>
              </a:avLst>
            </a:prstTxWarp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Старый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лучше новых двух..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7995" y="1268760"/>
            <a:ext cx="51125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Плещет тёплая волна</a:t>
            </a:r>
            <a:br>
              <a:rPr lang="ru-RU" sz="3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берега из чугуна.</a:t>
            </a:r>
            <a:br>
              <a:rPr lang="ru-RU" sz="3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Отгадайте, вспомните:</a:t>
            </a:r>
            <a:br>
              <a:rPr lang="ru-RU" sz="3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за море в комнате?</a:t>
            </a:r>
            <a:br>
              <a:rPr lang="ru-RU" sz="3600" b="1" dirty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pic>
        <p:nvPicPr>
          <p:cNvPr id="8" name="Picture 2" descr="C:\Documents and Settings\User\Рабочий стол\index~~element3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5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746752" y="176556"/>
            <a:ext cx="8229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ванна</a:t>
            </a:r>
          </a:p>
        </p:txBody>
      </p:sp>
    </p:spTree>
    <p:extLst>
      <p:ext uri="{BB962C8B-B14F-4D97-AF65-F5344CB8AC3E}">
        <p14:creationId xmlns:p14="http://schemas.microsoft.com/office/powerpoint/2010/main" val="159256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1268760"/>
            <a:ext cx="5688632" cy="2520280"/>
          </a:xfrm>
          <a:prstGeom prst="rect">
            <a:avLst/>
          </a:prstGeom>
        </p:spPr>
        <p:txBody>
          <a:bodyPr wrap="square">
            <a:prstTxWarp prst="textWave2">
              <a:avLst>
                <a:gd name="adj1" fmla="val 12500"/>
                <a:gd name="adj2" fmla="val -5362"/>
              </a:avLst>
            </a:prstTxWarp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Старый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лучше новых двух..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15816" y="1556792"/>
            <a:ext cx="57606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Стою на крыше</a:t>
            </a:r>
            <a:br>
              <a:rPr lang="ru-RU" sz="40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Всех труб выше.</a:t>
            </a:r>
            <a:br>
              <a:rPr lang="ru-RU" sz="40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Телевизор без меня</a:t>
            </a:r>
            <a:br>
              <a:rPr lang="ru-RU" sz="40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посмотрите ни дня!</a:t>
            </a:r>
            <a:br>
              <a:rPr lang="ru-RU" sz="40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Picture 2" descr="C:\Documents and Settings\User\Рабочий стол\antenna-machta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746752" y="176556"/>
            <a:ext cx="8229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антенна</a:t>
            </a:r>
          </a:p>
        </p:txBody>
      </p:sp>
    </p:spTree>
    <p:extLst>
      <p:ext uri="{BB962C8B-B14F-4D97-AF65-F5344CB8AC3E}">
        <p14:creationId xmlns:p14="http://schemas.microsoft.com/office/powerpoint/2010/main" val="89535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1268760"/>
            <a:ext cx="5688632" cy="2520280"/>
          </a:xfrm>
          <a:prstGeom prst="rect">
            <a:avLst/>
          </a:prstGeom>
        </p:spPr>
        <p:txBody>
          <a:bodyPr wrap="square">
            <a:prstTxWarp prst="textWave2">
              <a:avLst>
                <a:gd name="adj1" fmla="val 12500"/>
                <a:gd name="adj2" fmla="val -5362"/>
              </a:avLst>
            </a:prstTxWarp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Старый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лучше новых двух..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9832" y="1196752"/>
            <a:ext cx="56166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Что за твердая река,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 нам течет издалека?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Лодки здесь не проплывают,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А машины проезжают!</a:t>
            </a:r>
            <a:r>
              <a:rPr lang="ru-RU" sz="32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</a:rPr>
              <a:t/>
            </a:r>
            <a:br>
              <a:rPr lang="ru-RU" sz="32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</a:rPr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1" name="Picture 2" descr="C:\Documents and Settings\User\Рабочий стол\480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703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746752" y="176556"/>
            <a:ext cx="8229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шоссе</a:t>
            </a:r>
          </a:p>
        </p:txBody>
      </p:sp>
    </p:spTree>
    <p:extLst>
      <p:ext uri="{BB962C8B-B14F-4D97-AF65-F5344CB8AC3E}">
        <p14:creationId xmlns:p14="http://schemas.microsoft.com/office/powerpoint/2010/main" val="386235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1268760"/>
            <a:ext cx="5688632" cy="2520280"/>
          </a:xfrm>
          <a:prstGeom prst="rect">
            <a:avLst/>
          </a:prstGeom>
        </p:spPr>
        <p:txBody>
          <a:bodyPr wrap="square">
            <a:prstTxWarp prst="textWave2">
              <a:avLst>
                <a:gd name="adj1" fmla="val 12500"/>
                <a:gd name="adj2" fmla="val -5362"/>
              </a:avLst>
            </a:prstTxWarp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Старый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лучше новых двух..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96477" y="1412776"/>
            <a:ext cx="5400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Он на вокзалах есть всегда,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 нему подходят поезда,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Двойное «Р» содержит он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И называется ... 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10" name="Picture 2" descr="C:\Documents and Settings\User\Рабочий стол\r_4938f3d69a9982150a5cb18a85c041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746752" y="176556"/>
            <a:ext cx="8229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перрон</a:t>
            </a:r>
          </a:p>
        </p:txBody>
      </p:sp>
    </p:spTree>
    <p:extLst>
      <p:ext uri="{BB962C8B-B14F-4D97-AF65-F5344CB8AC3E}">
        <p14:creationId xmlns:p14="http://schemas.microsoft.com/office/powerpoint/2010/main" val="105078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1268760"/>
            <a:ext cx="5688632" cy="2520280"/>
          </a:xfrm>
          <a:prstGeom prst="rect">
            <a:avLst/>
          </a:prstGeom>
        </p:spPr>
        <p:txBody>
          <a:bodyPr wrap="square">
            <a:prstTxWarp prst="textWave2">
              <a:avLst>
                <a:gd name="adj1" fmla="val 12500"/>
                <a:gd name="adj2" fmla="val -5362"/>
              </a:avLst>
            </a:prstTxWarp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Старый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лучше новых двух..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07951" y="1412776"/>
            <a:ext cx="57423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Загадка эта нелегка: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Пишусь</a:t>
            </a: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всегда через два к,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И мяч, и шайбу клюшкой бей,</a:t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А называюсь я ... </a:t>
            </a:r>
            <a: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  <a:t/>
            </a:r>
            <a:br>
              <a:rPr lang="ru-RU" sz="32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</a:br>
            <a:endParaRPr lang="ru-RU" sz="3200" dirty="0"/>
          </a:p>
        </p:txBody>
      </p:sp>
      <p:pic>
        <p:nvPicPr>
          <p:cNvPr id="11" name="Picture 2" descr="C:\Documents and Settings\User\Рабочий стол\hh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7034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746752" y="176556"/>
            <a:ext cx="8229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хоккей</a:t>
            </a:r>
          </a:p>
        </p:txBody>
      </p:sp>
    </p:spTree>
    <p:extLst>
      <p:ext uri="{BB962C8B-B14F-4D97-AF65-F5344CB8AC3E}">
        <p14:creationId xmlns:p14="http://schemas.microsoft.com/office/powerpoint/2010/main" val="246372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71800" y="1268760"/>
            <a:ext cx="5688632" cy="2520280"/>
          </a:xfrm>
          <a:prstGeom prst="rect">
            <a:avLst/>
          </a:prstGeom>
        </p:spPr>
        <p:txBody>
          <a:bodyPr wrap="square">
            <a:prstTxWarp prst="textWave2">
              <a:avLst>
                <a:gd name="adj1" fmla="val 12500"/>
                <a:gd name="adj2" fmla="val -5362"/>
              </a:avLst>
            </a:prstTxWarp>
            <a:spAutoFit/>
          </a:bodyPr>
          <a:lstStyle/>
          <a:p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Старый 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</a:t>
            </a:r>
          </a:p>
          <a:p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лучше новых двух..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3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07951" y="1412776"/>
            <a:ext cx="574238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Простудилась я вчера,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Голова болит с утра.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Я закашлялся, охрип,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У меня, наверно….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://ambulance.com.ua/images/stories1/deti/simptomy-grippa-u-detej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712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746752" y="176556"/>
            <a:ext cx="822960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грипп</a:t>
            </a:r>
            <a:endParaRPr lang="ru-RU" sz="9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18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Рисунок 1" descr="1255987947_1255981601_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5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2059202"/>
            <a:ext cx="3196709" cy="230832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Правописание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       слов 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у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двоенными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согласными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802" y="1268760"/>
            <a:ext cx="153426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1430"/>
                <a:solidFill>
                  <a:srgbClr val="0066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Тема:</a:t>
            </a:r>
            <a:endParaRPr lang="ru-RU" sz="4400" b="1" dirty="0">
              <a:ln w="11430"/>
              <a:solidFill>
                <a:srgbClr val="0066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916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Рисунок 1" descr="1255987947_1255981601_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5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82999" y="1196752"/>
            <a:ext cx="22081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ванна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12275" y="2272482"/>
            <a:ext cx="24789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хоккей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88592" y="3348212"/>
            <a:ext cx="2329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шоссе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88592" y="4538737"/>
            <a:ext cx="26757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перрон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39939" y="1556792"/>
            <a:ext cx="313659" cy="385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338090" y="2636912"/>
            <a:ext cx="313659" cy="385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494919" y="3708742"/>
            <a:ext cx="313659" cy="385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338091" y="4869160"/>
            <a:ext cx="344156" cy="512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87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328" y="764704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04664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55014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717032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Ваши работы в программе Incendia - Форум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2" y="713873"/>
            <a:ext cx="2160240" cy="21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Ваши работы в программе Incendia - Форум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66682"/>
            <a:ext cx="2160240" cy="21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Ваши работы в программе Incendia - Форум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43608"/>
            <a:ext cx="2160240" cy="21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Ваши работы в программе Incendia - Форум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76" y="3465004"/>
            <a:ext cx="2160240" cy="219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28078" y="1359911"/>
            <a:ext cx="22477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7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Инна</a:t>
            </a:r>
            <a:endParaRPr lang="ru-RU" sz="7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52594" y="794620"/>
            <a:ext cx="504234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7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интересный</a:t>
            </a:r>
            <a:endParaRPr lang="ru-RU" sz="7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10999" y="4186104"/>
            <a:ext cx="27856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7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читает</a:t>
            </a:r>
            <a:endParaRPr lang="ru-RU" sz="7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781688" y="4186103"/>
            <a:ext cx="319722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7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рассказ</a:t>
            </a:r>
            <a:endParaRPr lang="ru-RU" sz="7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pic>
        <p:nvPicPr>
          <p:cNvPr id="19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425" y="3554621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10" y="736299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673" y="736299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59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4" name="Заголовок 1"/>
          <p:cNvSpPr>
            <a:spLocks noGrp="1"/>
          </p:cNvSpPr>
          <p:nvPr>
            <p:ph type="ctrTitle"/>
          </p:nvPr>
        </p:nvSpPr>
        <p:spPr>
          <a:xfrm>
            <a:off x="1371600" y="764704"/>
            <a:ext cx="7772400" cy="1214437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Давайте проверим!</a:t>
            </a:r>
          </a:p>
        </p:txBody>
      </p:sp>
      <p:sp>
        <p:nvSpPr>
          <p:cNvPr id="18435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347864" y="1988840"/>
            <a:ext cx="9144000" cy="2638425"/>
          </a:xfrm>
        </p:spPr>
        <p:txBody>
          <a:bodyPr/>
          <a:lstStyle/>
          <a:p>
            <a:pPr algn="l" eaLnBrk="1" hangingPunct="1"/>
            <a:r>
              <a:rPr lang="ru-RU" sz="4000" b="1" i="1" dirty="0" smtClean="0">
                <a:solidFill>
                  <a:schemeClr val="tx2"/>
                </a:solidFill>
              </a:rPr>
              <a:t>Инна читает </a:t>
            </a:r>
          </a:p>
          <a:p>
            <a:pPr algn="l" eaLnBrk="1" hangingPunct="1"/>
            <a:r>
              <a:rPr lang="ru-RU" sz="4000" b="1" i="1" dirty="0" smtClean="0">
                <a:solidFill>
                  <a:schemeClr val="tx2"/>
                </a:solidFill>
              </a:rPr>
              <a:t>интересный рассказ.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5000"/>
            <a:ext cx="8229600" cy="785813"/>
          </a:xfrm>
        </p:spPr>
        <p:txBody>
          <a:bodyPr/>
          <a:lstStyle/>
          <a:p>
            <a:pPr eaLnBrk="1" hangingPunct="1"/>
            <a:r>
              <a:rPr lang="ru-RU" sz="8800" b="1" smtClean="0">
                <a:solidFill>
                  <a:srgbClr val="FF0000"/>
                </a:solidFill>
              </a:rPr>
              <a:t>ФИЗМИНУТКА</a:t>
            </a:r>
          </a:p>
        </p:txBody>
      </p:sp>
      <p:pic>
        <p:nvPicPr>
          <p:cNvPr id="19459" name="Picture 3" descr="C:\Documents and Settings\User\Мои документы\Мои рисунки\анимашки\Нов год\Анимационные картинки для презентаций. Часть 1\Новый год\3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642938"/>
            <a:ext cx="2871788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C:\Documents and Settings\User\Мои документы\Мои рисунки\анимашки\animacionnye-kartinki-60.gif"/>
          <p:cNvPicPr>
            <a:picLocks noChangeAspect="1" noChangeArrowheads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357313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C:\Documents and Settings\User\Мои документы\Мои рисунки\анимашки\Chicken_1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857250"/>
            <a:ext cx="185737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 descr="C:\Documents and Settings\User\Мои документы\Мои рисунки\анимашки\chicken.gif"/>
          <p:cNvPicPr>
            <a:picLocks noChangeAspect="1" noChangeArrowheads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25"/>
            <a:ext cx="16287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 descr="C:\Documents and Settings\User\Мои документы\Мои рисунки\анимашки\30_1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285750"/>
            <a:ext cx="21780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 descr="C:\Documents and Settings\User\Мои документы\Мои рисунки\анимашки\Нов год\Анимационные картинки для презентаций. Часть 1\Новый год\3a2dcb083c34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0"/>
            <a:ext cx="1857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9" descr="C:\Documents and Settings\User\Мои документы\Мои рисунки\анимашки\Нов год\Анимационные картинки для презентаций. Часть 1\Новый год\f505b91585bd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3429000"/>
            <a:ext cx="28289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0" descr="C:\Documents and Settings\User\Мои документы\Мои рисунки\анимашки\Нов год\Анимационные картинки для презентаций. Часть 1\Новый год\newy40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786188"/>
            <a:ext cx="2071687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dve_ruk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59606" y="587727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62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dirty="0" err="1" smtClean="0"/>
              <a:t>Физминутка</a:t>
            </a:r>
            <a:r>
              <a:rPr lang="ru-RU" altLang="ru-RU" dirty="0" smtClean="0"/>
              <a:t> </a:t>
            </a:r>
            <a:br>
              <a:rPr lang="ru-RU" altLang="ru-RU" dirty="0" smtClean="0"/>
            </a:br>
            <a:r>
              <a:rPr lang="ru-RU" altLang="ru-RU" dirty="0" smtClean="0"/>
              <a:t>«Две сестрицы –две руки»</a:t>
            </a:r>
          </a:p>
        </p:txBody>
      </p:sp>
      <p:pic>
        <p:nvPicPr>
          <p:cNvPr id="2053" name="Picture 2" descr="C:\рисунки\анимашки\танцы спорт\126598fc0d9c1fe87eb0b111e43e8ac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57188"/>
            <a:ext cx="2071688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dve_ruk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938" y="48577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dve_ruki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10908"/>
      </p:ext>
    </p:extLst>
  </p:cSld>
  <p:clrMapOvr>
    <a:masterClrMapping/>
  </p:clrMapOvr>
  <p:transition advTm="778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1000" numSld="14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numSld="25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2" descr="C:\рисунки\анимашки\танцы спорт\36687034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571500"/>
            <a:ext cx="5208587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861179"/>
      </p:ext>
    </p:extLst>
  </p:cSld>
  <p:clrMapOvr>
    <a:masterClrMapping/>
  </p:clrMapOvr>
  <p:transition advTm="8078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" descr="C:\рисунки\анимашки\танцы спорт\sporta-49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1928813"/>
            <a:ext cx="5972175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726792"/>
      </p:ext>
    </p:extLst>
  </p:cSld>
  <p:clrMapOvr>
    <a:masterClrMapping/>
  </p:clrMapOvr>
  <p:transition advTm="8547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C:\рисунки\анимашки\танцы спорт\sporta-109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1000125"/>
            <a:ext cx="3433762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152642"/>
      </p:ext>
    </p:extLst>
  </p:cSld>
  <p:clrMapOvr>
    <a:masterClrMapping/>
  </p:clrMapOvr>
  <p:transition advTm="7672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2" descr="C:\рисунки\анимашки\танцы спорт\sports-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857375"/>
            <a:ext cx="5551488" cy="20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759586"/>
      </p:ext>
    </p:extLst>
  </p:cSld>
  <p:clrMapOvr>
    <a:masterClrMapping/>
  </p:clrMapOvr>
  <p:transition advTm="8656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 descr="C:\рисунки\анимашки\танцы спорт\sports-37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79488"/>
            <a:ext cx="4592637" cy="459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328311"/>
      </p:ext>
    </p:extLst>
  </p:cSld>
  <p:clrMapOvr>
    <a:masterClrMapping/>
  </p:clrMapOvr>
  <p:transition advTm="7625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 descr="C:\рисунки\анимашки\танцы спорт\1eea639589fa1f2f4b4af4dafe94242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-149225"/>
            <a:ext cx="4214812" cy="70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905149"/>
      </p:ext>
    </p:extLst>
  </p:cSld>
  <p:clrMapOvr>
    <a:masterClrMapping/>
  </p:clrMapOvr>
  <p:transition advTm="8547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" descr="C:\рисунки\анимашки\танцы спорт\3fde2f8e4bcce9d1d1dee2ce082a06f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714375"/>
            <a:ext cx="4403725" cy="55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979589"/>
      </p:ext>
    </p:extLst>
  </p:cSld>
  <p:clrMapOvr>
    <a:masterClrMapping/>
  </p:clrMapOvr>
  <p:transition advTm="7828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C:\рисунки\анимашки\танцы спорт\5ba19a1d79cb449be32002025714f5b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143000"/>
            <a:ext cx="3286125" cy="468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074642"/>
      </p:ext>
    </p:extLst>
  </p:cSld>
  <p:clrMapOvr>
    <a:masterClrMapping/>
  </p:clrMapOvr>
  <p:transition advTm="811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C:\рисунки\анимашки\танцы спорт\165432618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317500"/>
            <a:ext cx="6251575" cy="568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1802960"/>
      </p:ext>
    </p:extLst>
  </p:cSld>
  <p:clrMapOvr>
    <a:masterClrMapping/>
  </p:clrMapOvr>
  <p:transition advTm="7016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:\рисунки\Шаблоны презентаций\Фоны\bv102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C:\рисунки\анимашки\РАЗНОЕ\Руки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071813"/>
            <a:ext cx="3419475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14313" y="357188"/>
            <a:ext cx="864393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4000">
                <a:latin typeface="Calibri" pitchFamily="34" charset="0"/>
              </a:rPr>
              <a:t>Береги </a:t>
            </a:r>
          </a:p>
          <a:p>
            <a:pPr eaLnBrk="1" hangingPunct="1"/>
            <a:r>
              <a:rPr lang="ru-RU" altLang="ru-RU" sz="4000">
                <a:latin typeface="Calibri" pitchFamily="34" charset="0"/>
              </a:rPr>
              <a:t>         здоровье </a:t>
            </a:r>
          </a:p>
          <a:p>
            <a:pPr eaLnBrk="1" hangingPunct="1"/>
            <a:r>
              <a:rPr lang="ru-RU" altLang="ru-RU" sz="4000">
                <a:latin typeface="Calibri" pitchFamily="34" charset="0"/>
              </a:rPr>
              <a:t>                      смолоду!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3864829"/>
      </p:ext>
    </p:extLst>
  </p:cSld>
  <p:clrMapOvr>
    <a:masterClrMapping/>
  </p:clrMapOvr>
  <p:transition advTm="4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3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4" name="Заголовок 1"/>
          <p:cNvSpPr>
            <a:spLocks noGrp="1"/>
          </p:cNvSpPr>
          <p:nvPr>
            <p:ph type="ctrTitle"/>
          </p:nvPr>
        </p:nvSpPr>
        <p:spPr>
          <a:xfrm>
            <a:off x="1371600" y="764704"/>
            <a:ext cx="7772400" cy="1214437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Работа в паре</a:t>
            </a:r>
          </a:p>
        </p:txBody>
      </p:sp>
      <p:sp>
        <p:nvSpPr>
          <p:cNvPr id="18435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987824" y="1988840"/>
            <a:ext cx="5472608" cy="2638425"/>
          </a:xfrm>
        </p:spPr>
        <p:txBody>
          <a:bodyPr/>
          <a:lstStyle/>
          <a:p>
            <a:r>
              <a:rPr lang="ru-RU" sz="4000" b="1" dirty="0">
                <a:solidFill>
                  <a:srgbClr val="0070C0"/>
                </a:solidFill>
              </a:rPr>
              <a:t>В</a:t>
            </a:r>
            <a:r>
              <a:rPr lang="ru-RU" sz="4000" b="1" dirty="0" smtClean="0">
                <a:solidFill>
                  <a:srgbClr val="0070C0"/>
                </a:solidFill>
              </a:rPr>
              <a:t> </a:t>
            </a:r>
            <a:r>
              <a:rPr lang="ru-RU" sz="4000" b="1" dirty="0">
                <a:solidFill>
                  <a:srgbClr val="0070C0"/>
                </a:solidFill>
              </a:rPr>
              <a:t>рабочих </a:t>
            </a:r>
            <a:r>
              <a:rPr lang="ru-RU" sz="4000" b="1" dirty="0" smtClean="0">
                <a:solidFill>
                  <a:srgbClr val="0070C0"/>
                </a:solidFill>
              </a:rPr>
              <a:t>тетрадях</a:t>
            </a:r>
          </a:p>
          <a:p>
            <a:r>
              <a:rPr lang="ru-RU" sz="4000" b="1" dirty="0" smtClean="0">
                <a:solidFill>
                  <a:srgbClr val="0070C0"/>
                </a:solidFill>
              </a:rPr>
              <a:t>на стр. 54 задание 11.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45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4" name="Заголовок 1"/>
          <p:cNvSpPr>
            <a:spLocks noGrp="1"/>
          </p:cNvSpPr>
          <p:nvPr>
            <p:ph type="ctrTitle"/>
          </p:nvPr>
        </p:nvSpPr>
        <p:spPr>
          <a:xfrm>
            <a:off x="1259632" y="548680"/>
            <a:ext cx="7772400" cy="1214437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Вывод:</a:t>
            </a:r>
          </a:p>
        </p:txBody>
      </p:sp>
      <p:sp>
        <p:nvSpPr>
          <p:cNvPr id="18435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699792" y="1340768"/>
            <a:ext cx="5472608" cy="2638425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 </a:t>
            </a:r>
            <a:r>
              <a:rPr lang="ru-RU" sz="3600" b="1" dirty="0">
                <a:solidFill>
                  <a:srgbClr val="0070C0"/>
                </a:solidFill>
              </a:rPr>
              <a:t>При переносе слов с удвоенной согласной в середине слова одна буква остается на строке, а другая переносится.</a:t>
            </a:r>
          </a:p>
          <a:p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49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736071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04664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55014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90807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425" y="3554621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10" y="736299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673" y="736299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GIF анимация, анимашки. Дед Мороз, машуший рукой.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37520"/>
            <a:ext cx="324036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Documents and Settings\User\Мои документы\Мои рисунки\анимашки\Нов год\Анимационные картинки для презентаций. Часть 1\Новый год\12222saicp7lso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386138" cy="471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12"/>
          <p:cNvSpPr>
            <a:spLocks noChangeArrowheads="1"/>
          </p:cNvSpPr>
          <p:nvPr/>
        </p:nvSpPr>
        <p:spPr bwMode="auto">
          <a:xfrm rot="543558">
            <a:off x="1180793" y="224798"/>
            <a:ext cx="3528041" cy="1912086"/>
          </a:xfrm>
          <a:prstGeom prst="cloudCallout">
            <a:avLst>
              <a:gd name="adj1" fmla="val -26078"/>
              <a:gd name="adj2" fmla="val 124377"/>
            </a:avLst>
          </a:prstGeom>
          <a:solidFill>
            <a:schemeClr val="bg1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FF3300"/>
                </a:solidFill>
              </a:rPr>
              <a:t>Пора наряжать елочку!</a:t>
            </a:r>
          </a:p>
        </p:txBody>
      </p:sp>
    </p:spTree>
    <p:extLst>
      <p:ext uri="{BB962C8B-B14F-4D97-AF65-F5344CB8AC3E}">
        <p14:creationId xmlns:p14="http://schemas.microsoft.com/office/powerpoint/2010/main" val="163587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50" y="274638"/>
            <a:ext cx="6072188" cy="5826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Нарядите елочку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2531" name="Picture 2" descr="C:\Documents and Settings\User\Мои документы\Мои рисунки\анимашки\Нов год\Анимационные картинки для презентаций. Часть 1\Новый год\newy14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090613"/>
            <a:ext cx="400050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28625" y="1357313"/>
            <a:ext cx="1143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5400" b="1">
                <a:solidFill>
                  <a:schemeClr val="tx2"/>
                </a:solidFill>
                <a:latin typeface="Calibri" pitchFamily="34" charset="0"/>
              </a:rPr>
              <a:t>ББ</a:t>
            </a:r>
            <a:endParaRPr lang="ru-RU" sz="540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1027" name="Picture 3" descr="C:\Documents and Settings\User\Рабочий стол\11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2000250"/>
            <a:ext cx="1100137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57188" y="3286125"/>
            <a:ext cx="124906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rgbClr val="00B050"/>
                </a:solidFill>
                <a:latin typeface="Calibri" pitchFamily="34" charset="0"/>
              </a:rPr>
              <a:t>ЛЛ</a:t>
            </a:r>
            <a:endParaRPr lang="ru-RU" sz="6600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85750" y="5429250"/>
            <a:ext cx="1397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FF0000"/>
                </a:solidFill>
                <a:latin typeface="Calibri" pitchFamily="34" charset="0"/>
              </a:rPr>
              <a:t>ММ</a:t>
            </a:r>
            <a:endParaRPr lang="ru-RU" sz="5400">
              <a:latin typeface="Calibri" pitchFamily="34" charset="0"/>
            </a:endParaRPr>
          </a:p>
        </p:txBody>
      </p:sp>
      <p:pic>
        <p:nvPicPr>
          <p:cNvPr id="1029" name="Picture 5" descr="C:\Documents and Settings\User\Рабочий стол\22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4357688"/>
            <a:ext cx="741363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Documents and Settings\User\Рабочий стол\33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714875"/>
            <a:ext cx="8699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6858000" y="1357313"/>
            <a:ext cx="13382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5400" b="1">
                <a:solidFill>
                  <a:srgbClr val="FFC000"/>
                </a:solidFill>
                <a:latin typeface="Calibri" pitchFamily="34" charset="0"/>
              </a:rPr>
              <a:t>ЖЖ</a:t>
            </a:r>
            <a:endParaRPr lang="ru-RU" sz="5400">
              <a:solidFill>
                <a:srgbClr val="FFC000"/>
              </a:solidFill>
              <a:latin typeface="Calibri" pitchFamily="34" charset="0"/>
            </a:endParaRPr>
          </a:p>
        </p:txBody>
      </p:sp>
      <p:pic>
        <p:nvPicPr>
          <p:cNvPr id="1032" name="Picture 8" descr="C:\Documents and Settings\User\Рабочий стол\44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928938"/>
            <a:ext cx="7143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6929438" y="3429000"/>
            <a:ext cx="10725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rgbClr val="D60093"/>
                </a:solidFill>
                <a:latin typeface="Calibri" pitchFamily="34" charset="0"/>
              </a:rPr>
              <a:t>СС</a:t>
            </a:r>
            <a:endParaRPr lang="ru-RU" sz="660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033" name="Picture 9" descr="C:\Documents and Settings\User\Рабочий стол\55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4000500"/>
            <a:ext cx="823913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929438" y="5286375"/>
            <a:ext cx="11560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rgbClr val="33CC33"/>
                </a:solidFill>
                <a:latin typeface="+mn-lt"/>
              </a:rPr>
              <a:t>НН</a:t>
            </a:r>
            <a:endParaRPr lang="ru-RU" sz="6000" dirty="0">
              <a:solidFill>
                <a:srgbClr val="33CC33"/>
              </a:solidFill>
              <a:latin typeface="+mn-lt"/>
            </a:endParaRPr>
          </a:p>
        </p:txBody>
      </p:sp>
      <p:pic>
        <p:nvPicPr>
          <p:cNvPr id="1034" name="Picture 10" descr="C:\Documents and Settings\User\Рабочий стол\66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4429125"/>
            <a:ext cx="109537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GIF анимация, анимашки. Дед Мороз, машуший рукой.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7" y="172484"/>
            <a:ext cx="790575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21087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29" y="464763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096" y="112494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228" y="202860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250" y="293226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948" y="3097548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23140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33" y="4123408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5394" y="4068186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4" descr="Просмотр изображения 3889964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700" y="3383234"/>
            <a:ext cx="165618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-3.7037E-7 C 0.00991 0.00254 0.01893 0.00741 0.02866 0.01111 C 0.02987 0.01227 0.03091 0.01342 0.03213 0.01435 C 0.03334 0.01504 0.03473 0.01481 0.03577 0.01574 C 0.03716 0.0169 0.03786 0.01944 0.03942 0.0206 C 0.04428 0.02454 0.05053 0.02384 0.05609 0.02546 C 0.06442 0.02778 0.07275 0.02986 0.08109 0.03171 C 0.09098 0.03403 0.1007 0.03657 0.11077 0.03796 C 0.11997 0.04213 0.12987 0.04259 0.13942 0.04444 C 0.14619 0.04583 0.15279 0.0493 0.15956 0.05069 C 0.17188 0.05347 0.18421 0.05602 0.19654 0.05879 C 0.20591 0.06481 0.21616 0.06435 0.22622 0.06666 C 0.25348 0.07291 0.2731 0.07291 0.30366 0.07291 " pathEditMode="relative" ptsTypes="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16667E-6 2.22222E-6 C 0.00695 0.00231 0.0132 0.00625 0.02014 0.0081 C 0.02535 0.01134 0.03212 0.01481 0.03681 0.01921 C 0.0382 0.0206 0.03907 0.02268 0.04046 0.02384 C 0.04428 0.02708 0.05035 0.02731 0.05469 0.0287 C 0.06285 0.03588 0.05903 0.03379 0.06546 0.03657 C 0.08264 0.05439 0.05678 0.0287 0.07605 0.04444 C 0.07744 0.0456 0.0783 0.04814 0.07969 0.0493 C 0.08369 0.05277 0.08942 0.05439 0.09393 0.05555 C 0.10139 0.06296 0.10383 0.06342 0.11181 0.06666 C 0.1165 0.07083 0.12101 0.075 0.12605 0.07777 C 0.1323 0.08125 0.13907 0.0831 0.14514 0.0875 C 0.15278 0.09305 0.15903 0.09861 0.16771 0.10162 C 0.17101 0.10833 0.17639 0.11041 0.18212 0.11273 C 0.19758 0.11875 0.21112 0.12106 0.22726 0.12222 C 0.23178 0.13125 0.23143 0.14351 0.23803 0.1493 C 0.23942 0.15463 0.2415 0.15879 0.24393 0.16365 C 0.24896 0.17384 0.24879 0.16921 0.24879 0.17476 " pathEditMode="relative" ptsTypes="fffffffffffffffff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3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C 0.00503 -0.00232 0.01059 -0.00347 0.01545 -0.00648 C 0.01805 -0.0081 0.02257 -0.01273 0.02257 -0.01273 C 0.06805 -0.09769 0.21476 -0.0551 0.25 -0.05556 C 0.25764 -0.06088 0.26493 -0.06644 0.27257 -0.07153 C 0.27378 -0.07361 0.27465 -0.07593 0.27604 -0.07778 C 0.27708 -0.07917 0.27882 -0.07963 0.27969 -0.08102 C 0.2809 -0.08287 0.28108 -0.08542 0.28212 -0.08727 C 0.28299 -0.08866 0.28455 -0.08912 0.28559 -0.09051 C 0.29288 -0.10047 0.28507 -0.09445 0.29392 -0.1 C 0.29635 -0.1051 0.29965 -0.11111 0.30469 -0.11111 " pathEditMode="relative" ptsTypes="ffffffffff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44 -0.00602 C -0.07778 -0.00463 -0.08212 -0.00301 -0.08646 -0.00139 C -0.09427 0.00486 -0.10052 0.01412 -0.10799 0.02084 C -0.11129 0.02385 -0.11615 0.02639 -0.1198 0.02871 C -0.12257 0.03241 -0.12535 0.03611 -0.12813 0.03982 C -0.12986 0.04213 -0.13299 0.0419 -0.13542 0.04306 C -0.14011 0.04514 -0.14375 0.04908 -0.14844 0.05093 C -0.15903 0.06158 -0.15417 0.05903 -0.16146 0.06204 C -0.17535 0.07454 -0.19202 0.08033 -0.20799 0.0875 C -0.21493 0.09398 -0.22153 0.1007 -0.22934 0.1051 C -0.23247 0.10903 -0.23594 0.11227 -0.23889 0.11621 C -0.23993 0.1176 -0.24028 0.11968 -0.24132 0.12084 C -0.24236 0.12176 -0.24375 0.12176 -0.2448 0.12246 C -0.24966 0.1257 -0.25469 0.13102 -0.2592 0.13519 C -0.26823 0.14375 -0.27535 0.15764 -0.28646 0.16204 C -0.29271 0.16829 -0.29045 0.16991 -0.29601 0.17477 C -0.30052 0.18287 -0.30295 0.18148 -0.30799 0.1875 C -0.31545 0.1963 -0.31459 0.19607 -0.3198 0.20648 C -0.32153 0.20996 -0.33542 0.21621 -0.33889 0.22084 " pathEditMode="relative" rAng="0" ptsTypes="ffffffffffffffffffA">
                                      <p:cBhvr>
                                        <p:cTn id="42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00" y="1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95 -0.02292 C -0.05451 -0.02176 -0.05625 -0.02106 -0.05764 -0.01967 C -0.05903 -0.01829 -0.0599 -0.0162 -0.06129 -0.01505 C -0.06493 -0.01204 -0.06719 -0.01227 -0.07066 -0.01018 C -0.0783 -0.00579 -0.08542 0.00023 -0.0934 0.00417 C -0.10938 0.01181 -0.12813 0.01204 -0.14462 0.01667 C -0.15486 0.02616 -0.17118 0.03773 -0.18386 0.04051 C -0.19097 0.0463 -0.19826 0.04676 -0.20521 0.05162 C -0.21754 0.05995 -0.23195 0.0632 -0.24566 0.06597 C -0.26667 0.07523 -0.28802 0.08033 -0.31007 0.08033 " pathEditMode="relative" ptsTypes="fffffffffA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58 0.00625 C -0.0658 0.0051 -0.06719 0.0044 -0.06823 0.00301 C -0.06927 0.00162 -0.06945 -0.00046 -0.07049 -0.00162 C -0.0717 -0.00277 -0.0809 -0.00856 -0.08247 -0.00972 C -0.08611 -0.01921 -0.09063 -0.01875 -0.09792 -0.02222 C -0.1092 -0.02754 -0.12101 -0.03009 -0.13247 -0.03495 C -0.13976 -0.04143 -0.13195 -0.03541 -0.14202 -0.03981 C -0.15208 -0.04421 -0.16181 -0.05046 -0.1717 -0.05555 C -0.1783 -0.05902 -0.18299 -0.06481 -0.18958 -0.06828 C -0.19705 -0.07222 -0.20573 -0.07268 -0.21337 -0.07638 C -0.21979 -0.07939 -0.22483 -0.08564 -0.23125 -0.08888 C -0.2349 -0.09606 -0.23195 -0.09236 -0.23715 -0.09537 C -0.23889 -0.09629 -0.24202 -0.09861 -0.24202 -0.09861 " pathEditMode="relative" ptsTypes="ffffffffffffA"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8" grpId="0"/>
      <p:bldP spid="8" grpId="1"/>
      <p:bldP spid="12" grpId="0" build="allAtOnce"/>
      <p:bldP spid="16" grpId="0"/>
      <p:bldP spid="16" grpId="1"/>
      <p:bldP spid="18" grpId="0"/>
      <p:bldP spid="18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User\Мои документы\Мои рисунки\анимашки\Нов год\Анимационные картинки для презентаций. Часть 1\Новый год\Santa00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143000"/>
            <a:ext cx="3424238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C:\Documents and Settings\User\Мои документы\Мои рисунки\анимашки\Нов год\Анимационные картинки для презентаций. Часть 1\Новый год\File09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20000">
            <a:off x="3948113" y="1922463"/>
            <a:ext cx="4611687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     </a:t>
            </a:r>
            <a:r>
              <a:rPr lang="ru-RU" b="1" dirty="0" smtClean="0">
                <a:solidFill>
                  <a:srgbClr val="FF0000"/>
                </a:solidFill>
              </a:rPr>
              <a:t>Дифференцированная работа. 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                        </a:t>
            </a:r>
            <a:endParaRPr lang="ru-RU" sz="3200" dirty="0" smtClean="0">
              <a:solidFill>
                <a:srgbClr val="FF0000"/>
              </a:solidFill>
            </a:endParaRPr>
          </a:p>
        </p:txBody>
      </p:sp>
      <p:sp>
        <p:nvSpPr>
          <p:cNvPr id="23557" name="Текст 5"/>
          <p:cNvSpPr>
            <a:spLocks noGrp="1"/>
          </p:cNvSpPr>
          <p:nvPr>
            <p:ph sz="half" idx="1"/>
          </p:nvPr>
        </p:nvSpPr>
        <p:spPr>
          <a:xfrm>
            <a:off x="571500" y="1643063"/>
            <a:ext cx="4038600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3200" b="1" smtClean="0">
                <a:solidFill>
                  <a:srgbClr val="FF0000"/>
                </a:solidFill>
              </a:rPr>
              <a:t>                      </a:t>
            </a:r>
          </a:p>
        </p:txBody>
      </p:sp>
      <p:sp>
        <p:nvSpPr>
          <p:cNvPr id="23558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Упражнение 189</a:t>
            </a:r>
          </a:p>
          <a:p>
            <a:pPr>
              <a:buFont typeface="Arial" charset="0"/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С. 117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Рисунок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b="1" smtClean="0">
              <a:solidFill>
                <a:srgbClr val="FF3300"/>
              </a:solidFill>
            </a:endParaRPr>
          </a:p>
        </p:txBody>
      </p:sp>
      <p:pic>
        <p:nvPicPr>
          <p:cNvPr id="1026" name="Picture 2" descr="Девочка бежит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28184" y="2695570"/>
            <a:ext cx="244142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545" y="4869121"/>
            <a:ext cx="864096" cy="120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00" y="3814771"/>
            <a:ext cx="936104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789" y="3427412"/>
            <a:ext cx="864096" cy="119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19" y="4947291"/>
            <a:ext cx="864096" cy="120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413" y="3411667"/>
            <a:ext cx="864096" cy="119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14771"/>
            <a:ext cx="936104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Буква P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54" y="4859642"/>
            <a:ext cx="742950" cy="120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Буква P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350" y="4947291"/>
            <a:ext cx="742950" cy="120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Буква C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900" y="4210815"/>
            <a:ext cx="876300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Буква C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07" y="4210815"/>
            <a:ext cx="876300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kao227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810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Рисунок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86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b="1" dirty="0" smtClean="0">
              <a:solidFill>
                <a:srgbClr val="FF3300"/>
              </a:solidFill>
            </a:endParaRPr>
          </a:p>
        </p:txBody>
      </p:sp>
      <p:pic>
        <p:nvPicPr>
          <p:cNvPr id="1028" name="Picture 4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13130" y="5736219"/>
            <a:ext cx="864096" cy="120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24" y="5796571"/>
            <a:ext cx="936104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58630" y="3033697"/>
            <a:ext cx="864096" cy="119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79106" y="5745124"/>
            <a:ext cx="864096" cy="120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024" y="2900505"/>
            <a:ext cx="864096" cy="119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Алфавит, смайлы, анимированные буквы алфавита смайлики | Smayli.ru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05" y="5835561"/>
            <a:ext cx="936104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74025" flipV="1">
            <a:off x="3025351" y="3749517"/>
            <a:ext cx="2444750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Буква P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7" y="3830927"/>
            <a:ext cx="742950" cy="11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Буква P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54208"/>
            <a:ext cx="742950" cy="11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Буква C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76" y="4935252"/>
            <a:ext cx="876300" cy="90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Буква C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880" y="4835910"/>
            <a:ext cx="876300" cy="90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12"/>
          <p:cNvSpPr>
            <a:spLocks noChangeArrowheads="1"/>
          </p:cNvSpPr>
          <p:nvPr/>
        </p:nvSpPr>
        <p:spPr bwMode="auto">
          <a:xfrm rot="1023092">
            <a:off x="825262" y="2219835"/>
            <a:ext cx="2094521" cy="1164804"/>
          </a:xfrm>
          <a:prstGeom prst="cloudCallout">
            <a:avLst>
              <a:gd name="adj1" fmla="val -26078"/>
              <a:gd name="adj2" fmla="val 12437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Вот она!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4258630" y="548680"/>
            <a:ext cx="2577466" cy="1458684"/>
          </a:xfrm>
          <a:prstGeom prst="cloudCallout">
            <a:avLst>
              <a:gd name="adj1" fmla="val -26078"/>
              <a:gd name="adj2" fmla="val 12437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Это она не знает правила!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 rot="1023092">
            <a:off x="6048292" y="3309784"/>
            <a:ext cx="3224118" cy="1756452"/>
          </a:xfrm>
          <a:prstGeom prst="cloudCallout">
            <a:avLst>
              <a:gd name="adj1" fmla="val -26078"/>
              <a:gd name="adj2" fmla="val 12437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Она  не знает двойные согласные!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0" name="Picture 6" descr="kao227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810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63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571500"/>
            <a:ext cx="38100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072063"/>
            <a:ext cx="8229600" cy="10715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9600" b="1" dirty="0" smtClean="0">
                <a:solidFill>
                  <a:srgbClr val="FF0000"/>
                </a:solidFill>
              </a:rPr>
              <a:t>М</a:t>
            </a:r>
            <a:r>
              <a:rPr lang="ru-RU" sz="9600" b="1" dirty="0" smtClean="0">
                <a:solidFill>
                  <a:srgbClr val="00B050"/>
                </a:solidFill>
              </a:rPr>
              <a:t>О</a:t>
            </a:r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Л</a:t>
            </a:r>
            <a:r>
              <a:rPr lang="ru-RU" sz="9600" b="1" dirty="0" smtClean="0">
                <a:solidFill>
                  <a:schemeClr val="accent4">
                    <a:lumMod val="75000"/>
                  </a:schemeClr>
                </a:solidFill>
              </a:rPr>
              <a:t>О</a:t>
            </a:r>
            <a:r>
              <a:rPr lang="ru-RU" sz="9600" b="1" dirty="0" smtClean="0">
                <a:solidFill>
                  <a:srgbClr val="FFFF00"/>
                </a:solidFill>
              </a:rPr>
              <a:t>Д</a:t>
            </a:r>
            <a:r>
              <a:rPr lang="ru-RU" sz="9600" b="1" dirty="0" smtClean="0">
                <a:solidFill>
                  <a:schemeClr val="accent6">
                    <a:lumMod val="75000"/>
                  </a:schemeClr>
                </a:solidFill>
              </a:rPr>
              <a:t>Ц</a:t>
            </a:r>
            <a:r>
              <a:rPr lang="ru-RU" sz="9600" b="1" dirty="0" smtClean="0">
                <a:solidFill>
                  <a:srgbClr val="FF66FF"/>
                </a:solidFill>
              </a:rPr>
              <a:t>Ы</a:t>
            </a:r>
            <a:r>
              <a:rPr lang="ru-RU" sz="96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ru-RU" sz="9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j021815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313" y="5572125"/>
            <a:ext cx="7334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Words>205</Words>
  <Application>Microsoft Office PowerPoint</Application>
  <PresentationFormat>Экран (4:3)</PresentationFormat>
  <Paragraphs>82</Paragraphs>
  <Slides>33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Тема Office</vt:lpstr>
      <vt:lpstr>1_Тема Office</vt:lpstr>
      <vt:lpstr>Презентация PowerPoint</vt:lpstr>
      <vt:lpstr>Чистописание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Давайте проверим!</vt:lpstr>
      <vt:lpstr>ФИЗМИНУТКА</vt:lpstr>
      <vt:lpstr>Физминутка  «Две сестрицы –две руки»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в паре</vt:lpstr>
      <vt:lpstr>Вывод:</vt:lpstr>
      <vt:lpstr>Презентация PowerPoint</vt:lpstr>
      <vt:lpstr>Нарядите елочку</vt:lpstr>
      <vt:lpstr>     Дифференцированная работа.                           </vt:lpstr>
      <vt:lpstr>Презентация PowerPoint</vt:lpstr>
      <vt:lpstr>Презентация PowerPoint</vt:lpstr>
      <vt:lpstr>МОЛОДЦЫ!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119</cp:revision>
  <dcterms:modified xsi:type="dcterms:W3CDTF">2015-12-09T18:58:56Z</dcterms:modified>
</cp:coreProperties>
</file>