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1" r:id="rId1"/>
  </p:sldMasterIdLst>
  <p:sldIdLst>
    <p:sldId id="256" r:id="rId2"/>
    <p:sldId id="283" r:id="rId3"/>
    <p:sldId id="259" r:id="rId4"/>
    <p:sldId id="293" r:id="rId5"/>
    <p:sldId id="285" r:id="rId6"/>
    <p:sldId id="286" r:id="rId7"/>
    <p:sldId id="257" r:id="rId8"/>
    <p:sldId id="284" r:id="rId9"/>
    <p:sldId id="288" r:id="rId10"/>
    <p:sldId id="282" r:id="rId11"/>
    <p:sldId id="287" r:id="rId12"/>
    <p:sldId id="289" r:id="rId13"/>
    <p:sldId id="290" r:id="rId14"/>
    <p:sldId id="291" r:id="rId15"/>
    <p:sldId id="294" r:id="rId16"/>
    <p:sldId id="295" r:id="rId17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962" y="-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3C6CC-0A49-45A0-9136-4A0E493D2DDF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47A919-BC0C-4A9C-A2C9-F5CAD28FB0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E9C83-4662-42BF-BDC1-35B68E042F07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75013-6268-46ED-B680-916D41051A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5729288" y="3924300"/>
            <a:ext cx="112712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1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4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95E628-0FCA-4D89-8F70-4E6D2BBDE44E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2A8D-11BE-42DF-93CC-8E319CD3ED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A2D79-F30B-438C-A228-3BEB77511E6C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009C5-2909-447D-8777-D741C0232F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1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49"/>
            <a:ext cx="5388864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AB0AC-73B7-4C06-8CB6-64A11A73B15E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471D2-2516-4D07-A9EB-CEB7DDC932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73D1-690B-45FF-9AA0-C7498F5A85EF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72935-3E2F-48CB-A158-4DE6BA0837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C6AF8-91A9-4794-B496-EF47BA34369A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B627-CA01-4812-B101-AEC19DE6A2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0" y="273051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7" y="2438401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27EC5-28D4-49AD-BF94-852B9BB00861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41A26-8650-45F6-A317-C6E16A0AA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5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B7CEB-ADB4-48A8-8514-0871D647D755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0204D-8148-4108-8C94-F3398A11B3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53E144-67A1-4FFB-B1D9-103194A6D3EB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C6380-FF89-4A6E-87F0-EA76F80AE3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ECD7A-AF3D-4E63-BEEF-1B522BDE4722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E8AC5-42B1-443F-BAE0-1392316DF0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188" y="6356350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3EB9B44E-EAF6-4B68-88E9-3AB21CE45742}" type="datetimeFigureOut">
              <a:rPr lang="ru-RU"/>
              <a:pPr>
                <a:defRPr/>
              </a:pPr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9475" y="6356350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0313" y="6356350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034B9612-D3D8-4848-B914-1B65CC6825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11277600" y="6499225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58825" y="6499225"/>
            <a:ext cx="11271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1" r:id="rId2"/>
    <p:sldLayoutId id="2147483923" r:id="rId3"/>
    <p:sldLayoutId id="2147483920" r:id="rId4"/>
    <p:sldLayoutId id="2147483919" r:id="rId5"/>
    <p:sldLayoutId id="2147483918" r:id="rId6"/>
    <p:sldLayoutId id="2147483917" r:id="rId7"/>
    <p:sldLayoutId id="2147483916" r:id="rId8"/>
    <p:sldLayoutId id="2147483915" r:id="rId9"/>
    <p:sldLayoutId id="2147483914" r:id="rId10"/>
    <p:sldLayoutId id="2147483913" r:id="rId11"/>
  </p:sldLayoutIdLst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9088" y="296863"/>
            <a:ext cx="11590337" cy="6389687"/>
          </a:xfrm>
        </p:spPr>
        <p:txBody>
          <a:bodyPr/>
          <a:lstStyle/>
          <a:p>
            <a:pPr>
              <a:lnSpc>
                <a:spcPct val="17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Районная научно-практическая конференция школьников </a:t>
            </a:r>
          </a:p>
          <a:p>
            <a:pPr>
              <a:lnSpc>
                <a:spcPct val="170000"/>
              </a:lnSpc>
            </a:pPr>
            <a:r>
              <a:rPr 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«Эколого-краеведческие проблемы Ставрополья»</a:t>
            </a:r>
          </a:p>
          <a:p>
            <a:pPr>
              <a:lnSpc>
                <a:spcPct val="170000"/>
              </a:lnSpc>
            </a:pPr>
            <a:endPara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Исследовательская работа</a:t>
            </a:r>
          </a:p>
          <a:p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«Сон и факторы, влияющие на него»</a:t>
            </a:r>
            <a:endParaRPr lang="ru-RU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</a:pP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Работу выполнил: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Курпитко Захар Евгеньевич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ученик 7 класса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МКОУ СОШ № 15 х. Садовый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Научный руководитель: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Айрапетян Анжелика Вагифовна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Учитель биологии</a:t>
            </a:r>
            <a:b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МКОУ СОШ № 15 х. Садовый</a:t>
            </a:r>
          </a:p>
        </p:txBody>
      </p:sp>
      <p:pic>
        <p:nvPicPr>
          <p:cNvPr id="1331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775" y="2728913"/>
            <a:ext cx="552450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76250"/>
            <a:ext cx="3975100" cy="588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Облако 4"/>
          <p:cNvSpPr/>
          <p:nvPr/>
        </p:nvSpPr>
        <p:spPr>
          <a:xfrm>
            <a:off x="4995863" y="58738"/>
            <a:ext cx="6686550" cy="3776662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800" b="1">
                <a:solidFill>
                  <a:srgbClr val="FFFF00"/>
                </a:solidFill>
                <a:cs typeface="Times New Roman" pitchFamily="18" charset="0"/>
              </a:rPr>
              <a:t>     </a:t>
            </a:r>
            <a:r>
              <a:rPr lang="ru-RU" sz="2800" b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Может ли человек     обойтись без сна, что влияет на качество сна, прочему у разных людей сон зависит от различных факторов?</a:t>
            </a:r>
          </a:p>
        </p:txBody>
      </p:sp>
      <p:sp>
        <p:nvSpPr>
          <p:cNvPr id="6" name="Облако 5"/>
          <p:cNvSpPr/>
          <p:nvPr/>
        </p:nvSpPr>
        <p:spPr>
          <a:xfrm>
            <a:off x="4735513" y="3421063"/>
            <a:ext cx="3289300" cy="209232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800" b="1">
                <a:solidFill>
                  <a:srgbClr val="FFFF00"/>
                </a:solidFill>
                <a:cs typeface="Times New Roman" pitchFamily="18" charset="0"/>
              </a:rPr>
              <a:t>Почему мы спим?</a:t>
            </a:r>
            <a:endParaRPr lang="ru-RU" sz="2800" b="1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7" name="Облако 6"/>
          <p:cNvSpPr/>
          <p:nvPr/>
        </p:nvSpPr>
        <p:spPr>
          <a:xfrm>
            <a:off x="7505700" y="4008438"/>
            <a:ext cx="4040188" cy="273367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>
                <a:solidFill>
                  <a:srgbClr val="FFFF00"/>
                </a:solidFill>
                <a:cs typeface="Times New Roman" pitchFamily="18" charset="0"/>
              </a:rPr>
              <a:t>Какие же факторы и как влияют на здоровый сон?</a:t>
            </a:r>
            <a:endParaRPr lang="ru-RU" b="1">
              <a:solidFill>
                <a:srgbClr val="FFFFFF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3494088" y="463550"/>
            <a:ext cx="61055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latin typeface="Times New Roman" pitchFamily="18" charset="0"/>
                <a:cs typeface="Times New Roman" pitchFamily="18" charset="0"/>
              </a:rPr>
              <a:t>Актуальность исследования</a:t>
            </a:r>
          </a:p>
        </p:txBody>
      </p:sp>
      <p:sp>
        <p:nvSpPr>
          <p:cNvPr id="17410" name="Прямоугольник 2"/>
          <p:cNvSpPr>
            <a:spLocks noChangeArrowheads="1"/>
          </p:cNvSpPr>
          <p:nvPr/>
        </p:nvSpPr>
        <p:spPr bwMode="auto">
          <a:xfrm>
            <a:off x="152400" y="1100138"/>
            <a:ext cx="6096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>
                <a:latin typeface="Palatino Linotype" pitchFamily="18" charset="0"/>
              </a:rPr>
              <a:t>Я считаю тему актуальной, так как</a:t>
            </a:r>
            <a:r>
              <a:rPr lang="ru-RU"/>
              <a:t>,</a:t>
            </a:r>
            <a:r>
              <a:rPr lang="ru-RU">
                <a:latin typeface="Palatino Linotype" pitchFamily="18" charset="0"/>
              </a:rPr>
              <a:t> выявив факторы</a:t>
            </a:r>
            <a:r>
              <a:rPr lang="ru-RU"/>
              <a:t>,</a:t>
            </a:r>
            <a:r>
              <a:rPr lang="ru-RU">
                <a:latin typeface="Palatino Linotype" pitchFamily="18" charset="0"/>
              </a:rPr>
              <a:t> влияющие на полноценный сон человека, можно влиять на его самочувствие в течени</a:t>
            </a:r>
            <a:r>
              <a:rPr lang="ru-RU"/>
              <a:t>е</a:t>
            </a:r>
            <a:r>
              <a:rPr lang="ru-RU">
                <a:latin typeface="Palatino Linotype" pitchFamily="18" charset="0"/>
              </a:rPr>
              <a:t> дня, его бодрое состояние.</a:t>
            </a:r>
          </a:p>
        </p:txBody>
      </p:sp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152400" y="2324100"/>
            <a:ext cx="60960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Palatino Linotype" pitchFamily="18" charset="0"/>
              </a:rPr>
              <a:t>Опрос среди знакомых разного возраста:</a:t>
            </a:r>
          </a:p>
          <a:p>
            <a:r>
              <a:rPr lang="ru-RU">
                <a:latin typeface="Palatino Linotype" pitchFamily="18" charset="0"/>
              </a:rPr>
              <a:t>- </a:t>
            </a:r>
            <a:r>
              <a:rPr lang="ru-RU"/>
              <a:t>В</a:t>
            </a:r>
            <a:r>
              <a:rPr lang="ru-RU">
                <a:latin typeface="Palatino Linotype" pitchFamily="18" charset="0"/>
              </a:rPr>
              <a:t>ажен ли для Вас полноценный сон?</a:t>
            </a:r>
          </a:p>
          <a:p>
            <a:r>
              <a:rPr lang="ru-RU">
                <a:latin typeface="Palatino Linotype" pitchFamily="18" charset="0"/>
              </a:rPr>
              <a:t>- </a:t>
            </a:r>
            <a:r>
              <a:rPr lang="ru-RU"/>
              <a:t>К</a:t>
            </a:r>
            <a:r>
              <a:rPr lang="ru-RU">
                <a:latin typeface="Palatino Linotype" pitchFamily="18" charset="0"/>
              </a:rPr>
              <a:t>ак вы оцениваете свой сон?</a:t>
            </a:r>
          </a:p>
          <a:p>
            <a:r>
              <a:rPr lang="ru-RU">
                <a:latin typeface="Palatino Linotype" pitchFamily="18" charset="0"/>
              </a:rPr>
              <a:t>- </a:t>
            </a:r>
            <a:r>
              <a:rPr lang="ru-RU"/>
              <a:t>Х</a:t>
            </a:r>
            <a:r>
              <a:rPr lang="ru-RU">
                <a:latin typeface="Palatino Linotype" pitchFamily="18" charset="0"/>
              </a:rPr>
              <a:t>отели бы Вы принять участие в исследованиях сна?</a:t>
            </a:r>
          </a:p>
          <a:p>
            <a:r>
              <a:rPr lang="ru-RU">
                <a:latin typeface="Palatino Linotype" pitchFamily="18" charset="0"/>
              </a:rPr>
              <a:t>- </a:t>
            </a:r>
            <a:r>
              <a:rPr lang="ru-RU"/>
              <a:t>К</a:t>
            </a:r>
            <a:r>
              <a:rPr lang="ru-RU">
                <a:latin typeface="Palatino Linotype" pitchFamily="18" charset="0"/>
              </a:rPr>
              <a:t>акие факторы влияют на Ваш сон?</a:t>
            </a:r>
          </a:p>
          <a:p>
            <a:r>
              <a:rPr lang="ru-RU">
                <a:latin typeface="Palatino Linotype" pitchFamily="18" charset="0"/>
              </a:rPr>
              <a:t>- </a:t>
            </a:r>
            <a:r>
              <a:rPr lang="ru-RU"/>
              <a:t>Ч</a:t>
            </a:r>
            <a:r>
              <a:rPr lang="ru-RU">
                <a:latin typeface="Palatino Linotype" pitchFamily="18" charset="0"/>
              </a:rPr>
              <a:t>то Вы предпринимаете для улучшения Вашего сна?</a:t>
            </a:r>
          </a:p>
          <a:p>
            <a:r>
              <a:rPr lang="ru-RU">
                <a:latin typeface="Palatino Linotype" pitchFamily="18" charset="0"/>
              </a:rPr>
              <a:t>- </a:t>
            </a:r>
            <a:r>
              <a:rPr lang="ru-RU"/>
              <a:t>М</a:t>
            </a:r>
            <a:r>
              <a:rPr lang="ru-RU">
                <a:latin typeface="Palatino Linotype" pitchFamily="18" charset="0"/>
              </a:rPr>
              <a:t>учаетесь ли Вы от бессонницы?</a:t>
            </a:r>
          </a:p>
          <a:p>
            <a:r>
              <a:rPr lang="ru-RU">
                <a:latin typeface="Palatino Linotype" pitchFamily="18" charset="0"/>
              </a:rPr>
              <a:t> 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46850" y="3025775"/>
            <a:ext cx="5499100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Прямоугольник 1"/>
          <p:cNvSpPr>
            <a:spLocks noChangeArrowheads="1"/>
          </p:cNvSpPr>
          <p:nvPr/>
        </p:nvSpPr>
        <p:spPr bwMode="auto">
          <a:xfrm>
            <a:off x="623888" y="333375"/>
            <a:ext cx="1084897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Palatino Linotype" pitchFamily="18" charset="0"/>
                <a:cs typeface="Times New Roman" pitchFamily="18" charset="0"/>
              </a:rPr>
              <a:t>Сон – это неотъемлемая часть жизни человека. </a:t>
            </a:r>
            <a:endParaRPr lang="ru-RU" sz="2800" b="1">
              <a:latin typeface="Palatino Linotype" pitchFamily="18" charset="0"/>
            </a:endParaRPr>
          </a:p>
        </p:txBody>
      </p:sp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1103313" y="855663"/>
            <a:ext cx="75168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>
                <a:latin typeface="Palatino Linotype" pitchFamily="18" charset="0"/>
                <a:cs typeface="Times New Roman" pitchFamily="18" charset="0"/>
              </a:rPr>
              <a:t>20 лет из 60 человек проводит во сне.</a:t>
            </a:r>
            <a:endParaRPr lang="ru-RU" sz="3200">
              <a:latin typeface="Palatino Linotype" pitchFamily="18" charset="0"/>
            </a:endParaRP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4388" y="1557338"/>
            <a:ext cx="4500562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Прямоугольник 3"/>
          <p:cNvSpPr>
            <a:spLocks noChangeArrowheads="1"/>
          </p:cNvSpPr>
          <p:nvPr/>
        </p:nvSpPr>
        <p:spPr bwMode="auto">
          <a:xfrm>
            <a:off x="431800" y="4175125"/>
            <a:ext cx="70088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latin typeface="Palatino Linotype" pitchFamily="18" charset="0"/>
              </a:rPr>
              <a:t>Бессонница очень мучительна. В Древнем Китае к смертной казни приговаривали  лишением сна. </a:t>
            </a:r>
          </a:p>
        </p:txBody>
      </p:sp>
      <p:pic>
        <p:nvPicPr>
          <p:cNvPr id="15365" name="Picture 4" descr="http://en.minghui.org/u/article_images/2012-7-12-cmh-torture-drawing-02_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0613" y="4292600"/>
            <a:ext cx="4445000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3325" y="476673"/>
            <a:ext cx="709200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ПЕРВЫЕ РАЗМЫШЛЕНИЯ О СНЕ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431800" y="1331913"/>
            <a:ext cx="2016125" cy="1944687"/>
          </a:xfrm>
          <a:prstGeom prst="downArrow">
            <a:avLst/>
          </a:prstGeom>
          <a:solidFill>
            <a:srgbClr val="FFFF00">
              <a:alpha val="7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387350" y="3573463"/>
            <a:ext cx="3552825" cy="2312987"/>
          </a:xfrm>
          <a:prstGeom prst="snip2DiagRect">
            <a:avLst/>
          </a:prstGeom>
          <a:solidFill>
            <a:srgbClr val="4545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8436" name="Прямоугольник 4"/>
          <p:cNvSpPr>
            <a:spLocks noChangeArrowheads="1"/>
          </p:cNvSpPr>
          <p:nvPr/>
        </p:nvSpPr>
        <p:spPr bwMode="auto">
          <a:xfrm>
            <a:off x="376238" y="3716338"/>
            <a:ext cx="35639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rgbClr val="FFFF00"/>
                </a:solidFill>
                <a:latin typeface="Palatino Linotype" pitchFamily="18" charset="0"/>
                <a:cs typeface="Times New Roman" pitchFamily="18" charset="0"/>
              </a:rPr>
              <a:t>душа отделяется от тела человека, и</a:t>
            </a:r>
            <a:r>
              <a:rPr lang="ru-RU" sz="2000" b="1">
                <a:solidFill>
                  <a:srgbClr val="FFFF00"/>
                </a:solidFill>
                <a:cs typeface="Times New Roman" pitchFamily="18" charset="0"/>
              </a:rPr>
              <a:t>,</a:t>
            </a:r>
            <a:r>
              <a:rPr lang="ru-RU" sz="2000" b="1">
                <a:solidFill>
                  <a:srgbClr val="FFFF00"/>
                </a:solidFill>
                <a:latin typeface="Palatino Linotype" pitchFamily="18" charset="0"/>
                <a:cs typeface="Times New Roman" pitchFamily="18" charset="0"/>
              </a:rPr>
              <a:t> если она не успевает вернуться в тело,  человек умирает</a:t>
            </a:r>
            <a:endParaRPr lang="ru-RU" sz="2000" b="1">
              <a:solidFill>
                <a:srgbClr val="FFFF00"/>
              </a:solidFill>
              <a:latin typeface="Palatino Linotype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9312275" y="1301750"/>
            <a:ext cx="1631950" cy="1376363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6065838" y="2768600"/>
            <a:ext cx="6126162" cy="1609725"/>
          </a:xfrm>
          <a:prstGeom prst="snip2DiagRect">
            <a:avLst/>
          </a:prstGeom>
          <a:solidFill>
            <a:srgbClr val="4545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8439" name="Прямоугольник 8"/>
          <p:cNvSpPr>
            <a:spLocks noChangeArrowheads="1"/>
          </p:cNvSpPr>
          <p:nvPr/>
        </p:nvSpPr>
        <p:spPr bwMode="auto">
          <a:xfrm>
            <a:off x="7727950" y="2997200"/>
            <a:ext cx="4268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solidFill>
                  <a:srgbClr val="FFFF00"/>
                </a:solidFill>
                <a:latin typeface="Palatino Linotype" pitchFamily="18" charset="0"/>
                <a:cs typeface="Times New Roman" pitchFamily="18" charset="0"/>
              </a:rPr>
              <a:t>«обескровливание мозга»</a:t>
            </a:r>
            <a:endParaRPr lang="ru-RU" sz="2400" b="1">
              <a:solidFill>
                <a:srgbClr val="FFFF00"/>
              </a:solidFill>
              <a:latin typeface="Palatino Linotype" pitchFamily="18" charset="0"/>
            </a:endParaRPr>
          </a:p>
        </p:txBody>
      </p:sp>
      <p:pic>
        <p:nvPicPr>
          <p:cNvPr id="1844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92600" y="4511675"/>
            <a:ext cx="5175250" cy="21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407489" y="299553"/>
            <a:ext cx="549817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Павлова И.П.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8400" y="1430338"/>
            <a:ext cx="9763125" cy="488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39750" y="404813"/>
            <a:ext cx="11361738" cy="2965450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263" algn="just">
              <a:lnSpc>
                <a:spcPct val="115000"/>
              </a:lnSpc>
            </a:pPr>
            <a:r>
              <a:rPr lang="ru-RU" sz="3600" b="1" u="sng">
                <a:latin typeface="Times New Roman" pitchFamily="18" charset="0"/>
                <a:cs typeface="Times New Roman" pitchFamily="18" charset="0"/>
              </a:rPr>
              <a:t>Цель научно-исследовательского проекта :</a:t>
            </a:r>
          </a:p>
          <a:p>
            <a:pPr indent="449263" algn="ctr">
              <a:lnSpc>
                <a:spcPct val="115000"/>
              </a:lnSpc>
              <a:buFont typeface="Wingdings" pitchFamily="2" charset="2"/>
              <a:buChar char="§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изучение  естественного физиологического состояния человека – сна, которое характеризуется пониженной реакцией на окружающий мир.</a:t>
            </a:r>
          </a:p>
          <a:p>
            <a:pPr indent="449263" algn="ctr">
              <a:lnSpc>
                <a:spcPct val="115000"/>
              </a:lnSpc>
            </a:pP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0825" y="3429000"/>
            <a:ext cx="11104563" cy="23336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3200" b="1" u="sng">
                <a:latin typeface="Times New Roman" pitchFamily="18" charset="0"/>
                <a:cs typeface="Times New Roman" pitchFamily="18" charset="0"/>
              </a:rPr>
              <a:t>Задачами являются</a:t>
            </a:r>
            <a:r>
              <a:rPr lang="ru-RU" sz="3200" b="1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>
              <a:lnSpc>
                <a:spcPct val="115000"/>
              </a:lnSpc>
              <a:buFontTx/>
              <a:buChar char="-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изучить сон как процесс,</a:t>
            </a:r>
          </a:p>
          <a:p>
            <a:pPr algn="ctr">
              <a:lnSpc>
                <a:spcPct val="115000"/>
              </a:lnSpc>
              <a:buFontTx/>
              <a:buChar char="-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изучить факторы, влияющие на сон,</a:t>
            </a:r>
          </a:p>
          <a:p>
            <a:pPr algn="ctr">
              <a:lnSpc>
                <a:spcPct val="115000"/>
              </a:lnSpc>
              <a:buFontTx/>
              <a:buChar char="-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сделать выводы о том, как улучшить сон</a:t>
            </a:r>
            <a:r>
              <a:rPr lang="ru-RU" sz="2400">
                <a:solidFill>
                  <a:srgbClr val="FFFF00"/>
                </a:solidFill>
                <a:latin typeface="Palatino Linotype" pitchFamily="18" charset="0"/>
                <a:cs typeface="Times New Roman" pitchFamily="18" charset="0"/>
              </a:rPr>
              <a:t>.</a:t>
            </a:r>
            <a:endParaRPr lang="ru-RU" sz="2400">
              <a:solidFill>
                <a:srgbClr val="FFFF00"/>
              </a:solidFill>
              <a:latin typeface="Palatino Linotype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Прямоугольник 3"/>
          <p:cNvSpPr>
            <a:spLocks noChangeArrowheads="1"/>
          </p:cNvSpPr>
          <p:nvPr/>
        </p:nvSpPr>
        <p:spPr bwMode="auto">
          <a:xfrm>
            <a:off x="323850" y="1341438"/>
            <a:ext cx="7488238" cy="348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ctr">
              <a:lnSpc>
                <a:spcPct val="115000"/>
              </a:lnSpc>
            </a:pPr>
            <a:r>
              <a:rPr lang="ru-RU" sz="3200" b="1">
                <a:latin typeface="Times New Roman" pitchFamily="18" charset="0"/>
                <a:cs typeface="Times New Roman" pitchFamily="18" charset="0"/>
              </a:rPr>
              <a:t>Что и как влияет на сон человека:</a:t>
            </a:r>
          </a:p>
          <a:p>
            <a:pPr indent="449263" algn="ctr">
              <a:lnSpc>
                <a:spcPct val="115000"/>
              </a:lnSpc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- продолжительность сна,</a:t>
            </a:r>
            <a:endParaRPr lang="ru-RU" sz="32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49263" algn="ctr">
              <a:lnSpc>
                <a:spcPct val="115000"/>
              </a:lnSpc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- возраст человека,</a:t>
            </a:r>
            <a:endParaRPr lang="ru-RU" sz="3200">
              <a:latin typeface="Times New Roman" pitchFamily="18" charset="0"/>
              <a:cs typeface="Calibri" pitchFamily="34" charset="0"/>
            </a:endParaRPr>
          </a:p>
          <a:p>
            <a:pPr indent="449263" algn="ctr">
              <a:lnSpc>
                <a:spcPct val="115000"/>
              </a:lnSpc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- привычки человека,</a:t>
            </a:r>
            <a:endParaRPr lang="ru-RU" sz="3200">
              <a:latin typeface="Times New Roman" pitchFamily="18" charset="0"/>
              <a:cs typeface="Calibri" pitchFamily="34" charset="0"/>
            </a:endParaRPr>
          </a:p>
          <a:p>
            <a:pPr indent="449263" algn="ctr">
              <a:lnSpc>
                <a:spcPct val="115000"/>
              </a:lnSpc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- степень утомления.</a:t>
            </a:r>
            <a:endParaRPr lang="ru-RU" sz="3200">
              <a:latin typeface="Times New Roman" pitchFamily="18" charset="0"/>
              <a:cs typeface="Calibri" pitchFamily="34" charset="0"/>
            </a:endParaRPr>
          </a:p>
          <a:p>
            <a:pPr indent="449263" algn="ctr">
              <a:lnSpc>
                <a:spcPct val="115000"/>
              </a:lnSpc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- окружающая среда.</a:t>
            </a:r>
            <a:endParaRPr lang="ru-RU" sz="3200">
              <a:latin typeface="Times New Roman" pitchFamily="18" charset="0"/>
              <a:cs typeface="Calibri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61312" y="260648"/>
            <a:ext cx="607325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Мои   исследования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Прямоугольник 3"/>
          <p:cNvSpPr>
            <a:spLocks noChangeArrowheads="1"/>
          </p:cNvSpPr>
          <p:nvPr/>
        </p:nvSpPr>
        <p:spPr bwMode="auto">
          <a:xfrm>
            <a:off x="463550" y="355600"/>
            <a:ext cx="11545888" cy="326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u="sng">
                <a:latin typeface="Times New Roman" pitchFamily="18" charset="0"/>
                <a:cs typeface="Times New Roman" pitchFamily="18" charset="0"/>
              </a:rPr>
              <a:t>Для того, чтобы провести исследования, я пригласил поучаствовать в моем эксперименте следующих лиц: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1.	Мужчина, 41 год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2.	Женщина, 37 лет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3.	Ребенок, 6 лет		</a:t>
            </a:r>
          </a:p>
          <a:p>
            <a:r>
              <a:rPr lang="ru-RU" sz="3600">
                <a:latin typeface="Times New Roman" pitchFamily="18" charset="0"/>
                <a:cs typeface="Times New Roman" pitchFamily="18" charset="0"/>
              </a:rPr>
              <a:t>4.	Пожилая женщина, 76 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5"/>
          <p:cNvSpPr txBox="1">
            <a:spLocks noChangeArrowheads="1"/>
          </p:cNvSpPr>
          <p:nvPr/>
        </p:nvSpPr>
        <p:spPr bwMode="auto">
          <a:xfrm>
            <a:off x="280988" y="141288"/>
            <a:ext cx="12266612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latin typeface="Palatino Linotype" pitchFamily="18" charset="0"/>
              </a:rPr>
              <a:t>1 день.	</a:t>
            </a:r>
          </a:p>
          <a:p>
            <a:pPr algn="ctr"/>
            <a:r>
              <a:rPr lang="ru-RU" sz="3600" b="1">
                <a:latin typeface="Palatino Linotype" pitchFamily="18" charset="0"/>
              </a:rPr>
              <a:t>Привычные для каждого человека факторы.</a:t>
            </a:r>
          </a:p>
          <a:p>
            <a:pPr algn="ctr"/>
            <a:r>
              <a:rPr lang="ru-RU" sz="3600" b="1">
                <a:solidFill>
                  <a:srgbClr val="FF0000"/>
                </a:solidFill>
                <a:latin typeface="Palatino Linotype" pitchFamily="18" charset="0"/>
              </a:rPr>
              <a:t> </a:t>
            </a:r>
          </a:p>
          <a:p>
            <a:endParaRPr lang="ru-RU" sz="3600">
              <a:latin typeface="Palatino Linotype" pitchFamily="18" charset="0"/>
            </a:endParaRPr>
          </a:p>
          <a:p>
            <a:endParaRPr lang="ru-RU" sz="3600" b="1">
              <a:solidFill>
                <a:srgbClr val="FF0000"/>
              </a:solidFill>
              <a:latin typeface="Palatino Linotype" pitchFamily="18" charset="0"/>
            </a:endParaRPr>
          </a:p>
        </p:txBody>
      </p:sp>
      <p:graphicFrame>
        <p:nvGraphicFramePr>
          <p:cNvPr id="22647" name="Group 1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447596"/>
              </p:ext>
            </p:extLst>
          </p:nvPr>
        </p:nvGraphicFramePr>
        <p:xfrm>
          <a:off x="4392613" y="1600200"/>
          <a:ext cx="3406775" cy="4522795"/>
        </p:xfrm>
        <a:graphic>
          <a:graphicData uri="http://schemas.openxmlformats.org/drawingml/2006/table">
            <a:tbl>
              <a:tblPr/>
              <a:tblGrid>
                <a:gridCol w="869950"/>
                <a:gridCol w="630237"/>
                <a:gridCol w="633413"/>
                <a:gridCol w="596900"/>
                <a:gridCol w="676275"/>
              </a:tblGrid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Вид деятельности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Мужчина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Женщина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Ребенок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Пожилая женщина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Занятость на работе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Утомляемость в течении дня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Дневной сон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13:00-15:30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13:00-14:30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Прогулка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16:00-17:50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16:00-17:50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Ужин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20:00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17:00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Деятельность перед сном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Домашние дела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Игры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Чтение худ. литературы 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Прием лекарств, успокоительных, снотворных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ухода ко сну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00:00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21:30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21:00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19:00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Быстрота засыпания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Сразу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Сразу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Проветривание комнаты перед сном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«Перекусы» перед сном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 кофе, булочки, печенье.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Подъёмы ночью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Бессонница 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01:00-02:30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Видение снов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пробуждения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08:30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05:45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06:30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04:00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Утреннее состояние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 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Состояние в течении дня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 </a:t>
                      </a:r>
                      <a:endParaRPr kumimoji="0" lang="ru-RU" sz="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Прямоугольник 3"/>
          <p:cNvSpPr>
            <a:spLocks noChangeArrowheads="1"/>
          </p:cNvSpPr>
          <p:nvPr/>
        </p:nvSpPr>
        <p:spPr bwMode="auto">
          <a:xfrm>
            <a:off x="423863" y="0"/>
            <a:ext cx="1046638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2 день.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Добавляем (исключаем) еду перед сном, исключаем возможность дневного сна.</a:t>
            </a:r>
          </a:p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3677" name="Group 125"/>
          <p:cNvGraphicFramePr>
            <a:graphicFrameLocks noGrp="1"/>
          </p:cNvGraphicFramePr>
          <p:nvPr/>
        </p:nvGraphicFramePr>
        <p:xfrm>
          <a:off x="4440238" y="1600200"/>
          <a:ext cx="3311525" cy="4519615"/>
        </p:xfrm>
        <a:graphic>
          <a:graphicData uri="http://schemas.openxmlformats.org/drawingml/2006/table">
            <a:tbl>
              <a:tblPr/>
              <a:tblGrid>
                <a:gridCol w="844550"/>
                <a:gridCol w="612775"/>
                <a:gridCol w="615950"/>
                <a:gridCol w="581025"/>
                <a:gridCol w="657225"/>
              </a:tblGrid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 деятельности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Мужчина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Женщина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Ребенок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Пожилая женщина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Занятость на работе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Утомляемость в течении дня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Дневной сон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Прогулка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16:00-17:50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16:00-17:50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Ужин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20:00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17:00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Деятельность перед сном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Домашние дела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Игры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Чтение худ. литературы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Прием лекарств, успокоительных, снотворных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ухода ко сну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00:20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21:30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20:00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19:00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Быстрота засыпания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Сразу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Долгое, сложнее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Трудное, капризное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Проветривание комнаты перед сном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«Перекусы» перед сном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 чай, печенье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 чай, печенье, конфеты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Молоко с медом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Подъёмы ночью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 (в туалет)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Бессонница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00:30-01:30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54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Видение снов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пробуждения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08:30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05:45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06:30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04:00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Утреннее состояние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Состояние в течении дня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 </a:t>
                      </a:r>
                      <a:endParaRPr kumimoji="0" lang="ru-RU" sz="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0410" marR="4041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Прямоугольник 3"/>
          <p:cNvSpPr>
            <a:spLocks noChangeArrowheads="1"/>
          </p:cNvSpPr>
          <p:nvPr/>
        </p:nvSpPr>
        <p:spPr bwMode="auto">
          <a:xfrm>
            <a:off x="1995488" y="-19050"/>
            <a:ext cx="8843962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3 день.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Вводим употребление  успокоительных препаратов перед сном.</a:t>
            </a:r>
          </a:p>
          <a:p>
            <a:pPr algn="ctr"/>
            <a:endParaRPr lang="ru-RU" sz="2800" b="1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695" name="Group 119"/>
          <p:cNvGraphicFramePr>
            <a:graphicFrameLocks noGrp="1"/>
          </p:cNvGraphicFramePr>
          <p:nvPr/>
        </p:nvGraphicFramePr>
        <p:xfrm>
          <a:off x="4343400" y="1531938"/>
          <a:ext cx="3505200" cy="4663440"/>
        </p:xfrm>
        <a:graphic>
          <a:graphicData uri="http://schemas.openxmlformats.org/drawingml/2006/table">
            <a:tbl>
              <a:tblPr/>
              <a:tblGrid>
                <a:gridCol w="893763"/>
                <a:gridCol w="649287"/>
                <a:gridCol w="652463"/>
                <a:gridCol w="614362"/>
                <a:gridCol w="695325"/>
              </a:tblGrid>
              <a:tr h="26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Вид деятельности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Мужчина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Женщина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Ребенок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Пожилая женщина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Занятость на работе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Утомляемость в течении дня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Дневной сон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13:00-14:30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Прогулка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16:00-17:50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16:00-17:50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Ужин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20:00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17:00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Деятельность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Домашние дела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Игры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Чтение худ. литературы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Прием лекарств, успокоительных, снотворных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ухода ко сну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22:00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21:00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20:30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19:00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Быстрота засыпания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Сразу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Сразу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Сразу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Проветривание комнаты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«Перекусы»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Подъёмы ночью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Бессонница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01:00-02:00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Видение снов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пробуждения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08:30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05:45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06:30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Утреннее состояние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Состояние в течении дня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Прямоугольник 3"/>
          <p:cNvSpPr>
            <a:spLocks noChangeArrowheads="1"/>
          </p:cNvSpPr>
          <p:nvPr/>
        </p:nvSpPr>
        <p:spPr bwMode="auto">
          <a:xfrm>
            <a:off x="1957388" y="0"/>
            <a:ext cx="87487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4 день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Сопровождение сна внешними раздражителями: свет, звук.</a:t>
            </a:r>
          </a:p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719" name="Group 119"/>
          <p:cNvGraphicFramePr>
            <a:graphicFrameLocks noGrp="1"/>
          </p:cNvGraphicFramePr>
          <p:nvPr/>
        </p:nvGraphicFramePr>
        <p:xfrm>
          <a:off x="4343400" y="1531938"/>
          <a:ext cx="3505200" cy="4663440"/>
        </p:xfrm>
        <a:graphic>
          <a:graphicData uri="http://schemas.openxmlformats.org/drawingml/2006/table">
            <a:tbl>
              <a:tblPr/>
              <a:tblGrid>
                <a:gridCol w="893763"/>
                <a:gridCol w="649287"/>
                <a:gridCol w="652463"/>
                <a:gridCol w="614362"/>
                <a:gridCol w="695325"/>
              </a:tblGrid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 деятельностии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Мужчина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Женщина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Ребенок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Пожилая женщина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Занятость на работе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Утомляемость в течении дня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Дневной сон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Прогулка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16:30-17:50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16:30-17:50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Ужин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17:00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Деятельность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Домашние дела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Игры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Прием лекарств, успокоительных, снотворных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ухода ко сну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00:00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00:00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22:30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00:00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Быстрота засыпания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Проветривание комнаты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«Перекусы»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Нет.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Подъёмы ночью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Бессонница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Видение снов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пробуждения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08:30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05:45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06:30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Утреннее состояние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Бодрое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Состояние в течении дня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Вялое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Вялое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2787" marR="42787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Прямоугольник 3"/>
          <p:cNvSpPr>
            <a:spLocks noChangeArrowheads="1"/>
          </p:cNvSpPr>
          <p:nvPr/>
        </p:nvSpPr>
        <p:spPr bwMode="auto">
          <a:xfrm>
            <a:off x="1614488" y="38100"/>
            <a:ext cx="8748712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>
                <a:latin typeface="Palatino Linotype" pitchFamily="18" charset="0"/>
              </a:rPr>
              <a:t>5 день</a:t>
            </a:r>
          </a:p>
          <a:p>
            <a:pPr algn="ctr"/>
            <a:r>
              <a:rPr lang="ru-RU" sz="2800" b="1">
                <a:latin typeface="Palatino Linotype" pitchFamily="18" charset="0"/>
              </a:rPr>
              <a:t>Исключить проветривание помещения и увелич</a:t>
            </a:r>
            <a:r>
              <a:rPr lang="ru-RU" sz="2800" b="1"/>
              <a:t>ить</a:t>
            </a:r>
            <a:r>
              <a:rPr lang="ru-RU" sz="2800" b="1">
                <a:latin typeface="Palatino Linotype" pitchFamily="18" charset="0"/>
              </a:rPr>
              <a:t> температур</a:t>
            </a:r>
            <a:r>
              <a:rPr lang="ru-RU" sz="2800" b="1"/>
              <a:t>у</a:t>
            </a:r>
            <a:r>
              <a:rPr lang="ru-RU" sz="2800" b="1">
                <a:latin typeface="Palatino Linotype" pitchFamily="18" charset="0"/>
              </a:rPr>
              <a:t> в комнате для сна.</a:t>
            </a:r>
          </a:p>
          <a:p>
            <a:endParaRPr lang="ru-RU" sz="2800">
              <a:latin typeface="Palatino Linotype" pitchFamily="18" charset="0"/>
            </a:endParaRPr>
          </a:p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743" name="Group 119"/>
          <p:cNvGraphicFramePr>
            <a:graphicFrameLocks noGrp="1"/>
          </p:cNvGraphicFramePr>
          <p:nvPr/>
        </p:nvGraphicFramePr>
        <p:xfrm>
          <a:off x="4392613" y="1600200"/>
          <a:ext cx="3406775" cy="4522795"/>
        </p:xfrm>
        <a:graphic>
          <a:graphicData uri="http://schemas.openxmlformats.org/drawingml/2006/table">
            <a:tbl>
              <a:tblPr/>
              <a:tblGrid>
                <a:gridCol w="869950"/>
                <a:gridCol w="630237"/>
                <a:gridCol w="633413"/>
                <a:gridCol w="596900"/>
                <a:gridCol w="676275"/>
              </a:tblGrid>
              <a:tr h="258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 вид деятельности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Мужчина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Женщина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Ребенок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Пожилая женщина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Занятость на работе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Утомляемость в течении дня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Дневной сон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13:00-15:30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13-14:30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Прогулка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16:30-17:50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16:30-17:50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16:00-17:00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Ужин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19:30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18:30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17:30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Деятельность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Тренировка в спортзале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Игры на планшете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Просмотр телевизора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Прием лекарств, успокоительных, снотворных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ухода ко сну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23:00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23:00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21:20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22:00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Быстрота засыпания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Долгое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Проветривание комнаты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3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«Перекусы» перед сном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 Молоко, печенье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Подъёмы ночью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Бессонница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85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Видение снов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 ужасы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Да, ужасы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Нет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Да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Время пробуждения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08:30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05:45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06:30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06:10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Утреннее состояние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Сонное 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8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Состояние в течении дня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Вялое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Вялое</a:t>
                      </a:r>
                      <a:endParaRPr kumimoji="0" lang="ru-RU" sz="7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Calibri" pitchFamily="34" charset="0"/>
                        </a:rPr>
                        <a:t>Болезненное </a:t>
                      </a:r>
                      <a:endParaRPr kumimoji="0" lang="ru-RU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41565" marR="4156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38" y="136525"/>
            <a:ext cx="11891962" cy="52085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ВЫВОДЫ:</a:t>
            </a:r>
          </a:p>
          <a:p>
            <a:pPr algn="ctr"/>
            <a:endParaRPr lang="ru-RU" sz="2400" b="1" u="sng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u="sng">
                <a:latin typeface="Times New Roman" pitchFamily="18" charset="0"/>
                <a:cs typeface="Times New Roman" pitchFamily="18" charset="0"/>
              </a:rPr>
              <a:t>Я выяснил:</a:t>
            </a:r>
          </a:p>
          <a:p>
            <a:pPr>
              <a:buFont typeface="Wingdings" pitchFamily="2" charset="2"/>
              <a:buChar char="v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качество сна зависит от возраста. </a:t>
            </a:r>
          </a:p>
          <a:p>
            <a:pPr>
              <a:buFont typeface="Wingdings" pitchFamily="2" charset="2"/>
              <a:buChar char="v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на сон влияет утомляемость в течение дня</a:t>
            </a:r>
          </a:p>
          <a:p>
            <a:pPr>
              <a:buFont typeface="Wingdings" pitchFamily="2" charset="2"/>
              <a:buChar char="v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жара негативно влияет на сон человека</a:t>
            </a:r>
          </a:p>
          <a:p>
            <a:pPr>
              <a:buFont typeface="Wingdings" pitchFamily="2" charset="2"/>
              <a:buChar char="v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шум и свет во время сна для здоровья человека вредны</a:t>
            </a:r>
          </a:p>
          <a:p>
            <a:pPr>
              <a:buFont typeface="Wingdings" pitchFamily="2" charset="2"/>
              <a:buChar char="v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употребление успокоительных средств благоприятно влияют на сон</a:t>
            </a:r>
          </a:p>
          <a:p>
            <a:pPr>
              <a:buFont typeface="Wingdings" pitchFamily="2" charset="2"/>
              <a:buChar char="v"/>
            </a:pPr>
            <a:r>
              <a:rPr lang="ru-RU" sz="3200">
                <a:latin typeface="Times New Roman" pitchFamily="18" charset="0"/>
                <a:cs typeface="Times New Roman" pitchFamily="18" charset="0"/>
              </a:rPr>
              <a:t>плотный ужин перед сном, кофе или крепкий чай мешают спать</a:t>
            </a:r>
          </a:p>
          <a:p>
            <a:pPr>
              <a:buFont typeface="Wingdings" pitchFamily="2" charset="2"/>
              <a:buChar char="v"/>
            </a:pPr>
            <a:endParaRPr lang="ru-RU" sz="32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Box 3"/>
          <p:cNvSpPr txBox="1">
            <a:spLocks noChangeArrowheads="1"/>
          </p:cNvSpPr>
          <p:nvPr/>
        </p:nvSpPr>
        <p:spPr bwMode="auto">
          <a:xfrm>
            <a:off x="2894013" y="1801813"/>
            <a:ext cx="6959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363</TotalTime>
  <Words>1073</Words>
  <Application>Microsoft Office PowerPoint</Application>
  <PresentationFormat>Произвольный</PresentationFormat>
  <Paragraphs>520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дом</dc:creator>
  <cp:lastModifiedBy>Анжелика</cp:lastModifiedBy>
  <cp:revision>33</cp:revision>
  <dcterms:created xsi:type="dcterms:W3CDTF">2018-10-15T17:40:08Z</dcterms:created>
  <dcterms:modified xsi:type="dcterms:W3CDTF">2019-10-17T06:12:07Z</dcterms:modified>
</cp:coreProperties>
</file>