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2B9F3-7768-470C-BC1A-4AF7C0B54061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E9F6-9F0D-4A2C-81EC-BFF7D5797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915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2B9F3-7768-470C-BC1A-4AF7C0B54061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E9F6-9F0D-4A2C-81EC-BFF7D5797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88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2B9F3-7768-470C-BC1A-4AF7C0B54061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E9F6-9F0D-4A2C-81EC-BFF7D5797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690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2B9F3-7768-470C-BC1A-4AF7C0B54061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E9F6-9F0D-4A2C-81EC-BFF7D5797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202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2B9F3-7768-470C-BC1A-4AF7C0B54061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E9F6-9F0D-4A2C-81EC-BFF7D5797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26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2B9F3-7768-470C-BC1A-4AF7C0B54061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E9F6-9F0D-4A2C-81EC-BFF7D5797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381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2B9F3-7768-470C-BC1A-4AF7C0B54061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E9F6-9F0D-4A2C-81EC-BFF7D5797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94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2B9F3-7768-470C-BC1A-4AF7C0B54061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E9F6-9F0D-4A2C-81EC-BFF7D5797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663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2B9F3-7768-470C-BC1A-4AF7C0B54061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E9F6-9F0D-4A2C-81EC-BFF7D5797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052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2B9F3-7768-470C-BC1A-4AF7C0B54061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E9F6-9F0D-4A2C-81EC-BFF7D5797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792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2B9F3-7768-470C-BC1A-4AF7C0B54061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E9F6-9F0D-4A2C-81EC-BFF7D5797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634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2B9F3-7768-470C-BC1A-4AF7C0B54061}" type="datetimeFigureOut">
              <a:rPr lang="ru-RU" smtClean="0"/>
              <a:t>19.01.2020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EE9F6-9F0D-4A2C-81EC-BFF7D5797D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6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9574" y="0"/>
            <a:ext cx="879016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Придаточные предложения </a:t>
            </a:r>
            <a:endParaRPr lang="ru-RU" sz="54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 </a:t>
            </a:r>
            <a:r>
              <a:rPr lang="ru-RU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who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which</a:t>
            </a:r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, 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where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31" y="1754326"/>
            <a:ext cx="9453906" cy="502947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20690" y="241324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b="1" i="0" u="none" strike="noStrike" dirty="0" smtClean="0">
                <a:solidFill>
                  <a:srgbClr val="00B050"/>
                </a:solidFill>
                <a:effectLst/>
                <a:latin typeface="&amp;quot"/>
              </a:rPr>
              <a:t>who/that/which</a:t>
            </a:r>
            <a:r>
              <a:rPr lang="en-US" sz="3600" b="0" i="0" u="none" strike="noStrike" dirty="0" smtClean="0">
                <a:solidFill>
                  <a:srgbClr val="00B050"/>
                </a:solidFill>
                <a:effectLst/>
                <a:latin typeface="&amp;quot"/>
              </a:rPr>
              <a:t> – </a:t>
            </a:r>
            <a:r>
              <a:rPr lang="ru-RU" sz="3600" b="1" i="0" u="none" strike="noStrike" dirty="0" smtClean="0">
                <a:solidFill>
                  <a:srgbClr val="00B050"/>
                </a:solidFill>
                <a:effectLst/>
                <a:latin typeface="&amp;quot"/>
              </a:rPr>
              <a:t>который</a:t>
            </a:r>
            <a:endParaRPr lang="ru-RU" sz="3600" b="0" i="0" u="none" strike="noStrike" dirty="0" smtClean="0">
              <a:solidFill>
                <a:srgbClr val="00B050"/>
              </a:solidFill>
              <a:effectLst/>
              <a:latin typeface="&amp;quot"/>
            </a:endParaRPr>
          </a:p>
        </p:txBody>
      </p:sp>
    </p:spTree>
    <p:extLst>
      <p:ext uri="{BB962C8B-B14F-4D97-AF65-F5344CB8AC3E}">
        <p14:creationId xmlns:p14="http://schemas.microsoft.com/office/powerpoint/2010/main" val="288548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50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8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256" y="1073564"/>
            <a:ext cx="5569526" cy="4893647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400" b="1" u="none" strike="noStrike" dirty="0" smtClean="0">
                <a:solidFill>
                  <a:srgbClr val="5555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u="none" strike="noStrike" dirty="0" smtClean="0">
                <a:solidFill>
                  <a:srgbClr val="5555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Her last film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u="none" strike="noStrike" dirty="0" smtClean="0">
                <a:solidFill>
                  <a:srgbClr val="5555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 couldn’t understand at all, was a great success.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him something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take away the pain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We’ll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 you the poem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changed my life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base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 shop near here … sells milk?</a:t>
            </a:r>
          </a:p>
          <a:p>
            <a:pPr fontAlgn="base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live in flats shouldn’t have animals.</a:t>
            </a:r>
          </a:p>
          <a:p>
            <a:pPr fontAlgn="base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 … he bought last month is fantastic.</a:t>
            </a:r>
          </a:p>
          <a:p>
            <a:pPr fontAlgn="base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most beautiful waterfall … we have ever seen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5735" y="161121"/>
            <a:ext cx="6954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is the film 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I like very much.</a:t>
            </a:r>
            <a:endParaRPr lang="en-US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15891" y="1073564"/>
            <a:ext cx="6123709" cy="5262979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boy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won the prize was happy.  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 jeans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you want to buy are really expensive.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know the man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talked to me?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peaches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are lying on the table are tasty.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stay at a hotel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is next to the beach.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 the film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is very exciting.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know the man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I talked to?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peaches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you bought in the shop are tasty.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stay at a hotel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my friend has recommended to us.</a:t>
            </a:r>
          </a:p>
        </p:txBody>
      </p:sp>
    </p:spTree>
    <p:extLst>
      <p:ext uri="{BB962C8B-B14F-4D97-AF65-F5344CB8AC3E}">
        <p14:creationId xmlns:p14="http://schemas.microsoft.com/office/powerpoint/2010/main" val="285851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29928" y="1651299"/>
            <a:ext cx="101692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bought a house. It was nice.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Alice has got a friend. He dances well.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 received the letter. He was waiting for it.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Max has become an actor. You met him last year.  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was happy to get a letter from my friend. He has been travelling around the world.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dress costs a lot of money. It has a handmade embroidery.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forgot to print the article. I wrote it yesterday.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boy was sad. His bike was broken.</a:t>
            </a:r>
            <a:endParaRPr lang="en-US" sz="3200" b="0" i="0" u="none" strike="noStrike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165" y="0"/>
            <a:ext cx="109696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u="none" strike="noStrike" dirty="0" smtClean="0">
                <a:solidFill>
                  <a:srgbClr val="00B050"/>
                </a:solidFill>
                <a:effectLst/>
                <a:latin typeface="&amp;quot"/>
              </a:rPr>
              <a:t>Change the sentences, using the words who/that/which</a:t>
            </a:r>
            <a:endParaRPr lang="en-US" sz="3200" b="1" i="0" u="none" strike="noStrike" dirty="0" smtClean="0">
              <a:solidFill>
                <a:srgbClr val="00B050"/>
              </a:solidFill>
              <a:effectLst/>
              <a:latin typeface="&amp;quo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165" y="584775"/>
            <a:ext cx="112067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i="1" u="none" strike="noStrike" dirty="0" smtClean="0">
                <a:solidFill>
                  <a:srgbClr val="FF0000"/>
                </a:solidFill>
                <a:effectLst/>
                <a:latin typeface="&amp;quot"/>
              </a:rPr>
              <a:t>Example</a:t>
            </a:r>
            <a:r>
              <a:rPr lang="en-US" sz="2400" b="0" i="1" u="none" strike="noStrike" dirty="0" smtClean="0">
                <a:solidFill>
                  <a:srgbClr val="333333"/>
                </a:solidFill>
                <a:effectLst/>
                <a:latin typeface="&amp;quot"/>
              </a:rPr>
              <a:t>: I wrote to the friend. He had a birthday last week. </a:t>
            </a:r>
            <a:r>
              <a:rPr lang="en-US" sz="2400" i="1" dirty="0" smtClean="0">
                <a:solidFill>
                  <a:srgbClr val="333333"/>
                </a:solidFill>
                <a:latin typeface="&amp;quot"/>
              </a:rPr>
              <a:t>= </a:t>
            </a:r>
          </a:p>
          <a:p>
            <a:r>
              <a:rPr lang="en-US" sz="2400" b="0" i="1" u="none" strike="noStrike" dirty="0">
                <a:solidFill>
                  <a:srgbClr val="333333"/>
                </a:solidFill>
                <a:effectLst/>
                <a:latin typeface="&amp;quot"/>
              </a:rPr>
              <a:t> </a:t>
            </a:r>
            <a:r>
              <a:rPr lang="en-US" sz="2400" b="0" i="1" u="none" strike="noStrike" dirty="0" smtClean="0">
                <a:solidFill>
                  <a:srgbClr val="333333"/>
                </a:solidFill>
                <a:effectLst/>
                <a:latin typeface="&amp;quot"/>
              </a:rPr>
              <a:t>               I wrote to the friend </a:t>
            </a:r>
            <a:r>
              <a:rPr lang="en-US" sz="2400" b="1" i="1" u="none" strike="noStrike" dirty="0" smtClean="0">
                <a:solidFill>
                  <a:srgbClr val="FF0000"/>
                </a:solidFill>
                <a:effectLst/>
                <a:latin typeface="&amp;quot"/>
              </a:rPr>
              <a:t>who</a:t>
            </a:r>
            <a:r>
              <a:rPr lang="en-US" sz="2400" b="0" i="1" u="none" strike="noStrike" dirty="0" smtClean="0">
                <a:solidFill>
                  <a:srgbClr val="333333"/>
                </a:solidFill>
                <a:effectLst/>
                <a:latin typeface="&amp;quot"/>
              </a:rPr>
              <a:t> had a birthday last week.  </a:t>
            </a:r>
            <a:endParaRPr lang="en-US" sz="2400" b="0" i="0" u="none" strike="noStrike" dirty="0" smtClean="0">
              <a:solidFill>
                <a:srgbClr val="333333"/>
              </a:solidFill>
              <a:effectLst/>
              <a:latin typeface="&amp;quot"/>
            </a:endParaRPr>
          </a:p>
        </p:txBody>
      </p:sp>
    </p:spTree>
    <p:extLst>
      <p:ext uri="{BB962C8B-B14F-4D97-AF65-F5344CB8AC3E}">
        <p14:creationId xmlns:p14="http://schemas.microsoft.com/office/powerpoint/2010/main" val="274437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964" y="0"/>
            <a:ext cx="7315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i="0" u="none" strike="noStrike" dirty="0" smtClean="0">
                <a:solidFill>
                  <a:srgbClr val="00B050"/>
                </a:solidFill>
                <a:effectLst/>
                <a:latin typeface="&amp;quot"/>
              </a:rPr>
              <a:t>Where</a:t>
            </a:r>
            <a:r>
              <a:rPr lang="en-US" sz="3600" b="0" i="0" u="none" strike="noStrike" dirty="0" smtClean="0">
                <a:solidFill>
                  <a:srgbClr val="00B050"/>
                </a:solidFill>
                <a:effectLst/>
                <a:latin typeface="&amp;quot"/>
              </a:rPr>
              <a:t> – to talk about a place</a:t>
            </a:r>
          </a:p>
          <a:p>
            <a:r>
              <a:rPr lang="en-US" sz="3600" b="1" i="0" u="none" strike="noStrike" dirty="0" smtClean="0">
                <a:solidFill>
                  <a:srgbClr val="00B050"/>
                </a:solidFill>
                <a:effectLst/>
                <a:latin typeface="&amp;quot"/>
              </a:rPr>
              <a:t>Why</a:t>
            </a:r>
            <a:r>
              <a:rPr lang="en-US" sz="3600" b="0" i="0" u="none" strike="noStrike" dirty="0" smtClean="0">
                <a:solidFill>
                  <a:srgbClr val="00B050"/>
                </a:solidFill>
                <a:effectLst/>
                <a:latin typeface="&amp;quot"/>
              </a:rPr>
              <a:t> – to talk about a reason</a:t>
            </a:r>
          </a:p>
          <a:p>
            <a:r>
              <a:rPr lang="en-US" sz="3600" b="1" i="0" u="none" strike="noStrike" dirty="0" smtClean="0">
                <a:solidFill>
                  <a:srgbClr val="00B050"/>
                </a:solidFill>
                <a:effectLst/>
                <a:latin typeface="&amp;quot"/>
              </a:rPr>
              <a:t>When</a:t>
            </a:r>
            <a:r>
              <a:rPr lang="en-US" sz="3600" b="0" i="0" u="none" strike="noStrike" dirty="0" smtClean="0">
                <a:solidFill>
                  <a:srgbClr val="00B050"/>
                </a:solidFill>
                <a:effectLst/>
                <a:latin typeface="&amp;quot"/>
              </a:rPr>
              <a:t> – to talk about time</a:t>
            </a:r>
            <a:endParaRPr lang="en-US" sz="3600" b="0" i="0" u="none" strike="noStrike" dirty="0">
              <a:solidFill>
                <a:srgbClr val="00B050"/>
              </a:solidFill>
              <a:effectLst/>
              <a:latin typeface="&amp;quo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3964" y="2123197"/>
            <a:ext cx="113884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0" i="1" u="none" strike="noStrike" dirty="0" smtClean="0">
                <a:solidFill>
                  <a:srgbClr val="333333"/>
                </a:solidFill>
                <a:effectLst/>
                <a:latin typeface="&amp;quot"/>
              </a:rPr>
              <a:t>This is the café </a:t>
            </a:r>
            <a:r>
              <a:rPr lang="en-US" sz="3600" b="1" i="1" u="none" strike="noStrike" dirty="0" smtClean="0">
                <a:solidFill>
                  <a:srgbClr val="333333"/>
                </a:solidFill>
                <a:effectLst/>
                <a:latin typeface="&amp;quot"/>
              </a:rPr>
              <a:t>where</a:t>
            </a:r>
            <a:r>
              <a:rPr lang="en-US" sz="3600" b="0" i="1" u="none" strike="noStrike" dirty="0" smtClean="0">
                <a:solidFill>
                  <a:srgbClr val="333333"/>
                </a:solidFill>
                <a:effectLst/>
                <a:latin typeface="&amp;quot"/>
              </a:rPr>
              <a:t> I ate a delicious cake yesterday.</a:t>
            </a:r>
          </a:p>
          <a:p>
            <a:endParaRPr lang="en-US" sz="3600" i="1" dirty="0">
              <a:solidFill>
                <a:srgbClr val="333333"/>
              </a:solidFill>
              <a:latin typeface="&amp;quot"/>
            </a:endParaRPr>
          </a:p>
          <a:p>
            <a:r>
              <a:rPr lang="en-US" sz="3600" b="0" i="1" u="none" strike="noStrike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&amp;quot"/>
              </a:rPr>
              <a:t>Tell me the reason </a:t>
            </a:r>
            <a:r>
              <a:rPr lang="en-US" sz="3600" b="1" i="1" u="none" strike="noStrike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&amp;quot"/>
              </a:rPr>
              <a:t>why</a:t>
            </a:r>
            <a:r>
              <a:rPr lang="en-US" sz="3600" b="0" i="1" u="none" strike="noStrike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&amp;quot"/>
              </a:rPr>
              <a:t> you are crying. </a:t>
            </a:r>
          </a:p>
          <a:p>
            <a:endParaRPr lang="ru-RU" sz="3600" b="0" i="1" u="none" strike="noStrike" dirty="0" smtClean="0">
              <a:solidFill>
                <a:srgbClr val="333333"/>
              </a:solidFill>
              <a:effectLst/>
              <a:latin typeface="&amp;quot"/>
            </a:endParaRPr>
          </a:p>
          <a:p>
            <a:r>
              <a:rPr lang="en-US" sz="3600" b="0" i="1" u="none" strike="noStrike" dirty="0" smtClean="0">
                <a:solidFill>
                  <a:srgbClr val="00B0F0"/>
                </a:solidFill>
                <a:effectLst/>
                <a:latin typeface="&amp;quot"/>
              </a:rPr>
              <a:t>My favorite day of the week is Friday, </a:t>
            </a:r>
            <a:r>
              <a:rPr lang="en-US" sz="3600" b="1" i="1" u="none" strike="noStrike" dirty="0" smtClean="0">
                <a:solidFill>
                  <a:srgbClr val="00B0F0"/>
                </a:solidFill>
                <a:effectLst/>
                <a:latin typeface="&amp;quot"/>
              </a:rPr>
              <a:t>when</a:t>
            </a:r>
            <a:r>
              <a:rPr lang="en-US" sz="3600" b="0" i="1" u="none" strike="noStrike" dirty="0" smtClean="0">
                <a:solidFill>
                  <a:srgbClr val="00B0F0"/>
                </a:solidFill>
                <a:effectLst/>
                <a:latin typeface="&amp;quot"/>
              </a:rPr>
              <a:t> the weekend is about to begin. </a:t>
            </a:r>
            <a:endParaRPr lang="ru-RU" sz="3600" b="0" i="1" u="none" strike="noStrike" dirty="0">
              <a:solidFill>
                <a:srgbClr val="00B0F0"/>
              </a:solidFill>
              <a:effectLst/>
              <a:latin typeface="&amp;quo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0"/>
            <a:ext cx="381000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2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21" y="702252"/>
            <a:ext cx="3668190" cy="251200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52945" y="2826127"/>
            <a:ext cx="110282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 will visit the castle........the kings lived.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Winter is the time of the year..........many people suffer from flu.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can’t understand the reason...........you have been late for work.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 you know the reason............she is so upset?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is the library...........you can find even rare books.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school...........I study is near my house.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is the reason...........I never invite her to the party.</a:t>
            </a:r>
          </a:p>
          <a:p>
            <a:pPr algn="ctr">
              <a:buFont typeface="+mj-lt"/>
              <a:buAutoNum type="arabicPeriod"/>
            </a:pPr>
            <a:r>
              <a:rPr lang="en-US" sz="3200" b="0" i="0" u="none" strike="noStrike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remember the day............I went to school.</a:t>
            </a:r>
            <a:endParaRPr lang="en-US" sz="3200" b="0" i="0" u="none" strike="noStrike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5147" y="0"/>
            <a:ext cx="108908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Fill in the gaps with </a:t>
            </a:r>
            <a:r>
              <a:rPr lang="en-US" sz="54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when,where,why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236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262</Words>
  <Application>Microsoft Office PowerPoint</Application>
  <PresentationFormat>Широкоэкранный</PresentationFormat>
  <Paragraphs>48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&amp;quot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днс</dc:creator>
  <cp:lastModifiedBy>днс</cp:lastModifiedBy>
  <cp:revision>3</cp:revision>
  <dcterms:created xsi:type="dcterms:W3CDTF">2020-01-19T08:20:55Z</dcterms:created>
  <dcterms:modified xsi:type="dcterms:W3CDTF">2020-01-19T09:15:44Z</dcterms:modified>
</cp:coreProperties>
</file>