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56" r:id="rId2"/>
    <p:sldId id="257" r:id="rId3"/>
    <p:sldId id="268" r:id="rId4"/>
    <p:sldId id="266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9" r:id="rId13"/>
    <p:sldId id="270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AFD857-9A94-4593-83CB-F67A64892DA1}" type="doc">
      <dgm:prSet loTypeId="urn:microsoft.com/office/officeart/2005/8/layout/cycle3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81D4521C-272C-4B22-843D-3C6D0B96BFEF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Секретарь приемной</a:t>
          </a:r>
          <a:endParaRPr lang="ru-RU" dirty="0"/>
        </a:p>
      </dgm:t>
    </dgm:pt>
    <dgm:pt modelId="{1A347723-0D95-4D8F-BE25-19D1360403C8}" type="parTrans" cxnId="{21E4F5FA-C2C0-4B95-97F7-2C679A4171FC}">
      <dgm:prSet/>
      <dgm:spPr/>
      <dgm:t>
        <a:bodyPr/>
        <a:lstStyle/>
        <a:p>
          <a:endParaRPr lang="ru-RU"/>
        </a:p>
      </dgm:t>
    </dgm:pt>
    <dgm:pt modelId="{BEB757D2-8497-470C-B296-9D312D2324E2}" type="sibTrans" cxnId="{21E4F5FA-C2C0-4B95-97F7-2C679A4171FC}">
      <dgm:prSet/>
      <dgm:spPr/>
      <dgm:t>
        <a:bodyPr/>
        <a:lstStyle/>
        <a:p>
          <a:endParaRPr lang="ru-RU"/>
        </a:p>
      </dgm:t>
    </dgm:pt>
    <dgm:pt modelId="{0DBEF56B-9C8C-443A-A52F-CBE340F5D58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Секретарь-референт</a:t>
          </a:r>
          <a:endParaRPr lang="ru-RU" dirty="0"/>
        </a:p>
      </dgm:t>
    </dgm:pt>
    <dgm:pt modelId="{C6CF5B0A-5990-4EE6-83DD-EBE4B6354A40}" type="parTrans" cxnId="{F6CFBFC3-C049-40E7-9F69-FE2C1EEC5F52}">
      <dgm:prSet/>
      <dgm:spPr/>
      <dgm:t>
        <a:bodyPr/>
        <a:lstStyle/>
        <a:p>
          <a:endParaRPr lang="ru-RU"/>
        </a:p>
      </dgm:t>
    </dgm:pt>
    <dgm:pt modelId="{7B5E6D6C-1814-4D64-8977-6BB1366C2434}" type="sibTrans" cxnId="{F6CFBFC3-C049-40E7-9F69-FE2C1EEC5F52}">
      <dgm:prSet/>
      <dgm:spPr/>
      <dgm:t>
        <a:bodyPr/>
        <a:lstStyle/>
        <a:p>
          <a:endParaRPr lang="ru-RU"/>
        </a:p>
      </dgm:t>
    </dgm:pt>
    <dgm:pt modelId="{285D2BFC-FA71-4F9E-909B-0FC680AD959E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Офис-менеджер </a:t>
          </a:r>
          <a:endParaRPr lang="ru-RU" dirty="0"/>
        </a:p>
      </dgm:t>
    </dgm:pt>
    <dgm:pt modelId="{0F4E0E1E-F494-4F0C-9E23-43CBE89A1023}" type="parTrans" cxnId="{2CF24919-50A8-4017-BBAB-F0C9748300AE}">
      <dgm:prSet/>
      <dgm:spPr/>
      <dgm:t>
        <a:bodyPr/>
        <a:lstStyle/>
        <a:p>
          <a:endParaRPr lang="ru-RU"/>
        </a:p>
      </dgm:t>
    </dgm:pt>
    <dgm:pt modelId="{52DB54E1-5A74-4F1D-A323-7BF868B31CAA}" type="sibTrans" cxnId="{2CF24919-50A8-4017-BBAB-F0C9748300AE}">
      <dgm:prSet/>
      <dgm:spPr/>
      <dgm:t>
        <a:bodyPr/>
        <a:lstStyle/>
        <a:p>
          <a:endParaRPr lang="ru-RU"/>
        </a:p>
      </dgm:t>
    </dgm:pt>
    <dgm:pt modelId="{EA5434EB-3748-4AF3-B522-28B65D06EDA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секретарь</a:t>
          </a:r>
          <a:endParaRPr lang="ru-RU" dirty="0"/>
        </a:p>
      </dgm:t>
    </dgm:pt>
    <dgm:pt modelId="{CE7479FC-5124-4C9B-BE1A-9224B3A6505C}" type="parTrans" cxnId="{864B2880-FC68-496B-8005-9BEA70CA6C6A}">
      <dgm:prSet/>
      <dgm:spPr/>
      <dgm:t>
        <a:bodyPr/>
        <a:lstStyle/>
        <a:p>
          <a:endParaRPr lang="ru-RU"/>
        </a:p>
      </dgm:t>
    </dgm:pt>
    <dgm:pt modelId="{F6443D41-47B5-460F-8B13-BC7BA443731B}" type="sibTrans" cxnId="{864B2880-FC68-496B-8005-9BEA70CA6C6A}">
      <dgm:prSet/>
      <dgm:spPr/>
      <dgm:t>
        <a:bodyPr/>
        <a:lstStyle/>
        <a:p>
          <a:endParaRPr lang="ru-RU"/>
        </a:p>
      </dgm:t>
    </dgm:pt>
    <dgm:pt modelId="{C2549928-4508-49A7-9678-E06724DB6DCE}" type="pres">
      <dgm:prSet presAssocID="{26AFD857-9A94-4593-83CB-F67A64892DA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16801D-F3F6-4BEA-9EBF-D447DB7EA269}" type="pres">
      <dgm:prSet presAssocID="{26AFD857-9A94-4593-83CB-F67A64892DA1}" presName="cycle" presStyleCnt="0"/>
      <dgm:spPr/>
    </dgm:pt>
    <dgm:pt modelId="{05D814A3-0C73-46C4-B249-85E48864B001}" type="pres">
      <dgm:prSet presAssocID="{81D4521C-272C-4B22-843D-3C6D0B96BFEF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0E44CB-7AD6-44CE-B90A-8F041409EAD5}" type="pres">
      <dgm:prSet presAssocID="{BEB757D2-8497-470C-B296-9D312D2324E2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54596451-5E40-424E-856B-FC4C609EB037}" type="pres">
      <dgm:prSet presAssocID="{0DBEF56B-9C8C-443A-A52F-CBE340F5D580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0F00AF-FDB1-471C-8C06-930E2907F7F1}" type="pres">
      <dgm:prSet presAssocID="{285D2BFC-FA71-4F9E-909B-0FC680AD959E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D881E5-AD50-4BCF-A006-C2CE1814D4FF}" type="pres">
      <dgm:prSet presAssocID="{EA5434EB-3748-4AF3-B522-28B65D06EDA8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0C71F8-0145-4096-99AC-56CB38498120}" type="presOf" srcId="{285D2BFC-FA71-4F9E-909B-0FC680AD959E}" destId="{040F00AF-FDB1-471C-8C06-930E2907F7F1}" srcOrd="0" destOrd="0" presId="urn:microsoft.com/office/officeart/2005/8/layout/cycle3"/>
    <dgm:cxn modelId="{1660B6A4-BB7E-4EA4-9DFC-E78192EE0213}" type="presOf" srcId="{26AFD857-9A94-4593-83CB-F67A64892DA1}" destId="{C2549928-4508-49A7-9678-E06724DB6DCE}" srcOrd="0" destOrd="0" presId="urn:microsoft.com/office/officeart/2005/8/layout/cycle3"/>
    <dgm:cxn modelId="{2CF24919-50A8-4017-BBAB-F0C9748300AE}" srcId="{26AFD857-9A94-4593-83CB-F67A64892DA1}" destId="{285D2BFC-FA71-4F9E-909B-0FC680AD959E}" srcOrd="2" destOrd="0" parTransId="{0F4E0E1E-F494-4F0C-9E23-43CBE89A1023}" sibTransId="{52DB54E1-5A74-4F1D-A323-7BF868B31CAA}"/>
    <dgm:cxn modelId="{8AFAF9A4-DDE2-4AC1-950A-4FE7A708588F}" type="presOf" srcId="{0DBEF56B-9C8C-443A-A52F-CBE340F5D580}" destId="{54596451-5E40-424E-856B-FC4C609EB037}" srcOrd="0" destOrd="0" presId="urn:microsoft.com/office/officeart/2005/8/layout/cycle3"/>
    <dgm:cxn modelId="{955F79FD-8414-447E-B7F7-BA1757BE0905}" type="presOf" srcId="{EA5434EB-3748-4AF3-B522-28B65D06EDA8}" destId="{DCD881E5-AD50-4BCF-A006-C2CE1814D4FF}" srcOrd="0" destOrd="0" presId="urn:microsoft.com/office/officeart/2005/8/layout/cycle3"/>
    <dgm:cxn modelId="{864B2880-FC68-496B-8005-9BEA70CA6C6A}" srcId="{26AFD857-9A94-4593-83CB-F67A64892DA1}" destId="{EA5434EB-3748-4AF3-B522-28B65D06EDA8}" srcOrd="3" destOrd="0" parTransId="{CE7479FC-5124-4C9B-BE1A-9224B3A6505C}" sibTransId="{F6443D41-47B5-460F-8B13-BC7BA443731B}"/>
    <dgm:cxn modelId="{FF37EAA6-A528-4D16-A41D-46DA6A7DA0A3}" type="presOf" srcId="{81D4521C-272C-4B22-843D-3C6D0B96BFEF}" destId="{05D814A3-0C73-46C4-B249-85E48864B001}" srcOrd="0" destOrd="0" presId="urn:microsoft.com/office/officeart/2005/8/layout/cycle3"/>
    <dgm:cxn modelId="{21E4F5FA-C2C0-4B95-97F7-2C679A4171FC}" srcId="{26AFD857-9A94-4593-83CB-F67A64892DA1}" destId="{81D4521C-272C-4B22-843D-3C6D0B96BFEF}" srcOrd="0" destOrd="0" parTransId="{1A347723-0D95-4D8F-BE25-19D1360403C8}" sibTransId="{BEB757D2-8497-470C-B296-9D312D2324E2}"/>
    <dgm:cxn modelId="{3705E917-1232-4A2E-AC3C-55A20C503626}" type="presOf" srcId="{BEB757D2-8497-470C-B296-9D312D2324E2}" destId="{D00E44CB-7AD6-44CE-B90A-8F041409EAD5}" srcOrd="0" destOrd="0" presId="urn:microsoft.com/office/officeart/2005/8/layout/cycle3"/>
    <dgm:cxn modelId="{F6CFBFC3-C049-40E7-9F69-FE2C1EEC5F52}" srcId="{26AFD857-9A94-4593-83CB-F67A64892DA1}" destId="{0DBEF56B-9C8C-443A-A52F-CBE340F5D580}" srcOrd="1" destOrd="0" parTransId="{C6CF5B0A-5990-4EE6-83DD-EBE4B6354A40}" sibTransId="{7B5E6D6C-1814-4D64-8977-6BB1366C2434}"/>
    <dgm:cxn modelId="{FA7D594C-026D-414A-AD70-176F54A83922}" type="presParOf" srcId="{C2549928-4508-49A7-9678-E06724DB6DCE}" destId="{6916801D-F3F6-4BEA-9EBF-D447DB7EA269}" srcOrd="0" destOrd="0" presId="urn:microsoft.com/office/officeart/2005/8/layout/cycle3"/>
    <dgm:cxn modelId="{96D45723-6065-45CA-9BFD-41ED1104DDF6}" type="presParOf" srcId="{6916801D-F3F6-4BEA-9EBF-D447DB7EA269}" destId="{05D814A3-0C73-46C4-B249-85E48864B001}" srcOrd="0" destOrd="0" presId="urn:microsoft.com/office/officeart/2005/8/layout/cycle3"/>
    <dgm:cxn modelId="{FF027218-9B12-48CA-918C-1DD0E70D4D38}" type="presParOf" srcId="{6916801D-F3F6-4BEA-9EBF-D447DB7EA269}" destId="{D00E44CB-7AD6-44CE-B90A-8F041409EAD5}" srcOrd="1" destOrd="0" presId="urn:microsoft.com/office/officeart/2005/8/layout/cycle3"/>
    <dgm:cxn modelId="{44C67B49-C098-49C9-87B5-D0142AB8B3B4}" type="presParOf" srcId="{6916801D-F3F6-4BEA-9EBF-D447DB7EA269}" destId="{54596451-5E40-424E-856B-FC4C609EB037}" srcOrd="2" destOrd="0" presId="urn:microsoft.com/office/officeart/2005/8/layout/cycle3"/>
    <dgm:cxn modelId="{8D4D4ECE-7C13-47F1-8A6F-3ADB45E2E3A4}" type="presParOf" srcId="{6916801D-F3F6-4BEA-9EBF-D447DB7EA269}" destId="{040F00AF-FDB1-471C-8C06-930E2907F7F1}" srcOrd="3" destOrd="0" presId="urn:microsoft.com/office/officeart/2005/8/layout/cycle3"/>
    <dgm:cxn modelId="{F90ACE37-5504-4684-9181-568552AD1FA6}" type="presParOf" srcId="{6916801D-F3F6-4BEA-9EBF-D447DB7EA269}" destId="{DCD881E5-AD50-4BCF-A006-C2CE1814D4FF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E44CB-7AD6-44CE-B90A-8F041409EAD5}">
      <dsp:nvSpPr>
        <dsp:cNvPr id="0" name=""/>
        <dsp:cNvSpPr/>
      </dsp:nvSpPr>
      <dsp:spPr>
        <a:xfrm>
          <a:off x="1864443" y="-109893"/>
          <a:ext cx="4500712" cy="4500712"/>
        </a:xfrm>
        <a:prstGeom prst="circularArrow">
          <a:avLst>
            <a:gd name="adj1" fmla="val 4668"/>
            <a:gd name="adj2" fmla="val 272909"/>
            <a:gd name="adj3" fmla="val 12883194"/>
            <a:gd name="adj4" fmla="val 17995612"/>
            <a:gd name="adj5" fmla="val 484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814A3-0C73-46C4-B249-85E48864B001}">
      <dsp:nvSpPr>
        <dsp:cNvPr id="0" name=""/>
        <dsp:cNvSpPr/>
      </dsp:nvSpPr>
      <dsp:spPr>
        <a:xfrm>
          <a:off x="2636043" y="1260"/>
          <a:ext cx="2957512" cy="14787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Секретарь приемной</a:t>
          </a:r>
          <a:endParaRPr lang="ru-RU" sz="3400" kern="1200" dirty="0"/>
        </a:p>
      </dsp:txBody>
      <dsp:txXfrm>
        <a:off x="2708230" y="73447"/>
        <a:ext cx="2813138" cy="1334382"/>
      </dsp:txXfrm>
    </dsp:sp>
    <dsp:sp modelId="{54596451-5E40-424E-856B-FC4C609EB037}">
      <dsp:nvSpPr>
        <dsp:cNvPr id="0" name=""/>
        <dsp:cNvSpPr/>
      </dsp:nvSpPr>
      <dsp:spPr>
        <a:xfrm>
          <a:off x="4252098" y="1617315"/>
          <a:ext cx="2957512" cy="14787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Секретарь-референт</a:t>
          </a:r>
          <a:endParaRPr lang="ru-RU" sz="3400" kern="1200" dirty="0"/>
        </a:p>
      </dsp:txBody>
      <dsp:txXfrm>
        <a:off x="4324285" y="1689502"/>
        <a:ext cx="2813138" cy="1334382"/>
      </dsp:txXfrm>
    </dsp:sp>
    <dsp:sp modelId="{040F00AF-FDB1-471C-8C06-930E2907F7F1}">
      <dsp:nvSpPr>
        <dsp:cNvPr id="0" name=""/>
        <dsp:cNvSpPr/>
      </dsp:nvSpPr>
      <dsp:spPr>
        <a:xfrm>
          <a:off x="2636043" y="3233370"/>
          <a:ext cx="2957512" cy="14787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Офис-менеджер </a:t>
          </a:r>
          <a:endParaRPr lang="ru-RU" sz="3400" kern="1200" dirty="0"/>
        </a:p>
      </dsp:txBody>
      <dsp:txXfrm>
        <a:off x="2708230" y="3305557"/>
        <a:ext cx="2813138" cy="1334382"/>
      </dsp:txXfrm>
    </dsp:sp>
    <dsp:sp modelId="{DCD881E5-AD50-4BCF-A006-C2CE1814D4FF}">
      <dsp:nvSpPr>
        <dsp:cNvPr id="0" name=""/>
        <dsp:cNvSpPr/>
      </dsp:nvSpPr>
      <dsp:spPr>
        <a:xfrm>
          <a:off x="1019988" y="1617315"/>
          <a:ext cx="2957512" cy="147875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Технический секретарь</a:t>
          </a:r>
          <a:endParaRPr lang="ru-RU" sz="3400" kern="1200" dirty="0"/>
        </a:p>
      </dsp:txBody>
      <dsp:txXfrm>
        <a:off x="1092175" y="1689502"/>
        <a:ext cx="2813138" cy="13343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87948-C1C7-4F9E-9978-D4D96D62D230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AD3D1-64C4-491C-83C4-3C3D7A2F1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66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AD3D1-64C4-491C-83C4-3C3D7A2F166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455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AD3D1-64C4-491C-83C4-3C3D7A2F166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911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A13403F-E21A-467E-ADC8-A635F0A622EB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110224D-218A-4A84-B647-6CFADA6980A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7864" y="908721"/>
            <a:ext cx="5540152" cy="2664296"/>
          </a:xfrm>
        </p:spPr>
        <p:txBody>
          <a:bodyPr/>
          <a:lstStyle/>
          <a:p>
            <a:r>
              <a:rPr lang="ru-RU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профессия - секретарь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4365104"/>
            <a:ext cx="3704456" cy="209146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студентка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Д-21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Кептюха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81" y="620688"/>
            <a:ext cx="2789857" cy="5316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-180528" y="98400"/>
            <a:ext cx="1008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2400" dirty="0"/>
              <a:t>ГАПОУ КО «Калужский колледж экономики и технологий»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7904" y="609329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Калуга, 2020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3216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412776"/>
            <a:ext cx="7756263" cy="1054250"/>
          </a:xfrm>
        </p:spPr>
        <p:txBody>
          <a:bodyPr/>
          <a:lstStyle/>
          <a:p>
            <a:pPr algn="r"/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работать без шефа, но не без секретаря</a:t>
            </a:r>
            <a:b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Джейн Фонда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8951663" cy="4941167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административный офисный работник, имеющий широкий функционал от помощи руководителю до обеспечения жизнедеятельности офиса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екретарей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именуют «фильтрами», это отражает суть их работы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452798"/>
            <a:ext cx="4840833" cy="3230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5412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важная работа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у всех секретарей.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 сделать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что-то,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Напечатать поскорей,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подготовить,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Что-то организовать -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Ежедневная работа.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секретарь всё знать.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0648"/>
            <a:ext cx="4896544" cy="5896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707561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711"/>
            <a:ext cx="8928992" cy="210614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обязанности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секретаря – это прием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телефонных звонков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встреча посетителей, работа с документами, чай-кофе. В зависимости от того, чей это секретарь, он фильтрует и перераспределяет соответствующий поток (людей, писем, звонков и т. д.).</a:t>
            </a:r>
          </a:p>
          <a:p>
            <a:endParaRPr lang="ru-RU" dirty="0"/>
          </a:p>
        </p:txBody>
      </p:sp>
      <p:pic>
        <p:nvPicPr>
          <p:cNvPr id="4" name="Picture 2" descr="http://reklamasevproduction.s3.amazonaws.com/advt_photo/649993/%D1%81%D0%B5%D0%BA%D1%80%D0%B5%D1%82%D0%B0%D1%80%D1%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06942"/>
            <a:ext cx="3923927" cy="29429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https://www.artsfon.com/download.php?file=201410/1280x1024/artsfon.com-186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61" y="2852936"/>
            <a:ext cx="4050450" cy="32403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56346597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/>
          <a:lstStyle/>
          <a:p>
            <a:r>
              <a:rPr lang="ru-RU" sz="3200" b="1" dirty="0">
                <a:solidFill>
                  <a:srgbClr val="C00000"/>
                </a:solidFill>
              </a:rPr>
              <a:t>Квалификационные уровни </a:t>
            </a:r>
            <a:r>
              <a:rPr lang="ru-RU" sz="3200" b="1" dirty="0" smtClean="0">
                <a:solidFill>
                  <a:srgbClr val="C00000"/>
                </a:solidFill>
              </a:rPr>
              <a:t>секретаря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757804"/>
              </p:ext>
            </p:extLst>
          </p:nvPr>
        </p:nvGraphicFramePr>
        <p:xfrm>
          <a:off x="457200" y="1412776"/>
          <a:ext cx="8229600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0622716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84086"/>
            <a:ext cx="8658872" cy="5229289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секретарь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работает с оргтехникой (факсом, многофункциональным устройством, персональным компьютером), пользуется Интернетом, выполняет поручения руководителей и сотрудников, обзванивает фирмы и учреждения по поручению руководителя, принимает и отправляет сообщения по средствам связи.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 приемной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принимает входящие письма и факсы, сообщения по электронной почте, отвечает на телефонные звонки, переадресовывает их в отделы или конкретным сотрудникам, встречает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посетителей, выполняет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поручения руководителя и его заместителей, набирает тексты документов, ведет документацию.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Секретарь-референт 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 только секретарь, но и специалист, хорошо знакомый с деятельностью фирмы, что может в ряде случаев принимать некоторые самостоятельные решения. Секретарь-референт готовит доклады руководителя, занимается поиском необходимой документации для руководителя, планирует рабочий день руководителя, решает административные вопросы в пределах своей компетенции.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Офис-менеджер 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обеспечивает функционирование всего офиса: готовит материалы к презентациям, обеспечивает бесперебойное транспортное обслуживание, четкую связь, обеспечение работы офисной оргтехники и наличие канцтоваров. Офис-менеджер отвечает за внешний вид офиса, в небольшом учреждении может выполнять одновременно и функции кадровика.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260648"/>
            <a:ext cx="684076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Квалификационные уровни секрет</a:t>
            </a:r>
            <a:r>
              <a:rPr lang="ru-RU" sz="4000" b="1" dirty="0" smtClean="0">
                <a:solidFill>
                  <a:srgbClr val="C00000"/>
                </a:solidFill>
              </a:rPr>
              <a:t>аря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3755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200" dirty="0" smtClean="0">
                <a:solidFill>
                  <a:srgbClr val="C00000"/>
                </a:solidFill>
              </a:rPr>
              <a:t>Деловые и личные качества секретаря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040560"/>
          </a:xfrm>
        </p:spPr>
        <p:txBody>
          <a:bodyPr numCol="2">
            <a:normAutofit fontScale="92500" lnSpcReduction="20000"/>
          </a:bodyPr>
          <a:lstStyle/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Деловые качества: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1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самоорганизованность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нициативность;</a:t>
            </a:r>
            <a:endParaRPr lang="ru-RU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охранение 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служебной 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тайны;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ипломатичность;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унктуальность;</a:t>
            </a:r>
          </a:p>
          <a:p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предвидеть;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рофессионализм;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тветственность;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рганизованность;</a:t>
            </a:r>
            <a:endParaRPr lang="ru-RU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сведомленность;</a:t>
            </a:r>
            <a:endParaRPr lang="ru-RU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реданность профессии;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мение адаптироваться;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оммуникабельность. </a:t>
            </a:r>
          </a:p>
          <a:p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Личные качества:</a:t>
            </a:r>
          </a:p>
          <a:p>
            <a:pPr marL="0" indent="0">
              <a:buNone/>
            </a:pP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юбезность;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ежливость;</a:t>
            </a:r>
            <a:endParaRPr lang="ru-RU" sz="1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оброжелательность;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нешний вид;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прятнось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рудолюбие;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обросовестность;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ккуратность;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оброжелательность;</a:t>
            </a:r>
          </a:p>
          <a:p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ктивность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гибкость 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617" y="1196752"/>
            <a:ext cx="1682952" cy="24208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09120"/>
            <a:ext cx="2232248" cy="22462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9377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756263" cy="105425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Квалификационные требования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116" y="1196752"/>
            <a:ext cx="8937552" cy="43924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 должен уметь:</a:t>
            </a:r>
          </a:p>
          <a:p>
            <a:pPr marL="0" indent="0">
              <a:buNone/>
            </a:pPr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беспечить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эффективную работу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руководителя;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казать помощь в планировании рабочего дня;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рганизовать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место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руководителя;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 сроковый контроль за поручениями руководства;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командировку.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обслуживание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с периодикой (подготавливать обзоры печати);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рганизовать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посетителей;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станавливать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рганизовать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обеспечить работу совещания;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оставлять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оформлять документы, в том числе с помощью ПЭВМ;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спользовать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ПЭВМ, уметь пользоваться базами данных;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перативно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размножать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AutoShape 2" descr="http://ocolympian.com/wp-content/uploads/2017/05/3-metallicheskaya-skladskaya-ofisnaya-mebe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img3.stockfresh.com/files/p/photography33/m/82/1534292_stock-photo-young-secretary-writing-on-note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133" y="1124744"/>
            <a:ext cx="2919403" cy="19462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1262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11" y="764704"/>
            <a:ext cx="8784976" cy="105425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3200" b="1" dirty="0">
                <a:solidFill>
                  <a:srgbClr val="C00000"/>
                </a:solidFill>
                <a:effectLst/>
              </a:rPr>
              <a:t>Должностные </a:t>
            </a:r>
            <a:r>
              <a:rPr lang="ru-RU" sz="3200" b="1" dirty="0" smtClean="0">
                <a:solidFill>
                  <a:srgbClr val="C00000"/>
                </a:solidFill>
                <a:effectLst/>
              </a:rPr>
              <a:t>обязанности секретаря</a:t>
            </a:r>
            <a:r>
              <a:rPr lang="ru-RU" sz="32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390" y="1196752"/>
            <a:ext cx="8914823" cy="2664296"/>
          </a:xfrm>
        </p:spPr>
        <p:txBody>
          <a:bodyPr>
            <a:noAutofit/>
          </a:bodyPr>
          <a:lstStyle/>
          <a:p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функции по обеспечению и обслуживанию работы руководителя предприятия (или подразделения). </a:t>
            </a:r>
            <a:endParaRPr lang="ru-RU" sz="1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Получает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руководителю сведения от подразделений иди исполнителей, вызывает по его поручению работников. </a:t>
            </a:r>
            <a:endParaRPr lang="ru-RU" sz="1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телефонные переговоры руководителя, принимает и передает телефонограммы, </a:t>
            </a:r>
            <a:endParaRPr lang="ru-RU" sz="1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по подготовке заседаний и совещаний, проводимых </a:t>
            </a: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руководителем, ведет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оформляет протоколы. </a:t>
            </a:r>
            <a:endParaRPr lang="ru-RU" sz="1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место руководителя канцелярскими принадлежностями, средствами организационной техники, создает условия, способствующие его эффективной работе.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1000dosok.ru/s/06-11-51620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93096"/>
            <a:ext cx="3514223" cy="2344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314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144000" cy="1548578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ечатает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указанию руководителя различные материалы. 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 документационную работу, принимает поступающую на имя руководителя корреспонденцию, осуществляет ее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систематизацию.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прием посетителей, проявляя при этом тактичность и внимание к ним, содействует оперативности рассмотрения просьб и предложений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работников. </a:t>
            </a:r>
          </a:p>
        </p:txBody>
      </p:sp>
      <p:pic>
        <p:nvPicPr>
          <p:cNvPr id="3074" name="Picture 2" descr="http://vitgtk.belstu.by/images/2017/OTD/DIP/prof/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698" y="2420888"/>
            <a:ext cx="2810577" cy="4218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age.freepik.com/free-photo/well-dressed-secretary-with-glasses_1098-18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2856"/>
            <a:ext cx="5962650" cy="3971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797922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Профессия </a:t>
            </a:r>
            <a:r>
              <a:rPr lang="ru-RU" sz="3600" b="1" dirty="0">
                <a:solidFill>
                  <a:srgbClr val="C00000"/>
                </a:solidFill>
              </a:rPr>
              <a:t>секретаря: </a:t>
            </a:r>
            <a:r>
              <a:rPr lang="ru-RU" sz="3600" b="1" dirty="0" smtClean="0">
                <a:solidFill>
                  <a:srgbClr val="C00000"/>
                </a:solidFill>
              </a:rPr>
              <a:t>мифы </a:t>
            </a:r>
            <a:r>
              <a:rPr lang="ru-RU" sz="3600" b="1" dirty="0">
                <a:solidFill>
                  <a:srgbClr val="C00000"/>
                </a:solidFill>
              </a:rPr>
              <a:t>и </a:t>
            </a:r>
            <a:r>
              <a:rPr lang="ru-RU" sz="3600" b="1" dirty="0" smtClean="0">
                <a:solidFill>
                  <a:srgbClr val="C00000"/>
                </a:solidFill>
              </a:rPr>
              <a:t>реальность</a:t>
            </a:r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8928992" cy="5112568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1. Секретарю не требуется большого ума и способностей. То есть им может стать каждый.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деле.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Хороший секретарь имеет очень высокий уровень «эмоционального интеллекта», она прекрасно разбирается в людях, весьма тактична и ответственна. 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2. Секретарь — это высокая длинноногая блондинка. Ее основная задача — быть украшением офиса.</a:t>
            </a:r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деле.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Хороший секретарь  — образец элегантности, «деловое» лицо компании,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стиль одежды секретаря, ее поведение, умение грамотно изъясняется, действовать в соответствии с элементарными правилами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этикета  действительно, в некоторой степени, служит украшением офиса. </a:t>
            </a: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Секретарь — очень легкая профессия. В ее обязанности входит всего лишь варить кофе, подавать документы на подпись руководителю и отвечать на телефонные звонки.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деле.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екретарь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выматывающая работа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екретарь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уметь находить общий язык и с коллективом, налаживая со всеми ровные, деловые отношения, ни в коем случае никого не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выделяя.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0765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Профессия </a:t>
            </a:r>
            <a:r>
              <a:rPr lang="ru-RU" sz="3600" b="1" dirty="0">
                <a:solidFill>
                  <a:srgbClr val="C00000"/>
                </a:solidFill>
              </a:rPr>
              <a:t>секретаря: </a:t>
            </a:r>
            <a:r>
              <a:rPr lang="ru-RU" sz="3600" b="1" dirty="0" smtClean="0">
                <a:solidFill>
                  <a:srgbClr val="C00000"/>
                </a:solidFill>
              </a:rPr>
              <a:t>мифы </a:t>
            </a:r>
            <a:r>
              <a:rPr lang="ru-RU" sz="3600" b="1" dirty="0">
                <a:solidFill>
                  <a:srgbClr val="C00000"/>
                </a:solidFill>
              </a:rPr>
              <a:t>и </a:t>
            </a:r>
            <a:r>
              <a:rPr lang="ru-RU" sz="3600" b="1" dirty="0" smtClean="0">
                <a:solidFill>
                  <a:srgbClr val="C00000"/>
                </a:solidFill>
              </a:rPr>
              <a:t>реальность</a:t>
            </a:r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72816"/>
            <a:ext cx="8712968" cy="4896544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4. Секретарь — профессия не престижная. Это кто-то вроде «девочки» для исполнения поручений, никакого решающего значения фигура секретаря в компании не имеет, принятие важных решений от нее не зависит.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деле.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Если говорить прямо, то хороший секретарь, успевший завоевать авторитет у коллектива и по достоинству оцененный начальством, — это «серый кардинал», который незримо, но существенно влияет на работу компании. </a:t>
            </a:r>
          </a:p>
          <a:p>
            <a:pPr algn="just"/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Секретари лишены возможности карьерного роста. Эта профессия не предполагает повышения в должности.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деле.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Миф верен отчасти. Действительно, хорошего секретаря руководитель будет держать возле себя, образно говоря, на привязи, потому что это и правая рука, и первый помощник.  С другой стороны именно эти качества могут стать основой для карьерного продвижения в границах той же компании.</a:t>
            </a:r>
          </a:p>
          <a:p>
            <a:pPr algn="just"/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143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72008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b="1" dirty="0" smtClean="0">
                <a:solidFill>
                  <a:srgbClr val="C00000"/>
                </a:solidFill>
              </a:rPr>
              <a:t>Профессия </a:t>
            </a:r>
            <a:r>
              <a:rPr lang="ru-RU" sz="3600" b="1" dirty="0">
                <a:solidFill>
                  <a:srgbClr val="C00000"/>
                </a:solidFill>
              </a:rPr>
              <a:t>секретаря: </a:t>
            </a:r>
            <a:r>
              <a:rPr lang="ru-RU" sz="3600" b="1" dirty="0" smtClean="0">
                <a:solidFill>
                  <a:srgbClr val="C00000"/>
                </a:solidFill>
              </a:rPr>
              <a:t>мифы </a:t>
            </a:r>
            <a:r>
              <a:rPr lang="ru-RU" sz="3600" b="1" dirty="0">
                <a:solidFill>
                  <a:srgbClr val="C00000"/>
                </a:solidFill>
              </a:rPr>
              <a:t>и </a:t>
            </a:r>
            <a:r>
              <a:rPr lang="ru-RU" sz="3600" b="1" dirty="0" smtClean="0">
                <a:solidFill>
                  <a:srgbClr val="C00000"/>
                </a:solidFill>
              </a:rPr>
              <a:t>реальность</a:t>
            </a:r>
            <a:r>
              <a:rPr lang="ru-RU" sz="3600" b="1" dirty="0">
                <a:solidFill>
                  <a:srgbClr val="C00000"/>
                </a:solidFill>
              </a:rPr>
              <a:t/>
            </a:r>
            <a:br>
              <a:rPr lang="ru-RU" sz="3600" b="1" dirty="0">
                <a:solidFill>
                  <a:srgbClr val="C00000"/>
                </a:solidFill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4536504" cy="4896544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6. Секретарь — сугубо женская профессия. Мужчины не занимают подобные должности.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деле.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Действительно, секретарями работают в основном женщины. Объяснить это можно тем, что в эмоциональном плане дамы более гибки, им легче подстроится под настроение и характер шефа, уладить какие-либо конфликты, где-то промолчать и т.д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2"/>
            <a:ext cx="4032448" cy="4810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6653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32656"/>
            <a:ext cx="9036496" cy="16213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лицо компании, незаменимый помощник руководителя, человек, владеющий различной информацией, от успешной работы которого зависит нормальное функционирование всего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офиса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https://careerist.ru/uploads/mce/Depositphotos_63832271_m-2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96952"/>
            <a:ext cx="4709098" cy="314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2492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235</TotalTime>
  <Words>421</Words>
  <Application>Microsoft Office PowerPoint</Application>
  <PresentationFormat>Экран (4:3)</PresentationFormat>
  <Paragraphs>95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Исполнительная</vt:lpstr>
      <vt:lpstr>Моя профессия - секретарь</vt:lpstr>
      <vt:lpstr>   Офис может работать без шефа, но не без секретаря  Джейн Фонда </vt:lpstr>
      <vt:lpstr>Презентация PowerPoint</vt:lpstr>
      <vt:lpstr>Презентация PowerPoint</vt:lpstr>
      <vt:lpstr>Квалификационные уровни секретаря</vt:lpstr>
      <vt:lpstr>Презентация PowerPoint</vt:lpstr>
      <vt:lpstr>   Деловые и личные качества секретаря </vt:lpstr>
      <vt:lpstr> Квалификационные требования </vt:lpstr>
      <vt:lpstr> Должностные обязанности секретаря  </vt:lpstr>
      <vt:lpstr>Презентация PowerPoint</vt:lpstr>
      <vt:lpstr> Профессия секретаря: мифы и реальность </vt:lpstr>
      <vt:lpstr> Профессия секретаря: мифы и реальность </vt:lpstr>
      <vt:lpstr> Профессия секретаря: мифы и реальность 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Профекссия секретарь</dc:title>
  <dc:creator>RePack by Diakov</dc:creator>
  <cp:lastModifiedBy>-</cp:lastModifiedBy>
  <cp:revision>32</cp:revision>
  <dcterms:created xsi:type="dcterms:W3CDTF">2017-10-08T07:38:14Z</dcterms:created>
  <dcterms:modified xsi:type="dcterms:W3CDTF">2020-01-19T14:08:10Z</dcterms:modified>
</cp:coreProperties>
</file>