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1" r:id="rId3"/>
    <p:sldId id="292" r:id="rId4"/>
    <p:sldId id="294" r:id="rId5"/>
    <p:sldId id="263" r:id="rId6"/>
    <p:sldId id="270" r:id="rId7"/>
    <p:sldId id="265" r:id="rId8"/>
    <p:sldId id="295" r:id="rId9"/>
    <p:sldId id="289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486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30.01.2020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30.01.2020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30.01.2020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30.01.2020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30.01.2020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30.01.2020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30.01.2020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30.01.2020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30.01.2020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30.01.2020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30.01.2020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30.01.2020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19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 descr="C:\Users\User\Desktop\Семья2017\family_png-800x60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792738"/>
            <a:ext cx="6552728" cy="4933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 rot="20948127">
            <a:off x="62615" y="616046"/>
            <a:ext cx="8224932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en-US" sz="6600" b="1" dirty="0" smtClean="0">
                <a:ln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Comic Sans MS" panose="030F0702030302020204" pitchFamily="66" charset="0"/>
                <a:cs typeface="Aharoni" pitchFamily="2" charset="-79"/>
              </a:rPr>
              <a:t>My family</a:t>
            </a:r>
            <a:endParaRPr lang="ru-RU" sz="6600" b="1" cap="none" spc="0" dirty="0">
              <a:ln>
                <a:solidFill>
                  <a:srgbClr val="7030A0"/>
                </a:solidFill>
                <a:prstDash val="solid"/>
              </a:ln>
              <a:solidFill>
                <a:srgbClr val="7030A0"/>
              </a:solidFill>
              <a:effectLst>
                <a:glow rad="101600">
                  <a:schemeClr val="bg1">
                    <a:alpha val="60000"/>
                  </a:schemeClr>
                </a:glow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Comic Sans MS" panose="030F0702030302020204" pitchFamily="66" charset="0"/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113264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6" name="Picture 4" descr="http://coaching.by/wp-content/uploads/2009/10/1227119304_xfjt_200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88639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67544" y="548680"/>
            <a:ext cx="7992888" cy="612068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Button">
              <a:avLst/>
            </a:prstTxWarp>
            <a:spAutoFit/>
          </a:bodyPr>
          <a:lstStyle/>
          <a:p>
            <a:pPr algn="ctr"/>
            <a:r>
              <a:rPr lang="en-US" sz="5400" b="1" dirty="0"/>
              <a:t>It’s a family.</a:t>
            </a:r>
            <a:endParaRPr lang="ru-RU" sz="5400" b="1" dirty="0">
              <a:ln w="12700" cmpd="sng">
                <a:solidFill>
                  <a:schemeClr val="accent4"/>
                </a:solidFill>
                <a:prstDash val="solid"/>
              </a:ln>
              <a:solidFill>
                <a:srgbClr val="7030A0"/>
              </a:solidFill>
              <a:effectLst>
                <a:glow rad="127000">
                  <a:schemeClr val="bg1"/>
                </a:glow>
              </a:effectLst>
              <a:latin typeface="Comic Sans MS" pitchFamily="66" charset="0"/>
            </a:endParaRPr>
          </a:p>
        </p:txBody>
      </p:sp>
      <p:sp>
        <p:nvSpPr>
          <p:cNvPr id="7" name="Объект 2"/>
          <p:cNvSpPr txBox="1">
            <a:spLocks/>
          </p:cNvSpPr>
          <p:nvPr/>
        </p:nvSpPr>
        <p:spPr>
          <a:xfrm>
            <a:off x="3445532" y="5410199"/>
            <a:ext cx="5482444" cy="14699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b="1" dirty="0"/>
              <a:t>What can you see?</a:t>
            </a:r>
            <a:endParaRPr lang="ru-RU" dirty="0">
              <a:ln>
                <a:solidFill>
                  <a:srgbClr val="7030A0"/>
                </a:solidFill>
              </a:ln>
              <a:solidFill>
                <a:srgbClr val="7030A0"/>
              </a:solidFill>
              <a:effectLst>
                <a:glow rad="228600">
                  <a:schemeClr val="bg1">
                    <a:alpha val="40000"/>
                  </a:schemeClr>
                </a:glow>
              </a:effectLst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4309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Овал 5"/>
          <p:cNvSpPr/>
          <p:nvPr/>
        </p:nvSpPr>
        <p:spPr>
          <a:xfrm>
            <a:off x="457200" y="2514600"/>
            <a:ext cx="2590800" cy="838200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/>
              <a:t>a mother</a:t>
            </a:r>
            <a:endParaRPr lang="ru-RU" sz="2800" dirty="0"/>
          </a:p>
        </p:txBody>
      </p:sp>
      <p:sp>
        <p:nvSpPr>
          <p:cNvPr id="7" name="Овал 6"/>
          <p:cNvSpPr/>
          <p:nvPr/>
        </p:nvSpPr>
        <p:spPr>
          <a:xfrm>
            <a:off x="2825087" y="4206081"/>
            <a:ext cx="2438400" cy="1066800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a brother</a:t>
            </a:r>
          </a:p>
          <a:p>
            <a:pPr algn="ctr"/>
            <a:r>
              <a:rPr lang="en-US" sz="2800" b="1" dirty="0"/>
              <a:t>a son</a:t>
            </a:r>
            <a:endParaRPr lang="ru-RU" sz="2800" dirty="0"/>
          </a:p>
        </p:txBody>
      </p:sp>
      <p:sp>
        <p:nvSpPr>
          <p:cNvPr id="8" name="Овал 7"/>
          <p:cNvSpPr/>
          <p:nvPr/>
        </p:nvSpPr>
        <p:spPr>
          <a:xfrm>
            <a:off x="2743200" y="900481"/>
            <a:ext cx="2514600" cy="1385520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/>
              <a:t>a </a:t>
            </a:r>
            <a:r>
              <a:rPr lang="en-US" sz="2800" b="1" dirty="0" smtClean="0"/>
              <a:t>sister</a:t>
            </a:r>
          </a:p>
          <a:p>
            <a:pPr algn="ctr"/>
            <a:r>
              <a:rPr lang="en-US" sz="2400" b="1" dirty="0"/>
              <a:t>a daughter</a:t>
            </a:r>
            <a:endParaRPr lang="ru-RU" sz="2400" dirty="0"/>
          </a:p>
        </p:txBody>
      </p:sp>
      <p:sp>
        <p:nvSpPr>
          <p:cNvPr id="9" name="Овал 8"/>
          <p:cNvSpPr/>
          <p:nvPr/>
        </p:nvSpPr>
        <p:spPr>
          <a:xfrm>
            <a:off x="6019800" y="92076"/>
            <a:ext cx="2514600" cy="1173956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/>
              <a:t>a father</a:t>
            </a:r>
            <a:endParaRPr lang="ru-RU" sz="2800" dirty="0"/>
          </a:p>
        </p:txBody>
      </p:sp>
      <p:sp>
        <p:nvSpPr>
          <p:cNvPr id="10" name="Облако 9"/>
          <p:cNvSpPr/>
          <p:nvPr/>
        </p:nvSpPr>
        <p:spPr>
          <a:xfrm>
            <a:off x="4419600" y="4921452"/>
            <a:ext cx="4495800" cy="1676400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 try to name all the members of a family you know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841409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/>
          <a:srcRect l="51391" b="54583"/>
          <a:stretch/>
        </p:blipFill>
        <p:spPr>
          <a:xfrm>
            <a:off x="4427969" y="0"/>
            <a:ext cx="4851723" cy="3475615"/>
          </a:xfrm>
          <a:prstGeom prst="rect">
            <a:avLst/>
          </a:prstGeom>
          <a:effectLst>
            <a:softEdge rad="6731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/>
          <a:srcRect l="375" t="-1422" r="52270" b="53887"/>
          <a:stretch/>
        </p:blipFill>
        <p:spPr>
          <a:xfrm>
            <a:off x="-2404" y="-152400"/>
            <a:ext cx="4644008" cy="3627320"/>
          </a:xfrm>
          <a:prstGeom prst="rect">
            <a:avLst/>
          </a:prstGeom>
          <a:effectLst>
            <a:softEdge rad="9017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t="55780" r="50000"/>
          <a:stretch/>
        </p:blipFill>
        <p:spPr>
          <a:xfrm>
            <a:off x="3517" y="3452308"/>
            <a:ext cx="4644009" cy="3492965"/>
          </a:xfrm>
          <a:prstGeom prst="rect">
            <a:avLst/>
          </a:prstGeom>
          <a:effectLst>
            <a:softEdge rad="7239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52215" t="56134"/>
          <a:stretch/>
        </p:blipFill>
        <p:spPr>
          <a:xfrm>
            <a:off x="4635683" y="3429000"/>
            <a:ext cx="4644009" cy="3492965"/>
          </a:xfrm>
          <a:prstGeom prst="rect">
            <a:avLst/>
          </a:prstGeom>
          <a:effectLst>
            <a:softEdge rad="660400"/>
          </a:effectLst>
        </p:spPr>
      </p:pic>
      <p:sp>
        <p:nvSpPr>
          <p:cNvPr id="8" name="Прямоугольник 7"/>
          <p:cNvSpPr/>
          <p:nvPr/>
        </p:nvSpPr>
        <p:spPr>
          <a:xfrm>
            <a:off x="394425" y="838200"/>
            <a:ext cx="8534400" cy="4247317"/>
          </a:xfrm>
          <a:prstGeom prst="rect">
            <a:avLst/>
          </a:prstGeom>
          <a:noFill/>
          <a:effectLst>
            <a:softEdge rad="647700"/>
          </a:effectLst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5400" dirty="0">
                <a:solidFill>
                  <a:srgbClr val="FF0000"/>
                </a:solidFill>
              </a:rPr>
              <a:t/>
            </a:r>
            <a:br>
              <a:rPr lang="en-US" sz="5400" dirty="0">
                <a:solidFill>
                  <a:srgbClr val="FF0000"/>
                </a:solidFill>
              </a:rPr>
            </a:br>
            <a:r>
              <a:rPr lang="en-US" sz="5400" dirty="0">
                <a:solidFill>
                  <a:srgbClr val="FF0000"/>
                </a:solidFill>
              </a:rPr>
              <a:t>-</a:t>
            </a:r>
            <a:r>
              <a:rPr lang="en-US" sz="5400" b="1" dirty="0">
                <a:solidFill>
                  <a:srgbClr val="FF0000"/>
                </a:solidFill>
              </a:rPr>
              <a:t>Now, let’s make such sentences. For example: I have a mum, a dad, a brother, a sister …..</a:t>
            </a:r>
            <a:endParaRPr lang="ru-RU" sz="5400" b="1" i="1" cap="none" spc="0" dirty="0">
              <a:ln>
                <a:solidFill>
                  <a:srgbClr val="7030A0"/>
                </a:solidFill>
              </a:ln>
              <a:solidFill>
                <a:srgbClr val="FF0000"/>
              </a:solidFill>
              <a:effectLst>
                <a:glow rad="228600">
                  <a:schemeClr val="bg1">
                    <a:alpha val="40000"/>
                  </a:schemeClr>
                </a:glow>
              </a:effectLst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8664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75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3424886" y="384473"/>
            <a:ext cx="229421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5400" b="1" i="1" dirty="0" smtClean="0">
                <a:ln>
                  <a:solidFill>
                    <a:srgbClr val="7030A0"/>
                  </a:solidFill>
                </a:ln>
                <a:solidFill>
                  <a:srgbClr val="7030A0"/>
                </a:solidFill>
                <a:effectLst>
                  <a:glow rad="228600">
                    <a:schemeClr val="bg1">
                      <a:lumMod val="95000"/>
                      <a:alpha val="40000"/>
                    </a:schemeClr>
                  </a:glow>
                </a:effectLst>
                <a:latin typeface="Comic Sans MS" panose="030F0702030302020204" pitchFamily="66" charset="0"/>
              </a:rPr>
              <a:t>Family</a:t>
            </a:r>
            <a:endParaRPr lang="ru-RU" sz="5400" b="1" i="1" cap="none" spc="0" dirty="0">
              <a:ln>
                <a:solidFill>
                  <a:srgbClr val="7030A0"/>
                </a:solidFill>
              </a:ln>
              <a:solidFill>
                <a:srgbClr val="7030A0"/>
              </a:solidFill>
              <a:effectLst>
                <a:glow rad="228600">
                  <a:schemeClr val="bg1">
                    <a:lumMod val="95000"/>
                    <a:alpha val="40000"/>
                  </a:schemeClr>
                </a:glow>
              </a:effectLst>
              <a:latin typeface="Comic Sans MS" panose="030F0702030302020204" pitchFamily="66" charset="0"/>
            </a:endParaRPr>
          </a:p>
        </p:txBody>
      </p:sp>
      <p:sp>
        <p:nvSpPr>
          <p:cNvPr id="8" name="Объект 2"/>
          <p:cNvSpPr>
            <a:spLocks noGrp="1"/>
          </p:cNvSpPr>
          <p:nvPr>
            <p:ph idx="1"/>
          </p:nvPr>
        </p:nvSpPr>
        <p:spPr>
          <a:xfrm>
            <a:off x="467544" y="1556792"/>
            <a:ext cx="8013576" cy="4032448"/>
          </a:xfrm>
        </p:spPr>
        <p:txBody>
          <a:bodyPr numCol="2">
            <a:normAutofit fontScale="70000" lnSpcReduction="20000"/>
          </a:bodyPr>
          <a:lstStyle/>
          <a:p>
            <a:pPr marL="0" indent="0">
              <a:buNone/>
            </a:pPr>
            <a:r>
              <a:rPr lang="ru-RU" i="1" dirty="0" smtClean="0"/>
              <a:t>Ты </a:t>
            </a:r>
            <a:r>
              <a:rPr lang="ru-RU" i="1" dirty="0"/>
              <a:t>не ленись, а повтори:</a:t>
            </a:r>
          </a:p>
          <a:p>
            <a:pPr marL="0" indent="0">
              <a:buNone/>
            </a:pPr>
            <a:r>
              <a:rPr lang="ru-RU" i="1" dirty="0"/>
              <a:t>Семья иначе … </a:t>
            </a:r>
            <a:r>
              <a:rPr lang="ru-RU" b="1" i="1" dirty="0" err="1"/>
              <a:t>family</a:t>
            </a:r>
            <a:r>
              <a:rPr lang="ru-RU" i="1" dirty="0"/>
              <a:t>.</a:t>
            </a:r>
          </a:p>
          <a:p>
            <a:pPr marL="0" indent="0">
              <a:buNone/>
            </a:pPr>
            <a:r>
              <a:rPr lang="ru-RU" b="1" i="1" dirty="0" err="1"/>
              <a:t>Father</a:t>
            </a:r>
            <a:r>
              <a:rPr lang="ru-RU" b="1" i="1" dirty="0"/>
              <a:t>, </a:t>
            </a:r>
            <a:r>
              <a:rPr lang="ru-RU" b="1" i="1" dirty="0" err="1"/>
              <a:t>mother</a:t>
            </a:r>
            <a:r>
              <a:rPr lang="ru-RU" b="1" i="1" dirty="0"/>
              <a:t>, </a:t>
            </a:r>
            <a:r>
              <a:rPr lang="ru-RU" b="1" i="1" dirty="0" err="1"/>
              <a:t>sister</a:t>
            </a:r>
            <a:r>
              <a:rPr lang="ru-RU" b="1" i="1" dirty="0"/>
              <a:t>, </a:t>
            </a:r>
            <a:r>
              <a:rPr lang="ru-RU" b="1" i="1" dirty="0" err="1"/>
              <a:t>brother</a:t>
            </a:r>
            <a:r>
              <a:rPr lang="ru-RU" b="1" i="1" dirty="0"/>
              <a:t>,</a:t>
            </a:r>
            <a:endParaRPr lang="ru-RU" i="1" dirty="0"/>
          </a:p>
          <a:p>
            <a:pPr marL="0" indent="0">
              <a:buNone/>
            </a:pPr>
            <a:r>
              <a:rPr lang="ru-RU" b="1" i="1" dirty="0" err="1"/>
              <a:t>uncle</a:t>
            </a:r>
            <a:r>
              <a:rPr lang="ru-RU" b="1" i="1" dirty="0"/>
              <a:t>, </a:t>
            </a:r>
            <a:r>
              <a:rPr lang="ru-RU" b="1" i="1" dirty="0" err="1"/>
              <a:t>aunt</a:t>
            </a:r>
            <a:r>
              <a:rPr lang="ru-RU" b="1" i="1" dirty="0"/>
              <a:t>, </a:t>
            </a:r>
            <a:r>
              <a:rPr lang="ru-RU" b="1" i="1" dirty="0" err="1"/>
              <a:t>daughter</a:t>
            </a:r>
            <a:r>
              <a:rPr lang="ru-RU" b="1" i="1" dirty="0"/>
              <a:t>, </a:t>
            </a:r>
            <a:r>
              <a:rPr lang="ru-RU" b="1" i="1" dirty="0" err="1"/>
              <a:t>son</a:t>
            </a:r>
            <a:r>
              <a:rPr lang="ru-RU" b="1" i="1" dirty="0"/>
              <a:t>,</a:t>
            </a:r>
            <a:r>
              <a:rPr lang="ru-RU" i="1" dirty="0"/>
              <a:t> </a:t>
            </a:r>
          </a:p>
          <a:p>
            <a:pPr marL="0" indent="0">
              <a:buNone/>
            </a:pPr>
            <a:r>
              <a:rPr lang="ru-RU" i="1" dirty="0"/>
              <a:t>Всех родных я перечислил,</a:t>
            </a:r>
          </a:p>
          <a:p>
            <a:pPr marL="0" indent="0">
              <a:buNone/>
            </a:pPr>
            <a:r>
              <a:rPr lang="ru-RU" i="1" dirty="0"/>
              <a:t>я всю … </a:t>
            </a:r>
            <a:r>
              <a:rPr lang="ru-RU" b="1" i="1" dirty="0" err="1"/>
              <a:t>family</a:t>
            </a:r>
            <a:r>
              <a:rPr lang="ru-RU" i="1" dirty="0"/>
              <a:t> назвал.</a:t>
            </a:r>
          </a:p>
          <a:p>
            <a:pPr marL="0" indent="0">
              <a:buNone/>
            </a:pPr>
            <a:r>
              <a:rPr lang="ru-RU" i="1" dirty="0"/>
              <a:t>Она мечтает быть артисткой</a:t>
            </a:r>
          </a:p>
          <a:p>
            <a:pPr marL="0" indent="0">
              <a:buNone/>
            </a:pPr>
            <a:r>
              <a:rPr lang="ru-RU" i="1" dirty="0"/>
              <a:t>Моя сестренка – моя … </a:t>
            </a:r>
            <a:r>
              <a:rPr lang="ru-RU" b="1" i="1" dirty="0" err="1"/>
              <a:t>sister</a:t>
            </a:r>
            <a:r>
              <a:rPr lang="ru-RU" i="1" dirty="0"/>
              <a:t>.</a:t>
            </a:r>
          </a:p>
          <a:p>
            <a:pPr marL="0" indent="0">
              <a:buNone/>
            </a:pPr>
            <a:r>
              <a:rPr lang="ru-RU" i="1" dirty="0"/>
              <a:t>Мой брат разбил сегодня вазу</a:t>
            </a:r>
          </a:p>
          <a:p>
            <a:pPr marL="0" indent="0">
              <a:buNone/>
            </a:pPr>
            <a:r>
              <a:rPr lang="ru-RU" i="1" dirty="0"/>
              <a:t>Мой брат – малыш,</a:t>
            </a:r>
          </a:p>
          <a:p>
            <a:pPr marL="0" indent="0">
              <a:buNone/>
            </a:pPr>
            <a:r>
              <a:rPr lang="ru-RU" i="1" dirty="0"/>
              <a:t>Мой братик - … </a:t>
            </a:r>
            <a:r>
              <a:rPr lang="ru-RU" b="1" i="1" dirty="0" err="1"/>
              <a:t>brother</a:t>
            </a:r>
            <a:r>
              <a:rPr lang="ru-RU" i="1" dirty="0"/>
              <a:t>.</a:t>
            </a:r>
          </a:p>
          <a:p>
            <a:pPr marL="0" indent="0">
              <a:buNone/>
            </a:pPr>
            <a:r>
              <a:rPr lang="ru-RU" i="1" dirty="0"/>
              <a:t>Дядя </a:t>
            </a:r>
            <a:r>
              <a:rPr lang="ru-RU" i="1" dirty="0" err="1"/>
              <a:t>Скрудж</a:t>
            </a:r>
            <a:r>
              <a:rPr lang="ru-RU" i="1" dirty="0"/>
              <a:t> поехал в банк,</a:t>
            </a:r>
          </a:p>
          <a:p>
            <a:pPr marL="0" indent="0">
              <a:buNone/>
            </a:pPr>
            <a:r>
              <a:rPr lang="ru-RU" i="1" dirty="0"/>
              <a:t>Дядю называю …</a:t>
            </a:r>
            <a:r>
              <a:rPr lang="ru-RU" b="1" i="1" dirty="0"/>
              <a:t> </a:t>
            </a:r>
            <a:r>
              <a:rPr lang="ru-RU" b="1" i="1" dirty="0" err="1"/>
              <a:t>uncle</a:t>
            </a:r>
            <a:r>
              <a:rPr lang="ru-RU" i="1" dirty="0"/>
              <a:t>.</a:t>
            </a:r>
          </a:p>
          <a:p>
            <a:pPr marL="0" indent="0">
              <a:buNone/>
            </a:pPr>
            <a:r>
              <a:rPr lang="ru-RU" i="1" dirty="0"/>
              <a:t>Тетя! А теперь твой фант!</a:t>
            </a:r>
          </a:p>
          <a:p>
            <a:pPr marL="0" indent="0">
              <a:buNone/>
            </a:pPr>
            <a:r>
              <a:rPr lang="ru-RU" i="1" dirty="0"/>
              <a:t>Тетя по-английски …</a:t>
            </a:r>
            <a:r>
              <a:rPr lang="ru-RU" b="1" i="1" dirty="0"/>
              <a:t> </a:t>
            </a:r>
            <a:r>
              <a:rPr lang="ru-RU" b="1" i="1" dirty="0" err="1"/>
              <a:t>aunt</a:t>
            </a:r>
            <a:r>
              <a:rPr lang="ru-RU" i="1" dirty="0"/>
              <a:t>.</a:t>
            </a:r>
          </a:p>
          <a:p>
            <a:pPr marL="0" indent="0">
              <a:buNone/>
            </a:pPr>
            <a:r>
              <a:rPr lang="ru-RU" i="1" dirty="0"/>
              <a:t>Дочку как вы назовете?</a:t>
            </a:r>
          </a:p>
          <a:p>
            <a:pPr marL="0" indent="0">
              <a:buNone/>
            </a:pPr>
            <a:r>
              <a:rPr lang="ru-RU" i="1" dirty="0"/>
              <a:t>Дочка по-английски … </a:t>
            </a:r>
            <a:r>
              <a:rPr lang="ru-RU" b="1" i="1" dirty="0" err="1"/>
              <a:t>daughter</a:t>
            </a:r>
            <a:r>
              <a:rPr lang="ru-RU" b="1" i="1" dirty="0"/>
              <a:t>.</a:t>
            </a:r>
            <a:r>
              <a:rPr lang="ru-RU" i="1" dirty="0"/>
              <a:t> </a:t>
            </a:r>
          </a:p>
          <a:p>
            <a:pPr marL="0" indent="0">
              <a:buNone/>
            </a:pPr>
            <a:r>
              <a:rPr lang="ru-RU" i="1" dirty="0"/>
              <a:t>Мой сынок испортил кран.</a:t>
            </a:r>
          </a:p>
          <a:p>
            <a:pPr marL="0" indent="0">
              <a:buNone/>
            </a:pPr>
            <a:r>
              <a:rPr lang="ru-RU" i="1" dirty="0"/>
              <a:t>Сын, сынишка значит … </a:t>
            </a:r>
            <a:r>
              <a:rPr lang="ru-RU" b="1" i="1" dirty="0" err="1"/>
              <a:t>son</a:t>
            </a:r>
            <a:r>
              <a:rPr lang="ru-RU" i="1" dirty="0"/>
              <a:t> </a:t>
            </a:r>
          </a:p>
          <a:p>
            <a:pPr marL="0" indent="0" algn="ctr">
              <a:buNone/>
            </a:pPr>
            <a:endParaRPr lang="ru-RU" i="1" dirty="0">
              <a:ln>
                <a:solidFill>
                  <a:srgbClr val="7030A0"/>
                </a:solidFill>
              </a:ln>
              <a:effectLst>
                <a:glow rad="228600">
                  <a:schemeClr val="bg1">
                    <a:alpha val="40000"/>
                  </a:schemeClr>
                </a:glow>
              </a:effectLst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0845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>
            <a:glow rad="88900">
              <a:schemeClr val="accent1">
                <a:alpha val="91000"/>
              </a:schemeClr>
            </a:glow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 descr="C:\Users\User\Desktop\Семья2017\family_png-800x60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4157092"/>
            <a:ext cx="3587348" cy="2700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Объект 2"/>
          <p:cNvSpPr>
            <a:spLocks noGrp="1"/>
          </p:cNvSpPr>
          <p:nvPr>
            <p:ph idx="1"/>
          </p:nvPr>
        </p:nvSpPr>
        <p:spPr>
          <a:xfrm>
            <a:off x="467544" y="1752600"/>
            <a:ext cx="8013576" cy="2971800"/>
          </a:xfrm>
        </p:spPr>
        <p:txBody>
          <a:bodyPr>
            <a:normAutofit fontScale="55000" lnSpcReduction="20000"/>
          </a:bodyPr>
          <a:lstStyle/>
          <a:p>
            <a:r>
              <a:rPr lang="en-US" sz="4400" dirty="0">
                <a:solidFill>
                  <a:srgbClr val="FF0000"/>
                </a:solidFill>
              </a:rPr>
              <a:t>1. Your parents’ parents are your ___ and your ___ .</a:t>
            </a:r>
          </a:p>
          <a:p>
            <a:r>
              <a:rPr lang="en-US" sz="4400" dirty="0">
                <a:solidFill>
                  <a:srgbClr val="FF0000"/>
                </a:solidFill>
              </a:rPr>
              <a:t>2. Your father’s brother and sister are your ___ and your ___ .</a:t>
            </a:r>
          </a:p>
          <a:p>
            <a:r>
              <a:rPr lang="en-US" sz="4400" dirty="0">
                <a:solidFill>
                  <a:srgbClr val="FF0000"/>
                </a:solidFill>
              </a:rPr>
              <a:t>3. Your aunt’s and uncle’s children are your ___ .</a:t>
            </a:r>
          </a:p>
          <a:p>
            <a:r>
              <a:rPr lang="en-US" sz="4400" dirty="0">
                <a:solidFill>
                  <a:srgbClr val="FF0000"/>
                </a:solidFill>
              </a:rPr>
              <a:t>4. Your brother’s son and daughter are your ___ and your ___ .</a:t>
            </a:r>
          </a:p>
          <a:p>
            <a:r>
              <a:rPr lang="en-US" sz="4400" dirty="0">
                <a:solidFill>
                  <a:srgbClr val="FF0000"/>
                </a:solidFill>
              </a:rPr>
              <a:t>5. Your children’s children are your ___ and your ___ .</a:t>
            </a:r>
          </a:p>
          <a:p>
            <a:pPr marL="0" indent="0" algn="ctr">
              <a:buNone/>
            </a:pPr>
            <a:endParaRPr lang="ru-RU" dirty="0">
              <a:ln>
                <a:solidFill>
                  <a:srgbClr val="7030A0"/>
                </a:solidFill>
              </a:ln>
              <a:solidFill>
                <a:srgbClr val="7030A0"/>
              </a:solidFill>
              <a:effectLst>
                <a:glow rad="228600">
                  <a:schemeClr val="bg1">
                    <a:alpha val="40000"/>
                  </a:schemeClr>
                </a:glow>
              </a:effectLst>
              <a:latin typeface="Comic Sans MS" pitchFamily="66" charset="0"/>
            </a:endParaRPr>
          </a:p>
        </p:txBody>
      </p:sp>
      <p:sp>
        <p:nvSpPr>
          <p:cNvPr id="9" name="Заголовок 5"/>
          <p:cNvSpPr>
            <a:spLocks noGrp="1"/>
          </p:cNvSpPr>
          <p:nvPr>
            <p:ph type="title"/>
          </p:nvPr>
        </p:nvSpPr>
        <p:spPr>
          <a:xfrm>
            <a:off x="838200" y="-248295"/>
            <a:ext cx="678180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n-US" sz="5400" b="1" dirty="0"/>
              <a:t> Now, let’s make some </a:t>
            </a:r>
            <a:r>
              <a:rPr lang="en-US" sz="5400" b="1" dirty="0" smtClean="0"/>
              <a:t> grammar exercises</a:t>
            </a:r>
            <a:endParaRPr lang="ru-RU" sz="5400" b="1" i="1" cap="none" spc="0" dirty="0">
              <a:ln>
                <a:solidFill>
                  <a:srgbClr val="7030A0"/>
                </a:solidFill>
              </a:ln>
              <a:solidFill>
                <a:srgbClr val="7030A0"/>
              </a:solidFill>
              <a:effectLst>
                <a:glow rad="228600">
                  <a:schemeClr val="bg1">
                    <a:lumMod val="95000"/>
                    <a:alpha val="40000"/>
                  </a:schemeClr>
                </a:glow>
              </a:effectLst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9748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75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 descr="C:\Users\User\Desktop\Семья2017\hello_html_m3acd0e40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6655" y="188640"/>
            <a:ext cx="7200000" cy="6553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 descr="C:\Users\User\Desktop\Семья2017\solntse-2.gif"/>
          <p:cNvPicPr>
            <a:picLocks noChangeAspect="1" noChangeArrowheads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5271" y="-278635"/>
            <a:ext cx="3096344" cy="309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8244" y="5986140"/>
            <a:ext cx="751519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5400" b="1" i="1" dirty="0" smtClean="0">
                <a:ln>
                  <a:solidFill>
                    <a:srgbClr val="7030A0"/>
                  </a:solidFill>
                </a:ln>
                <a:solidFill>
                  <a:srgbClr val="7030A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Comic Sans MS" panose="030F0702030302020204" pitchFamily="66" charset="0"/>
              </a:rPr>
              <a:t>«Название конкурса»</a:t>
            </a:r>
            <a:endParaRPr lang="ru-RU" sz="5400" b="1" i="1" cap="none" spc="0" dirty="0">
              <a:ln>
                <a:solidFill>
                  <a:srgbClr val="7030A0"/>
                </a:solidFill>
              </a:ln>
              <a:solidFill>
                <a:srgbClr val="7030A0"/>
              </a:solidFill>
              <a:effectLst>
                <a:glow rad="228600">
                  <a:schemeClr val="bg1">
                    <a:alpha val="40000"/>
                  </a:schemeClr>
                </a:glow>
              </a:effectLst>
              <a:latin typeface="Comic Sans MS" panose="030F0702030302020204" pitchFamily="66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52400" y="609600"/>
            <a:ext cx="2819400" cy="446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dirty="0">
                <a:solidFill>
                  <a:srgbClr val="000000"/>
                </a:solidFill>
                <a:latin typeface="PT Serif"/>
              </a:rPr>
              <a:t> </a:t>
            </a:r>
            <a:r>
              <a:rPr lang="en-US" sz="2000" b="1" dirty="0" err="1">
                <a:solidFill>
                  <a:srgbClr val="FF0000"/>
                </a:solidFill>
                <a:latin typeface="PT Serif"/>
              </a:rPr>
              <a:t>Вставьте</a:t>
            </a:r>
            <a:r>
              <a:rPr lang="en-US" sz="2000" b="1" dirty="0">
                <a:solidFill>
                  <a:srgbClr val="FF0000"/>
                </a:solidFill>
                <a:latin typeface="PT Serif"/>
              </a:rPr>
              <a:t> have / has </a:t>
            </a:r>
          </a:p>
          <a:p>
            <a:pPr fontAlgn="base"/>
            <a:r>
              <a:rPr lang="en-US" sz="2400" dirty="0" smtClean="0">
                <a:solidFill>
                  <a:srgbClr val="000000"/>
                </a:solidFill>
                <a:latin typeface="inherit"/>
              </a:rPr>
              <a:t>I </a:t>
            </a:r>
            <a:r>
              <a:rPr lang="en-US" sz="2400" dirty="0">
                <a:solidFill>
                  <a:srgbClr val="000000"/>
                </a:solidFill>
                <a:latin typeface="inherit"/>
              </a:rPr>
              <a:t>_____ a nice family</a:t>
            </a:r>
            <a:r>
              <a:rPr lang="en-US" sz="2400" dirty="0" smtClean="0">
                <a:solidFill>
                  <a:srgbClr val="000000"/>
                </a:solidFill>
                <a:latin typeface="inherit"/>
              </a:rPr>
              <a:t>.</a:t>
            </a:r>
          </a:p>
          <a:p>
            <a:pPr fontAlgn="base"/>
            <a:endParaRPr lang="en-US" sz="2400" dirty="0">
              <a:solidFill>
                <a:srgbClr val="000000"/>
              </a:solidFill>
              <a:latin typeface="inherit"/>
            </a:endParaRPr>
          </a:p>
          <a:p>
            <a:pPr fontAlgn="base">
              <a:buFont typeface="+mj-lt"/>
              <a:buAutoNum type="arabicPeriod"/>
            </a:pPr>
            <a:r>
              <a:rPr lang="en-US" sz="2400" dirty="0">
                <a:solidFill>
                  <a:srgbClr val="000000"/>
                </a:solidFill>
                <a:latin typeface="inherit"/>
              </a:rPr>
              <a:t>______ you got a sister</a:t>
            </a:r>
            <a:r>
              <a:rPr lang="en-US" sz="2400" dirty="0" smtClean="0">
                <a:solidFill>
                  <a:srgbClr val="000000"/>
                </a:solidFill>
                <a:latin typeface="inherit"/>
              </a:rPr>
              <a:t>?</a:t>
            </a:r>
          </a:p>
          <a:p>
            <a:pPr fontAlgn="base">
              <a:buFont typeface="+mj-lt"/>
              <a:buAutoNum type="arabicPeriod"/>
            </a:pPr>
            <a:endParaRPr lang="en-US" sz="2400" dirty="0">
              <a:solidFill>
                <a:srgbClr val="000000"/>
              </a:solidFill>
              <a:latin typeface="inherit"/>
            </a:endParaRPr>
          </a:p>
          <a:p>
            <a:pPr fontAlgn="base">
              <a:buFont typeface="+mj-lt"/>
              <a:buAutoNum type="arabicPeriod"/>
            </a:pPr>
            <a:r>
              <a:rPr lang="en-US" sz="2400" dirty="0">
                <a:solidFill>
                  <a:srgbClr val="000000"/>
                </a:solidFill>
                <a:latin typeface="inherit"/>
              </a:rPr>
              <a:t>Dad ______ a brother</a:t>
            </a:r>
            <a:r>
              <a:rPr lang="en-US" sz="2400" dirty="0" smtClean="0">
                <a:solidFill>
                  <a:srgbClr val="000000"/>
                </a:solidFill>
                <a:latin typeface="inherit"/>
              </a:rPr>
              <a:t>.</a:t>
            </a:r>
          </a:p>
          <a:p>
            <a:pPr fontAlgn="base">
              <a:buFont typeface="+mj-lt"/>
              <a:buAutoNum type="arabicPeriod"/>
            </a:pPr>
            <a:endParaRPr lang="en-US" sz="2400" dirty="0">
              <a:solidFill>
                <a:srgbClr val="000000"/>
              </a:solidFill>
              <a:latin typeface="inherit"/>
            </a:endParaRPr>
          </a:p>
          <a:p>
            <a:pPr fontAlgn="base">
              <a:buFont typeface="+mj-lt"/>
              <a:buAutoNum type="arabicPeriod"/>
            </a:pPr>
            <a:r>
              <a:rPr lang="en-US" sz="2400" dirty="0">
                <a:solidFill>
                  <a:srgbClr val="000000"/>
                </a:solidFill>
                <a:latin typeface="inherit"/>
              </a:rPr>
              <a:t>Mom _____ a sister.</a:t>
            </a:r>
            <a:endParaRPr lang="en-US" sz="2400" b="0" i="0" dirty="0">
              <a:solidFill>
                <a:srgbClr val="000000"/>
              </a:solidFill>
              <a:effectLst/>
              <a:latin typeface="inherit"/>
            </a:endParaRPr>
          </a:p>
        </p:txBody>
      </p:sp>
    </p:spTree>
    <p:extLst>
      <p:ext uri="{BB962C8B-B14F-4D97-AF65-F5344CB8AC3E}">
        <p14:creationId xmlns:p14="http://schemas.microsoft.com/office/powerpoint/2010/main" val="140306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97" y="-297"/>
            <a:ext cx="9144793" cy="685859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r="37400" b="-400"/>
          <a:stretch/>
        </p:blipFill>
        <p:spPr>
          <a:xfrm>
            <a:off x="0" y="0"/>
            <a:ext cx="5724128" cy="6885384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52400" y="-228600"/>
            <a:ext cx="3097036" cy="3097036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514600" y="274638"/>
            <a:ext cx="6172200" cy="1143000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0000"/>
                </a:solidFill>
                <a:latin typeface="Helvetica Neue"/>
              </a:rPr>
              <a:t>Let’s make a project   –  </a:t>
            </a:r>
            <a:r>
              <a:rPr lang="en-US" b="1" dirty="0">
                <a:solidFill>
                  <a:srgbClr val="FF0000"/>
                </a:solidFill>
              </a:rPr>
              <a:t/>
            </a:r>
            <a:br>
              <a:rPr lang="en-US" b="1" dirty="0">
                <a:solidFill>
                  <a:srgbClr val="FF0000"/>
                </a:solidFill>
              </a:rPr>
            </a:br>
            <a:r>
              <a:rPr lang="en-US" b="1" dirty="0">
                <a:solidFill>
                  <a:srgbClr val="FF0000"/>
                </a:solidFill>
                <a:latin typeface="Helvetica Neue"/>
              </a:rPr>
              <a:t>“My family.”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800600" y="2274838"/>
            <a:ext cx="40386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/>
            </a:r>
            <a:br>
              <a:rPr lang="en-US" b="1" dirty="0"/>
            </a:br>
            <a:r>
              <a:rPr lang="en-US" b="1" dirty="0">
                <a:solidFill>
                  <a:srgbClr val="333333"/>
                </a:solidFill>
                <a:latin typeface="Helvetica Neue"/>
              </a:rPr>
              <a:t>Hello!</a:t>
            </a:r>
            <a:r>
              <a:rPr lang="en-US" b="1" dirty="0"/>
              <a:t/>
            </a:r>
            <a:br>
              <a:rPr lang="en-US" b="1" dirty="0"/>
            </a:br>
            <a:r>
              <a:rPr lang="en-US" b="1" dirty="0">
                <a:solidFill>
                  <a:srgbClr val="333333"/>
                </a:solidFill>
                <a:latin typeface="Helvetica Neue"/>
              </a:rPr>
              <a:t>My name is __________________.</a:t>
            </a:r>
            <a:r>
              <a:rPr lang="en-US" b="1" dirty="0"/>
              <a:t/>
            </a:r>
            <a:br>
              <a:rPr lang="en-US" b="1" dirty="0"/>
            </a:br>
            <a:r>
              <a:rPr lang="en-US" b="1" dirty="0">
                <a:solidFill>
                  <a:srgbClr val="333333"/>
                </a:solidFill>
                <a:latin typeface="Helvetica Neue"/>
              </a:rPr>
              <a:t>I have  got a big / small family. </a:t>
            </a:r>
            <a:r>
              <a:rPr lang="en-US" b="1" dirty="0"/>
              <a:t/>
            </a:r>
            <a:br>
              <a:rPr lang="en-US" b="1" dirty="0"/>
            </a:br>
            <a:r>
              <a:rPr lang="en-US" b="1" dirty="0">
                <a:solidFill>
                  <a:srgbClr val="333333"/>
                </a:solidFill>
                <a:latin typeface="Helvetica Neue"/>
              </a:rPr>
              <a:t>I have  got a mother, a father, a sister, a brother, a grandfather, a grandmother.  </a:t>
            </a:r>
            <a:r>
              <a:rPr lang="en-US" b="1" dirty="0"/>
              <a:t/>
            </a:r>
            <a:br>
              <a:rPr lang="en-US" b="1" dirty="0"/>
            </a:br>
            <a:r>
              <a:rPr lang="en-US" b="1" dirty="0">
                <a:solidFill>
                  <a:srgbClr val="333333"/>
                </a:solidFill>
                <a:latin typeface="Helvetica Neue"/>
              </a:rPr>
              <a:t>I love  my family.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4210051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19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 descr="C:\Users\User\Desktop\Семья2017\family_png-800x60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311" y="1708300"/>
            <a:ext cx="6552728" cy="4933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 rot="20948127">
            <a:off x="-1612061" y="720994"/>
            <a:ext cx="11659640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en-US" sz="6000" b="1" dirty="0" smtClean="0">
                <a:ln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Comic Sans MS" panose="030F0702030302020204" pitchFamily="66" charset="0"/>
                <a:cs typeface="Aharoni" pitchFamily="2" charset="-79"/>
              </a:rPr>
              <a:t>The lesson is over</a:t>
            </a:r>
            <a:r>
              <a:rPr lang="ru-RU" sz="6000" b="1" dirty="0" smtClean="0">
                <a:ln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Comic Sans MS" panose="030F0702030302020204" pitchFamily="66" charset="0"/>
                <a:cs typeface="Aharoni" pitchFamily="2" charset="-79"/>
              </a:rPr>
              <a:t>!</a:t>
            </a:r>
            <a:endParaRPr lang="ru-RU" sz="6000" b="1" cap="none" spc="0" dirty="0">
              <a:ln>
                <a:solidFill>
                  <a:srgbClr val="7030A0"/>
                </a:solidFill>
                <a:prstDash val="solid"/>
              </a:ln>
              <a:solidFill>
                <a:srgbClr val="7030A0"/>
              </a:solidFill>
              <a:effectLst>
                <a:glow rad="101600">
                  <a:schemeClr val="bg1">
                    <a:alpha val="60000"/>
                  </a:schemeClr>
                </a:glow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Comic Sans MS" panose="030F0702030302020204" pitchFamily="66" charset="0"/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853977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901</TotalTime>
  <Words>111</Words>
  <Application>Microsoft Office PowerPoint</Application>
  <PresentationFormat>Экран (4:3)</PresentationFormat>
  <Paragraphs>49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7" baseType="lpstr">
      <vt:lpstr>Aharoni</vt:lpstr>
      <vt:lpstr>Arial</vt:lpstr>
      <vt:lpstr>Calibri</vt:lpstr>
      <vt:lpstr>Comic Sans MS</vt:lpstr>
      <vt:lpstr>Helvetica Neue</vt:lpstr>
      <vt:lpstr>inherit</vt:lpstr>
      <vt:lpstr>PT Serif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Family</vt:lpstr>
      <vt:lpstr> Now, let’s make some  grammar exercises</vt:lpstr>
      <vt:lpstr>Презентация PowerPoint</vt:lpstr>
      <vt:lpstr>Let’s make a project   –   “My family.”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Катенька</cp:lastModifiedBy>
  <cp:revision>39</cp:revision>
  <dcterms:created xsi:type="dcterms:W3CDTF">2017-05-08T06:48:59Z</dcterms:created>
  <dcterms:modified xsi:type="dcterms:W3CDTF">2020-01-30T08:31:29Z</dcterms:modified>
</cp:coreProperties>
</file>